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0" r:id="rId19"/>
    <p:sldId id="281" r:id="rId20"/>
    <p:sldId id="283" r:id="rId21"/>
    <p:sldId id="284" r:id="rId22"/>
    <p:sldId id="285" r:id="rId23"/>
    <p:sldId id="287" r:id="rId24"/>
    <p:sldId id="288" r:id="rId25"/>
    <p:sldId id="286" r:id="rId26"/>
    <p:sldId id="289" r:id="rId27"/>
    <p:sldId id="290"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9A0-1146-43DD-9AEF-B06DA192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EEB95-3968-401C-8962-5B6090AC9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CA1CAF-B0F2-4145-8420-BA7642A52882}"/>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5" name="Footer Placeholder 4">
            <a:extLst>
              <a:ext uri="{FF2B5EF4-FFF2-40B4-BE49-F238E27FC236}">
                <a16:creationId xmlns:a16="http://schemas.microsoft.com/office/drawing/2014/main" id="{A4579E48-E20B-4AA3-B676-29F022426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9E44D-38C6-4A18-8B7E-0DDE436458D5}"/>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76025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E5EE-2E48-4C62-8FCE-B4B6A98C9D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7FC183-1125-4148-B680-649038D59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09D12-9916-484D-8C09-D5E89544CE11}"/>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5" name="Footer Placeholder 4">
            <a:extLst>
              <a:ext uri="{FF2B5EF4-FFF2-40B4-BE49-F238E27FC236}">
                <a16:creationId xmlns:a16="http://schemas.microsoft.com/office/drawing/2014/main" id="{72CCA792-9D95-4DD8-8BD6-A41796F12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2804A-B791-4408-B380-6D90B7FC0BB0}"/>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394187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3F83E-0092-4976-A90E-9AEDF95F8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4BB2E-6378-4D0E-B4D0-EDFF8197AC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8A2F3-F7E6-4842-BAC9-E9BC149C7731}"/>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5" name="Footer Placeholder 4">
            <a:extLst>
              <a:ext uri="{FF2B5EF4-FFF2-40B4-BE49-F238E27FC236}">
                <a16:creationId xmlns:a16="http://schemas.microsoft.com/office/drawing/2014/main" id="{B2D111E1-D394-431D-9B10-174F9E3A8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B9CB5-309A-4047-895E-848B16154518}"/>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222257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32DE-AECE-4D6C-AE35-7E0C04FC9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EB9EA-4EC5-4198-A066-12D057DF3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55646-4A08-451D-9A9B-940955EDBE08}"/>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5" name="Footer Placeholder 4">
            <a:extLst>
              <a:ext uri="{FF2B5EF4-FFF2-40B4-BE49-F238E27FC236}">
                <a16:creationId xmlns:a16="http://schemas.microsoft.com/office/drawing/2014/main" id="{B7FDB82D-3AA6-4F1F-AE21-3D04F4B22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101D2-8314-4D30-B9B0-D9D93B703462}"/>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170355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B755-C13E-4814-8960-28B2E5F09C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2EDB7E-3533-474E-8B72-DF67ECB48E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FBACA1-8770-4C44-B2AF-DE2EAE0BB2F7}"/>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5" name="Footer Placeholder 4">
            <a:extLst>
              <a:ext uri="{FF2B5EF4-FFF2-40B4-BE49-F238E27FC236}">
                <a16:creationId xmlns:a16="http://schemas.microsoft.com/office/drawing/2014/main" id="{490E4AA8-4E71-4BAB-845F-2F81EB9C3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E0794-6999-4063-9323-79DF0937EFC0}"/>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277780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A130-C4AA-4AA0-82F1-8653912BD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348C1-EA25-4388-A66F-6FCCEB54B3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F2FBC6-818E-401B-A5F4-5514E9077C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8FA86-ADD9-427F-9263-10997869FCF4}"/>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6" name="Footer Placeholder 5">
            <a:extLst>
              <a:ext uri="{FF2B5EF4-FFF2-40B4-BE49-F238E27FC236}">
                <a16:creationId xmlns:a16="http://schemas.microsoft.com/office/drawing/2014/main" id="{8EE48758-BE18-4963-9DF6-514F631E5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3CAAD-9D60-4D03-BF7E-95002A9163CF}"/>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424609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DB5A-388E-4958-87F3-05974041A5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A87371-5381-49FC-B826-129102C90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71A569-1DB1-4CC5-BFFD-9C790DD4D2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0A3C6-4158-4493-8C06-484CDBD04C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28172-6349-4B4F-A37B-DC0DC39E98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1BF599-FD6B-41FC-BC28-8256D2F96F77}"/>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8" name="Footer Placeholder 7">
            <a:extLst>
              <a:ext uri="{FF2B5EF4-FFF2-40B4-BE49-F238E27FC236}">
                <a16:creationId xmlns:a16="http://schemas.microsoft.com/office/drawing/2014/main" id="{59645E8C-6669-4D54-9E46-9443465ED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003EF8-862A-41D9-A1FA-AA9835C02B3B}"/>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318969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CA3D-1037-46A6-9C22-893E9D0CD2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8E1ED-A12C-4050-A534-74B79E65AD52}"/>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4" name="Footer Placeholder 3">
            <a:extLst>
              <a:ext uri="{FF2B5EF4-FFF2-40B4-BE49-F238E27FC236}">
                <a16:creationId xmlns:a16="http://schemas.microsoft.com/office/drawing/2014/main" id="{001C420F-F48E-4DEC-B596-8BDDA47204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491963-7609-47B9-B47C-DAD311F24194}"/>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320939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BB69B-DD40-45C3-A5B9-D8B2AD08388F}"/>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3" name="Footer Placeholder 2">
            <a:extLst>
              <a:ext uri="{FF2B5EF4-FFF2-40B4-BE49-F238E27FC236}">
                <a16:creationId xmlns:a16="http://schemas.microsoft.com/office/drawing/2014/main" id="{8F394D88-B3AB-439C-A0EC-37069AD7E0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FA4418-9D5A-4E3B-8BAC-76628A111F4A}"/>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231087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5972-D57C-4D62-ADFE-A39921520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8A59F6-D80D-4754-A027-5B0D1EDBB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5DD7D-B539-4B4A-BB1A-C44DCC228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A0346-D2A7-467B-8C7F-6BC98EECB291}"/>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6" name="Footer Placeholder 5">
            <a:extLst>
              <a:ext uri="{FF2B5EF4-FFF2-40B4-BE49-F238E27FC236}">
                <a16:creationId xmlns:a16="http://schemas.microsoft.com/office/drawing/2014/main" id="{F805CEA6-3E62-4045-A0C6-EE4D98149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BE687-B794-4BC9-BE16-E127BCCED1FA}"/>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401857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B7C0-272D-4D6F-BB94-468B7E1DD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5F983-67BE-4810-93C4-0415D6F15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8FECA9-0B6F-4E79-8324-EA1E1D258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8736D-621E-49F3-AE42-E3E69862F182}"/>
              </a:ext>
            </a:extLst>
          </p:cNvPr>
          <p:cNvSpPr>
            <a:spLocks noGrp="1"/>
          </p:cNvSpPr>
          <p:nvPr>
            <p:ph type="dt" sz="half" idx="10"/>
          </p:nvPr>
        </p:nvSpPr>
        <p:spPr/>
        <p:txBody>
          <a:bodyPr/>
          <a:lstStyle/>
          <a:p>
            <a:fld id="{BBF9AE70-B44D-4FA9-A39D-CBC4B5B2E677}" type="datetimeFigureOut">
              <a:rPr lang="en-US" smtClean="0"/>
              <a:t>9/11/2024</a:t>
            </a:fld>
            <a:endParaRPr lang="en-US"/>
          </a:p>
        </p:txBody>
      </p:sp>
      <p:sp>
        <p:nvSpPr>
          <p:cNvPr id="6" name="Footer Placeholder 5">
            <a:extLst>
              <a:ext uri="{FF2B5EF4-FFF2-40B4-BE49-F238E27FC236}">
                <a16:creationId xmlns:a16="http://schemas.microsoft.com/office/drawing/2014/main" id="{65D76B8D-F37C-4081-885B-0E4F9A0FE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5B401-F786-4B6D-852D-47797259AAA8}"/>
              </a:ext>
            </a:extLst>
          </p:cNvPr>
          <p:cNvSpPr>
            <a:spLocks noGrp="1"/>
          </p:cNvSpPr>
          <p:nvPr>
            <p:ph type="sldNum" sz="quarter" idx="12"/>
          </p:nvPr>
        </p:nvSpPr>
        <p:spPr/>
        <p:txBody>
          <a:bodyPr/>
          <a:lstStyle/>
          <a:p>
            <a:fld id="{A36149EB-EC44-44B5-8325-963A2F8F0A3D}" type="slidenum">
              <a:rPr lang="en-US" smtClean="0"/>
              <a:t>‹#›</a:t>
            </a:fld>
            <a:endParaRPr lang="en-US"/>
          </a:p>
        </p:txBody>
      </p:sp>
    </p:spTree>
    <p:extLst>
      <p:ext uri="{BB962C8B-B14F-4D97-AF65-F5344CB8AC3E}">
        <p14:creationId xmlns:p14="http://schemas.microsoft.com/office/powerpoint/2010/main" val="185267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9C08A-ADCF-40AC-95CD-D0E201D9C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DB6244-D524-4630-BE4F-2617C0E17D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7FD1C-8F29-443B-A0E7-F2AE95B7D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9AE70-B44D-4FA9-A39D-CBC4B5B2E677}" type="datetimeFigureOut">
              <a:rPr lang="en-US" smtClean="0"/>
              <a:t>9/11/2024</a:t>
            </a:fld>
            <a:endParaRPr lang="en-US"/>
          </a:p>
        </p:txBody>
      </p:sp>
      <p:sp>
        <p:nvSpPr>
          <p:cNvPr id="5" name="Footer Placeholder 4">
            <a:extLst>
              <a:ext uri="{FF2B5EF4-FFF2-40B4-BE49-F238E27FC236}">
                <a16:creationId xmlns:a16="http://schemas.microsoft.com/office/drawing/2014/main" id="{E45CCE38-2D60-45EB-864E-0CB5E4DB3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89402C-B849-429C-A711-4CFB23E6B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149EB-EC44-44B5-8325-963A2F8F0A3D}" type="slidenum">
              <a:rPr lang="en-US" smtClean="0"/>
              <a:t>‹#›</a:t>
            </a:fld>
            <a:endParaRPr lang="en-US"/>
          </a:p>
        </p:txBody>
      </p:sp>
    </p:spTree>
    <p:extLst>
      <p:ext uri="{BB962C8B-B14F-4D97-AF65-F5344CB8AC3E}">
        <p14:creationId xmlns:p14="http://schemas.microsoft.com/office/powerpoint/2010/main" val="203169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pic>
        <p:nvPicPr>
          <p:cNvPr id="4" name="Picture 3">
            <a:extLst>
              <a:ext uri="{FF2B5EF4-FFF2-40B4-BE49-F238E27FC236}">
                <a16:creationId xmlns:a16="http://schemas.microsoft.com/office/drawing/2014/main" id="{AA68D628-DCE4-4C42-B03D-68A0F605E089}"/>
              </a:ext>
            </a:extLst>
          </p:cNvPr>
          <p:cNvPicPr>
            <a:picLocks noChangeAspect="1"/>
          </p:cNvPicPr>
          <p:nvPr/>
        </p:nvPicPr>
        <p:blipFill>
          <a:blip r:embed="rId2"/>
          <a:stretch>
            <a:fillRect/>
          </a:stretch>
        </p:blipFill>
        <p:spPr>
          <a:xfrm>
            <a:off x="8213032" y="663780"/>
            <a:ext cx="3909392" cy="3902675"/>
          </a:xfrm>
          <a:prstGeom prst="rect">
            <a:avLst/>
          </a:prstGeom>
        </p:spPr>
      </p:pic>
      <p:pic>
        <p:nvPicPr>
          <p:cNvPr id="6" name="Picture 5">
            <a:extLst>
              <a:ext uri="{FF2B5EF4-FFF2-40B4-BE49-F238E27FC236}">
                <a16:creationId xmlns:a16="http://schemas.microsoft.com/office/drawing/2014/main" id="{DAE523F3-EB6F-4BA4-92D9-9A86949C1CC5}"/>
              </a:ext>
            </a:extLst>
          </p:cNvPr>
          <p:cNvPicPr>
            <a:picLocks noChangeAspect="1"/>
          </p:cNvPicPr>
          <p:nvPr/>
        </p:nvPicPr>
        <p:blipFill>
          <a:blip r:embed="rId3"/>
          <a:stretch>
            <a:fillRect/>
          </a:stretch>
        </p:blipFill>
        <p:spPr>
          <a:xfrm>
            <a:off x="53008" y="858077"/>
            <a:ext cx="4651514" cy="3230218"/>
          </a:xfrm>
          <a:prstGeom prst="rect">
            <a:avLst/>
          </a:prstGeom>
        </p:spPr>
      </p:pic>
      <p:pic>
        <p:nvPicPr>
          <p:cNvPr id="7" name="Picture 6">
            <a:extLst>
              <a:ext uri="{FF2B5EF4-FFF2-40B4-BE49-F238E27FC236}">
                <a16:creationId xmlns:a16="http://schemas.microsoft.com/office/drawing/2014/main" id="{921168FA-90AB-44D9-BB37-3F985FBA302C}"/>
              </a:ext>
            </a:extLst>
          </p:cNvPr>
          <p:cNvPicPr>
            <a:picLocks noChangeAspect="1"/>
          </p:cNvPicPr>
          <p:nvPr/>
        </p:nvPicPr>
        <p:blipFill>
          <a:blip r:embed="rId4"/>
          <a:stretch>
            <a:fillRect/>
          </a:stretch>
        </p:blipFill>
        <p:spPr>
          <a:xfrm>
            <a:off x="3723856" y="4122302"/>
            <a:ext cx="4470951" cy="2807758"/>
          </a:xfrm>
          <a:prstGeom prst="rect">
            <a:avLst/>
          </a:prstGeom>
        </p:spPr>
      </p:pic>
      <p:pic>
        <p:nvPicPr>
          <p:cNvPr id="8" name="Picture 7">
            <a:extLst>
              <a:ext uri="{FF2B5EF4-FFF2-40B4-BE49-F238E27FC236}">
                <a16:creationId xmlns:a16="http://schemas.microsoft.com/office/drawing/2014/main" id="{7869DDF6-0301-428B-ABA6-620D3DA71FC3}"/>
              </a:ext>
            </a:extLst>
          </p:cNvPr>
          <p:cNvPicPr>
            <a:picLocks noChangeAspect="1"/>
          </p:cNvPicPr>
          <p:nvPr/>
        </p:nvPicPr>
        <p:blipFill>
          <a:blip r:embed="rId5"/>
          <a:stretch>
            <a:fillRect/>
          </a:stretch>
        </p:blipFill>
        <p:spPr>
          <a:xfrm>
            <a:off x="5261111" y="821638"/>
            <a:ext cx="2421835" cy="3221041"/>
          </a:xfrm>
          <a:prstGeom prst="rect">
            <a:avLst/>
          </a:prstGeom>
        </p:spPr>
      </p:pic>
      <p:pic>
        <p:nvPicPr>
          <p:cNvPr id="10" name="Picture 9">
            <a:extLst>
              <a:ext uri="{FF2B5EF4-FFF2-40B4-BE49-F238E27FC236}">
                <a16:creationId xmlns:a16="http://schemas.microsoft.com/office/drawing/2014/main" id="{EF685456-71D0-4F30-A644-36DE6F0544DF}"/>
              </a:ext>
            </a:extLst>
          </p:cNvPr>
          <p:cNvPicPr>
            <a:picLocks noChangeAspect="1"/>
          </p:cNvPicPr>
          <p:nvPr/>
        </p:nvPicPr>
        <p:blipFill>
          <a:blip r:embed="rId6"/>
          <a:stretch>
            <a:fillRect/>
          </a:stretch>
        </p:blipFill>
        <p:spPr>
          <a:xfrm>
            <a:off x="26503" y="4227445"/>
            <a:ext cx="3607903" cy="2405269"/>
          </a:xfrm>
          <a:prstGeom prst="rect">
            <a:avLst/>
          </a:prstGeom>
        </p:spPr>
      </p:pic>
      <p:pic>
        <p:nvPicPr>
          <p:cNvPr id="11" name="Picture 10">
            <a:extLst>
              <a:ext uri="{FF2B5EF4-FFF2-40B4-BE49-F238E27FC236}">
                <a16:creationId xmlns:a16="http://schemas.microsoft.com/office/drawing/2014/main" id="{22CE307D-D41D-4A98-8E5E-53008F25D8B5}"/>
              </a:ext>
            </a:extLst>
          </p:cNvPr>
          <p:cNvPicPr>
            <a:picLocks noChangeAspect="1"/>
          </p:cNvPicPr>
          <p:nvPr/>
        </p:nvPicPr>
        <p:blipFill>
          <a:blip r:embed="rId7"/>
          <a:stretch>
            <a:fillRect/>
          </a:stretch>
        </p:blipFill>
        <p:spPr>
          <a:xfrm>
            <a:off x="9144000" y="4786836"/>
            <a:ext cx="2803248" cy="2100567"/>
          </a:xfrm>
          <a:prstGeom prst="rect">
            <a:avLst/>
          </a:prstGeom>
        </p:spPr>
      </p:pic>
    </p:spTree>
    <p:extLst>
      <p:ext uri="{BB962C8B-B14F-4D97-AF65-F5344CB8AC3E}">
        <p14:creationId xmlns:p14="http://schemas.microsoft.com/office/powerpoint/2010/main" val="284234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As the collision continued blobs of magmatic intrusions started to mix with the metamorphosed rocks.</a:t>
            </a:r>
          </a:p>
        </p:txBody>
      </p:sp>
      <p:pic>
        <p:nvPicPr>
          <p:cNvPr id="5" name="Picture 4">
            <a:extLst>
              <a:ext uri="{FF2B5EF4-FFF2-40B4-BE49-F238E27FC236}">
                <a16:creationId xmlns:a16="http://schemas.microsoft.com/office/drawing/2014/main" id="{A95F1CE1-AD87-47A7-B65D-503D132FC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6" y="2673833"/>
            <a:ext cx="7143750" cy="3895725"/>
          </a:xfrm>
          <a:prstGeom prst="rect">
            <a:avLst/>
          </a:prstGeom>
        </p:spPr>
      </p:pic>
      <p:pic>
        <p:nvPicPr>
          <p:cNvPr id="6" name="Picture 5">
            <a:extLst>
              <a:ext uri="{FF2B5EF4-FFF2-40B4-BE49-F238E27FC236}">
                <a16:creationId xmlns:a16="http://schemas.microsoft.com/office/drawing/2014/main" id="{31C62552-3E28-4948-ABEE-25D4776DC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 y="1564791"/>
            <a:ext cx="3810000" cy="3781425"/>
          </a:xfrm>
          <a:prstGeom prst="rect">
            <a:avLst/>
          </a:prstGeom>
        </p:spPr>
      </p:pic>
    </p:spTree>
    <p:extLst>
      <p:ext uri="{BB962C8B-B14F-4D97-AF65-F5344CB8AC3E}">
        <p14:creationId xmlns:p14="http://schemas.microsoft.com/office/powerpoint/2010/main" val="360731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The mountains that were formed by this collision were as tall as the Himalayas mountains. </a:t>
            </a:r>
          </a:p>
        </p:txBody>
      </p:sp>
      <p:pic>
        <p:nvPicPr>
          <p:cNvPr id="10" name="Picture 9">
            <a:extLst>
              <a:ext uri="{FF2B5EF4-FFF2-40B4-BE49-F238E27FC236}">
                <a16:creationId xmlns:a16="http://schemas.microsoft.com/office/drawing/2014/main" id="{A787B124-0F2D-4355-9101-6B5AC4275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4" y="2673829"/>
            <a:ext cx="7143750" cy="3895725"/>
          </a:xfrm>
          <a:prstGeom prst="rect">
            <a:avLst/>
          </a:prstGeom>
        </p:spPr>
      </p:pic>
      <p:pic>
        <p:nvPicPr>
          <p:cNvPr id="5" name="Picture 4">
            <a:extLst>
              <a:ext uri="{FF2B5EF4-FFF2-40B4-BE49-F238E27FC236}">
                <a16:creationId xmlns:a16="http://schemas.microsoft.com/office/drawing/2014/main" id="{1099B966-02E5-4F36-AAD2-326221047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6" y="1551539"/>
            <a:ext cx="3810000" cy="3781425"/>
          </a:xfrm>
          <a:prstGeom prst="rect">
            <a:avLst/>
          </a:prstGeom>
        </p:spPr>
      </p:pic>
    </p:spTree>
    <p:extLst>
      <p:ext uri="{BB962C8B-B14F-4D97-AF65-F5344CB8AC3E}">
        <p14:creationId xmlns:p14="http://schemas.microsoft.com/office/powerpoint/2010/main" val="311216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About 200 million years ago and during the 165 million years of dinosaur existence this supercontinent slowly broke apart. </a:t>
            </a:r>
          </a:p>
        </p:txBody>
      </p:sp>
      <p:pic>
        <p:nvPicPr>
          <p:cNvPr id="5" name="Picture 4">
            <a:extLst>
              <a:ext uri="{FF2B5EF4-FFF2-40B4-BE49-F238E27FC236}">
                <a16:creationId xmlns:a16="http://schemas.microsoft.com/office/drawing/2014/main" id="{33D4EA71-92F6-4D1E-AE51-CC4E362CF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9" y="2687086"/>
            <a:ext cx="7143750" cy="3895725"/>
          </a:xfrm>
          <a:prstGeom prst="rect">
            <a:avLst/>
          </a:prstGeom>
        </p:spPr>
      </p:pic>
      <p:pic>
        <p:nvPicPr>
          <p:cNvPr id="6" name="Picture 5">
            <a:extLst>
              <a:ext uri="{FF2B5EF4-FFF2-40B4-BE49-F238E27FC236}">
                <a16:creationId xmlns:a16="http://schemas.microsoft.com/office/drawing/2014/main" id="{565E6CFE-7F95-49AC-ABD6-D79089951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8" y="1604962"/>
            <a:ext cx="3810000" cy="3648075"/>
          </a:xfrm>
          <a:prstGeom prst="rect">
            <a:avLst/>
          </a:prstGeom>
        </p:spPr>
      </p:pic>
    </p:spTree>
    <p:extLst>
      <p:ext uri="{BB962C8B-B14F-4D97-AF65-F5344CB8AC3E}">
        <p14:creationId xmlns:p14="http://schemas.microsoft.com/office/powerpoint/2010/main" val="200987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The tall mountains started to erode away. New sedimentary layers started to accumulate in what today is the Atlantic Ocean. </a:t>
            </a:r>
          </a:p>
        </p:txBody>
      </p:sp>
      <p:pic>
        <p:nvPicPr>
          <p:cNvPr id="6" name="Picture 5">
            <a:extLst>
              <a:ext uri="{FF2B5EF4-FFF2-40B4-BE49-F238E27FC236}">
                <a16:creationId xmlns:a16="http://schemas.microsoft.com/office/drawing/2014/main" id="{36D333FB-B921-49CB-9104-E199F5201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7" y="2687085"/>
            <a:ext cx="7143750" cy="3895725"/>
          </a:xfrm>
          <a:prstGeom prst="rect">
            <a:avLst/>
          </a:prstGeom>
        </p:spPr>
      </p:pic>
      <p:pic>
        <p:nvPicPr>
          <p:cNvPr id="8" name="Picture 7">
            <a:extLst>
              <a:ext uri="{FF2B5EF4-FFF2-40B4-BE49-F238E27FC236}">
                <a16:creationId xmlns:a16="http://schemas.microsoft.com/office/drawing/2014/main" id="{2FFC4190-DD18-4990-8B47-1E44C8309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3" y="1598749"/>
            <a:ext cx="3810000" cy="3819525"/>
          </a:xfrm>
          <a:prstGeom prst="rect">
            <a:avLst/>
          </a:prstGeom>
        </p:spPr>
      </p:pic>
    </p:spTree>
    <p:extLst>
      <p:ext uri="{BB962C8B-B14F-4D97-AF65-F5344CB8AC3E}">
        <p14:creationId xmlns:p14="http://schemas.microsoft.com/office/powerpoint/2010/main" val="317371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The roots of the tall eroded mountains will later be the bedrock of NYC. Africa and America keep moving away from each other to this date.</a:t>
            </a:r>
          </a:p>
        </p:txBody>
      </p:sp>
      <p:pic>
        <p:nvPicPr>
          <p:cNvPr id="5" name="Picture 4">
            <a:extLst>
              <a:ext uri="{FF2B5EF4-FFF2-40B4-BE49-F238E27FC236}">
                <a16:creationId xmlns:a16="http://schemas.microsoft.com/office/drawing/2014/main" id="{1AE7667D-04A4-4733-95EC-213B4AC85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9" y="2700343"/>
            <a:ext cx="7143750" cy="3895725"/>
          </a:xfrm>
          <a:prstGeom prst="rect">
            <a:avLst/>
          </a:prstGeom>
        </p:spPr>
      </p:pic>
      <p:pic>
        <p:nvPicPr>
          <p:cNvPr id="6" name="Picture 5">
            <a:extLst>
              <a:ext uri="{FF2B5EF4-FFF2-40B4-BE49-F238E27FC236}">
                <a16:creationId xmlns:a16="http://schemas.microsoft.com/office/drawing/2014/main" id="{09CA21AE-D6B4-44F4-BCEB-5F6E8AA6D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8" y="1571210"/>
            <a:ext cx="3810000" cy="3848100"/>
          </a:xfrm>
          <a:prstGeom prst="rect">
            <a:avLst/>
          </a:prstGeom>
        </p:spPr>
      </p:pic>
    </p:spTree>
    <p:extLst>
      <p:ext uri="{BB962C8B-B14F-4D97-AF65-F5344CB8AC3E}">
        <p14:creationId xmlns:p14="http://schemas.microsoft.com/office/powerpoint/2010/main" val="425825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The Wisconsin Ice Sheet, the last of many glacial advances that started at about 90,000 years ago and which stretched down from eastern Canada and advanced as far south as New York City. </a:t>
            </a:r>
            <a:endParaRPr lang="en-US" b="1" dirty="0"/>
          </a:p>
        </p:txBody>
      </p:sp>
      <p:pic>
        <p:nvPicPr>
          <p:cNvPr id="15" name="Picture 14">
            <a:extLst>
              <a:ext uri="{FF2B5EF4-FFF2-40B4-BE49-F238E27FC236}">
                <a16:creationId xmlns:a16="http://schemas.microsoft.com/office/drawing/2014/main" id="{4F152DE5-1A51-4AE2-93E8-2B1955E86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441" y="2247477"/>
            <a:ext cx="6667500" cy="3714750"/>
          </a:xfrm>
          <a:prstGeom prst="rect">
            <a:avLst/>
          </a:prstGeom>
        </p:spPr>
      </p:pic>
      <p:pic>
        <p:nvPicPr>
          <p:cNvPr id="17" name="Picture 16">
            <a:extLst>
              <a:ext uri="{FF2B5EF4-FFF2-40B4-BE49-F238E27FC236}">
                <a16:creationId xmlns:a16="http://schemas.microsoft.com/office/drawing/2014/main" id="{4B8742E7-A43A-421D-8F2A-810E5CFCE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 y="2247477"/>
            <a:ext cx="4762500" cy="2047875"/>
          </a:xfrm>
          <a:prstGeom prst="rect">
            <a:avLst/>
          </a:prstGeom>
        </p:spPr>
      </p:pic>
      <p:pic>
        <p:nvPicPr>
          <p:cNvPr id="21" name="Picture 20">
            <a:extLst>
              <a:ext uri="{FF2B5EF4-FFF2-40B4-BE49-F238E27FC236}">
                <a16:creationId xmlns:a16="http://schemas.microsoft.com/office/drawing/2014/main" id="{0FBF745D-F09D-4E7A-B8E7-E914F4FA8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 y="4295352"/>
            <a:ext cx="4762500" cy="3171825"/>
          </a:xfrm>
          <a:prstGeom prst="rect">
            <a:avLst/>
          </a:prstGeom>
        </p:spPr>
      </p:pic>
    </p:spTree>
    <p:extLst>
      <p:ext uri="{BB962C8B-B14F-4D97-AF65-F5344CB8AC3E}">
        <p14:creationId xmlns:p14="http://schemas.microsoft.com/office/powerpoint/2010/main" val="299437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These glaciers left their marks on the city, depositing rock and debris and accounting for the hilly areas that run straight in the northern part of Brooklyn, Queens, Nassau and Suffolk forming the Ronkonkoma Moraine. </a:t>
            </a:r>
            <a:endParaRPr lang="en-US" b="1" dirty="0"/>
          </a:p>
        </p:txBody>
      </p:sp>
      <p:pic>
        <p:nvPicPr>
          <p:cNvPr id="9" name="Picture 8">
            <a:extLst>
              <a:ext uri="{FF2B5EF4-FFF2-40B4-BE49-F238E27FC236}">
                <a16:creationId xmlns:a16="http://schemas.microsoft.com/office/drawing/2014/main" id="{B330D63F-0169-4901-8D99-20A54B6AF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446" y="2181223"/>
            <a:ext cx="6667500" cy="3714750"/>
          </a:xfrm>
          <a:prstGeom prst="rect">
            <a:avLst/>
          </a:prstGeom>
        </p:spPr>
      </p:pic>
      <p:pic>
        <p:nvPicPr>
          <p:cNvPr id="11" name="Picture 10">
            <a:extLst>
              <a:ext uri="{FF2B5EF4-FFF2-40B4-BE49-F238E27FC236}">
                <a16:creationId xmlns:a16="http://schemas.microsoft.com/office/drawing/2014/main" id="{1742607A-9AEA-4B7A-97A8-81B3488F5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6364"/>
            <a:ext cx="4762500" cy="2047875"/>
          </a:xfrm>
          <a:prstGeom prst="rect">
            <a:avLst/>
          </a:prstGeom>
        </p:spPr>
      </p:pic>
      <p:pic>
        <p:nvPicPr>
          <p:cNvPr id="13" name="Picture 12">
            <a:extLst>
              <a:ext uri="{FF2B5EF4-FFF2-40B4-BE49-F238E27FC236}">
                <a16:creationId xmlns:a16="http://schemas.microsoft.com/office/drawing/2014/main" id="{C7E4D61A-B003-4C39-9F63-5E9DE4211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835"/>
            <a:ext cx="4762500" cy="3171825"/>
          </a:xfrm>
          <a:prstGeom prst="rect">
            <a:avLst/>
          </a:prstGeom>
        </p:spPr>
      </p:pic>
    </p:spTree>
    <p:extLst>
      <p:ext uri="{BB962C8B-B14F-4D97-AF65-F5344CB8AC3E}">
        <p14:creationId xmlns:p14="http://schemas.microsoft.com/office/powerpoint/2010/main" val="205788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During a period of warmth and retreat the glaciers finally begin their final retreat at about 18,000 years ago.</a:t>
            </a:r>
            <a:endParaRPr lang="en-US" b="1" dirty="0"/>
          </a:p>
        </p:txBody>
      </p:sp>
      <p:pic>
        <p:nvPicPr>
          <p:cNvPr id="7" name="Picture 6">
            <a:extLst>
              <a:ext uri="{FF2B5EF4-FFF2-40B4-BE49-F238E27FC236}">
                <a16:creationId xmlns:a16="http://schemas.microsoft.com/office/drawing/2014/main" id="{F7938474-DF8E-4F62-B5CE-F073B8B85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698" y="2128213"/>
            <a:ext cx="6667500" cy="3714750"/>
          </a:xfrm>
          <a:prstGeom prst="rect">
            <a:avLst/>
          </a:prstGeom>
        </p:spPr>
      </p:pic>
      <p:pic>
        <p:nvPicPr>
          <p:cNvPr id="9" name="Picture 8">
            <a:extLst>
              <a:ext uri="{FF2B5EF4-FFF2-40B4-BE49-F238E27FC236}">
                <a16:creationId xmlns:a16="http://schemas.microsoft.com/office/drawing/2014/main" id="{55B40F8F-1435-4B85-A3C8-590ABA96F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6364"/>
            <a:ext cx="4762500" cy="2047875"/>
          </a:xfrm>
          <a:prstGeom prst="rect">
            <a:avLst/>
          </a:prstGeom>
        </p:spPr>
      </p:pic>
      <p:pic>
        <p:nvPicPr>
          <p:cNvPr id="11" name="Picture 10">
            <a:extLst>
              <a:ext uri="{FF2B5EF4-FFF2-40B4-BE49-F238E27FC236}">
                <a16:creationId xmlns:a16="http://schemas.microsoft.com/office/drawing/2014/main" id="{15EC0E07-4E8C-4F34-90E5-CFF90645B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4239"/>
            <a:ext cx="4762500" cy="3171825"/>
          </a:xfrm>
          <a:prstGeom prst="rect">
            <a:avLst/>
          </a:prstGeom>
        </p:spPr>
      </p:pic>
    </p:spTree>
    <p:extLst>
      <p:ext uri="{BB962C8B-B14F-4D97-AF65-F5344CB8AC3E}">
        <p14:creationId xmlns:p14="http://schemas.microsoft.com/office/powerpoint/2010/main" val="325803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In New York City, the Wisconsin Ice Sheet was about 2,000 feet thick (in the Adirondacks it was over 5,000 feet thick and perhaps as much as 10,000 feet thick in Labrador).</a:t>
            </a:r>
            <a:endParaRPr lang="en-US" b="1" dirty="0"/>
          </a:p>
        </p:txBody>
      </p:sp>
      <p:pic>
        <p:nvPicPr>
          <p:cNvPr id="7" name="Picture 6">
            <a:extLst>
              <a:ext uri="{FF2B5EF4-FFF2-40B4-BE49-F238E27FC236}">
                <a16:creationId xmlns:a16="http://schemas.microsoft.com/office/drawing/2014/main" id="{F664A30F-DC32-4993-9D7A-B51756900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706" y="2194475"/>
            <a:ext cx="6667500" cy="3714750"/>
          </a:xfrm>
          <a:prstGeom prst="rect">
            <a:avLst/>
          </a:prstGeom>
        </p:spPr>
      </p:pic>
      <p:pic>
        <p:nvPicPr>
          <p:cNvPr id="9" name="Picture 8">
            <a:extLst>
              <a:ext uri="{FF2B5EF4-FFF2-40B4-BE49-F238E27FC236}">
                <a16:creationId xmlns:a16="http://schemas.microsoft.com/office/drawing/2014/main" id="{8F660729-3FC1-4D85-91FD-95D30345F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1" y="2326364"/>
            <a:ext cx="4762500" cy="2047875"/>
          </a:xfrm>
          <a:prstGeom prst="rect">
            <a:avLst/>
          </a:prstGeom>
        </p:spPr>
      </p:pic>
      <p:pic>
        <p:nvPicPr>
          <p:cNvPr id="11" name="Picture 10">
            <a:extLst>
              <a:ext uri="{FF2B5EF4-FFF2-40B4-BE49-F238E27FC236}">
                <a16:creationId xmlns:a16="http://schemas.microsoft.com/office/drawing/2014/main" id="{B861DC72-9204-473E-BC69-DE14526C0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0" y="4374253"/>
            <a:ext cx="4762500" cy="3171825"/>
          </a:xfrm>
          <a:prstGeom prst="rect">
            <a:avLst/>
          </a:prstGeom>
        </p:spPr>
      </p:pic>
    </p:spTree>
    <p:extLst>
      <p:ext uri="{BB962C8B-B14F-4D97-AF65-F5344CB8AC3E}">
        <p14:creationId xmlns:p14="http://schemas.microsoft.com/office/powerpoint/2010/main" val="186525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The glacier left boulders in the 5 boroughs of New York City. Angular boulders usually did not travel long distances, whereas rounded boulders travelled long distances and they were constantly being reworked. </a:t>
            </a:r>
            <a:endParaRPr lang="en-US" b="1" dirty="0"/>
          </a:p>
        </p:txBody>
      </p:sp>
      <p:pic>
        <p:nvPicPr>
          <p:cNvPr id="5" name="Picture 4">
            <a:extLst>
              <a:ext uri="{FF2B5EF4-FFF2-40B4-BE49-F238E27FC236}">
                <a16:creationId xmlns:a16="http://schemas.microsoft.com/office/drawing/2014/main" id="{65578482-0921-4337-8520-3C4F39E77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321" y="2255355"/>
            <a:ext cx="6667500" cy="3714750"/>
          </a:xfrm>
          <a:prstGeom prst="rect">
            <a:avLst/>
          </a:prstGeom>
        </p:spPr>
      </p:pic>
      <p:pic>
        <p:nvPicPr>
          <p:cNvPr id="8" name="Picture 7">
            <a:extLst>
              <a:ext uri="{FF2B5EF4-FFF2-40B4-BE49-F238E27FC236}">
                <a16:creationId xmlns:a16="http://schemas.microsoft.com/office/drawing/2014/main" id="{5E9030D5-398B-4B3A-BA6F-3AD326C14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56790"/>
            <a:ext cx="4762500" cy="2047875"/>
          </a:xfrm>
          <a:prstGeom prst="rect">
            <a:avLst/>
          </a:prstGeom>
        </p:spPr>
      </p:pic>
      <p:pic>
        <p:nvPicPr>
          <p:cNvPr id="12" name="Picture 11">
            <a:extLst>
              <a:ext uri="{FF2B5EF4-FFF2-40B4-BE49-F238E27FC236}">
                <a16:creationId xmlns:a16="http://schemas.microsoft.com/office/drawing/2014/main" id="{13E36660-EE04-4858-8CD6-EC98E764A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304680"/>
            <a:ext cx="4762500" cy="3171825"/>
          </a:xfrm>
          <a:prstGeom prst="rect">
            <a:avLst/>
          </a:prstGeom>
        </p:spPr>
      </p:pic>
    </p:spTree>
    <p:extLst>
      <p:ext uri="{BB962C8B-B14F-4D97-AF65-F5344CB8AC3E}">
        <p14:creationId xmlns:p14="http://schemas.microsoft.com/office/powerpoint/2010/main" val="236928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About 400 million years the Eastern boundary of America was a passive margin where a thick sedimentary was developing piling up layers upon layers of rocks. </a:t>
            </a:r>
          </a:p>
          <a:p>
            <a:endParaRPr lang="en-US" b="1" dirty="0"/>
          </a:p>
        </p:txBody>
      </p:sp>
      <p:pic>
        <p:nvPicPr>
          <p:cNvPr id="9" name="Picture 8">
            <a:extLst>
              <a:ext uri="{FF2B5EF4-FFF2-40B4-BE49-F238E27FC236}">
                <a16:creationId xmlns:a16="http://schemas.microsoft.com/office/drawing/2014/main" id="{3F336FFE-A4EA-44EE-857F-B822D4459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6" y="2326364"/>
            <a:ext cx="7143750" cy="4219575"/>
          </a:xfrm>
          <a:prstGeom prst="rect">
            <a:avLst/>
          </a:prstGeom>
        </p:spPr>
      </p:pic>
      <p:pic>
        <p:nvPicPr>
          <p:cNvPr id="5" name="Picture 4">
            <a:extLst>
              <a:ext uri="{FF2B5EF4-FFF2-40B4-BE49-F238E27FC236}">
                <a16:creationId xmlns:a16="http://schemas.microsoft.com/office/drawing/2014/main" id="{AA7C3CE4-1CDD-4732-95EA-793862E51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 y="1563756"/>
            <a:ext cx="3810000" cy="3810000"/>
          </a:xfrm>
          <a:prstGeom prst="rect">
            <a:avLst/>
          </a:prstGeom>
        </p:spPr>
      </p:pic>
    </p:spTree>
    <p:extLst>
      <p:ext uri="{BB962C8B-B14F-4D97-AF65-F5344CB8AC3E}">
        <p14:creationId xmlns:p14="http://schemas.microsoft.com/office/powerpoint/2010/main" val="94276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The glacier also left clear markings on the bedrock by cutting it. Grooves are concave down features cut by boulders pressed by the weight of glacier against the bedrock. Striations are linear features cut by pebbles.</a:t>
            </a:r>
            <a:endParaRPr lang="en-US" b="1" dirty="0"/>
          </a:p>
        </p:txBody>
      </p:sp>
      <p:pic>
        <p:nvPicPr>
          <p:cNvPr id="12" name="Picture 11">
            <a:extLst>
              <a:ext uri="{FF2B5EF4-FFF2-40B4-BE49-F238E27FC236}">
                <a16:creationId xmlns:a16="http://schemas.microsoft.com/office/drawing/2014/main" id="{13E36660-EE04-4858-8CD6-EC98E764A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4680"/>
            <a:ext cx="4762500" cy="3171825"/>
          </a:xfrm>
          <a:prstGeom prst="rect">
            <a:avLst/>
          </a:prstGeom>
        </p:spPr>
      </p:pic>
      <p:pic>
        <p:nvPicPr>
          <p:cNvPr id="6" name="Picture 5">
            <a:extLst>
              <a:ext uri="{FF2B5EF4-FFF2-40B4-BE49-F238E27FC236}">
                <a16:creationId xmlns:a16="http://schemas.microsoft.com/office/drawing/2014/main" id="{C41F5E46-5019-418F-B638-ADFB34F32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696" y="2255354"/>
            <a:ext cx="6667500" cy="3714750"/>
          </a:xfrm>
          <a:prstGeom prst="rect">
            <a:avLst/>
          </a:prstGeom>
        </p:spPr>
      </p:pic>
      <p:pic>
        <p:nvPicPr>
          <p:cNvPr id="9" name="Picture 8">
            <a:extLst>
              <a:ext uri="{FF2B5EF4-FFF2-40B4-BE49-F238E27FC236}">
                <a16:creationId xmlns:a16="http://schemas.microsoft.com/office/drawing/2014/main" id="{319B9C25-D0F4-41B1-A88A-8B5750D3B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4" y="2256805"/>
            <a:ext cx="4762500" cy="2047875"/>
          </a:xfrm>
          <a:prstGeom prst="rect">
            <a:avLst/>
          </a:prstGeom>
        </p:spPr>
      </p:pic>
    </p:spTree>
    <p:extLst>
      <p:ext uri="{BB962C8B-B14F-4D97-AF65-F5344CB8AC3E}">
        <p14:creationId xmlns:p14="http://schemas.microsoft.com/office/powerpoint/2010/main" val="212967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Once the glacier advance stopped a terminal moraine was pushed all the way to what today are the highest places in Staten Island, Brooklyn, Queens, and Long Island.</a:t>
            </a:r>
            <a:endParaRPr lang="en-US" b="1" dirty="0"/>
          </a:p>
        </p:txBody>
      </p:sp>
      <p:pic>
        <p:nvPicPr>
          <p:cNvPr id="12" name="Picture 11">
            <a:extLst>
              <a:ext uri="{FF2B5EF4-FFF2-40B4-BE49-F238E27FC236}">
                <a16:creationId xmlns:a16="http://schemas.microsoft.com/office/drawing/2014/main" id="{13E36660-EE04-4858-8CD6-EC98E764A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04680"/>
            <a:ext cx="4762500" cy="3171825"/>
          </a:xfrm>
          <a:prstGeom prst="rect">
            <a:avLst/>
          </a:prstGeom>
        </p:spPr>
      </p:pic>
      <p:pic>
        <p:nvPicPr>
          <p:cNvPr id="5" name="Picture 4">
            <a:extLst>
              <a:ext uri="{FF2B5EF4-FFF2-40B4-BE49-F238E27FC236}">
                <a16:creationId xmlns:a16="http://schemas.microsoft.com/office/drawing/2014/main" id="{3BFEB6BE-1198-426D-A6AC-D40EAD109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704" y="2260737"/>
            <a:ext cx="6667500" cy="3714750"/>
          </a:xfrm>
          <a:prstGeom prst="rect">
            <a:avLst/>
          </a:prstGeom>
        </p:spPr>
      </p:pic>
      <p:pic>
        <p:nvPicPr>
          <p:cNvPr id="8" name="Picture 7">
            <a:extLst>
              <a:ext uri="{FF2B5EF4-FFF2-40B4-BE49-F238E27FC236}">
                <a16:creationId xmlns:a16="http://schemas.microsoft.com/office/drawing/2014/main" id="{818715A6-E6E1-4B8E-901F-C4E0BB367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 y="2326364"/>
            <a:ext cx="4762500" cy="2047875"/>
          </a:xfrm>
          <a:prstGeom prst="rect">
            <a:avLst/>
          </a:prstGeom>
        </p:spPr>
      </p:pic>
    </p:spTree>
    <p:extLst>
      <p:ext uri="{BB962C8B-B14F-4D97-AF65-F5344CB8AC3E}">
        <p14:creationId xmlns:p14="http://schemas.microsoft.com/office/powerpoint/2010/main" val="80476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latin typeface="Verdana, Arial, Helvetica, sans-serif"/>
              </a:rPr>
              <a:t>The Narrows was most likely formed after deposition of the Harbor Hill Moraine about 18,000 years prior to the end of the last ice age.  </a:t>
            </a:r>
            <a:endParaRPr lang="en-US" b="1" dirty="0"/>
          </a:p>
        </p:txBody>
      </p:sp>
      <p:pic>
        <p:nvPicPr>
          <p:cNvPr id="24" name="Picture 23">
            <a:extLst>
              <a:ext uri="{FF2B5EF4-FFF2-40B4-BE49-F238E27FC236}">
                <a16:creationId xmlns:a16="http://schemas.microsoft.com/office/drawing/2014/main" id="{B5A4126D-6A0A-4AEF-B29E-20DB29F9F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6" y="2140822"/>
            <a:ext cx="6667500" cy="3714750"/>
          </a:xfrm>
          <a:prstGeom prst="rect">
            <a:avLst/>
          </a:prstGeom>
        </p:spPr>
      </p:pic>
      <p:pic>
        <p:nvPicPr>
          <p:cNvPr id="32" name="Picture 31">
            <a:extLst>
              <a:ext uri="{FF2B5EF4-FFF2-40B4-BE49-F238E27FC236}">
                <a16:creationId xmlns:a16="http://schemas.microsoft.com/office/drawing/2014/main" id="{1C14E5E1-8662-401C-8875-FDAC3A04D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652" y="1676399"/>
            <a:ext cx="4762500" cy="5181600"/>
          </a:xfrm>
          <a:prstGeom prst="rect">
            <a:avLst/>
          </a:prstGeom>
        </p:spPr>
      </p:pic>
    </p:spTree>
    <p:extLst>
      <p:ext uri="{BB962C8B-B14F-4D97-AF65-F5344CB8AC3E}">
        <p14:creationId xmlns:p14="http://schemas.microsoft.com/office/powerpoint/2010/main" val="328492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0" y="848139"/>
            <a:ext cx="12191999" cy="1478225"/>
          </a:xfrm>
        </p:spPr>
        <p:txBody>
          <a:bodyPr>
            <a:normAutofit/>
          </a:bodyPr>
          <a:lstStyle/>
          <a:p>
            <a:r>
              <a:rPr lang="en-US" b="1" dirty="0">
                <a:latin typeface="Verdana, Arial, Helvetica, sans-serif"/>
              </a:rPr>
              <a:t>Previously, Staten Island and Brooklyn were connected and the Hudson River emptied into the Atlantic Ocean through the Raritan River. </a:t>
            </a:r>
            <a:endParaRPr lang="en-US" b="1" dirty="0"/>
          </a:p>
        </p:txBody>
      </p:sp>
      <p:pic>
        <p:nvPicPr>
          <p:cNvPr id="7" name="Picture 6">
            <a:extLst>
              <a:ext uri="{FF2B5EF4-FFF2-40B4-BE49-F238E27FC236}">
                <a16:creationId xmlns:a16="http://schemas.microsoft.com/office/drawing/2014/main" id="{688C64EC-3C61-40CD-ABA6-C63ACE210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499" y="1676399"/>
            <a:ext cx="4762500" cy="5181600"/>
          </a:xfrm>
          <a:prstGeom prst="rect">
            <a:avLst/>
          </a:prstGeom>
        </p:spPr>
      </p:pic>
      <p:pic>
        <p:nvPicPr>
          <p:cNvPr id="9" name="Picture 8">
            <a:extLst>
              <a:ext uri="{FF2B5EF4-FFF2-40B4-BE49-F238E27FC236}">
                <a16:creationId xmlns:a16="http://schemas.microsoft.com/office/drawing/2014/main" id="{4DF60BAB-4894-4E95-A402-5F1E230E3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5" y="2075204"/>
            <a:ext cx="6667500" cy="3714750"/>
          </a:xfrm>
          <a:prstGeom prst="rect">
            <a:avLst/>
          </a:prstGeom>
        </p:spPr>
      </p:pic>
    </p:spTree>
    <p:extLst>
      <p:ext uri="{BB962C8B-B14F-4D97-AF65-F5344CB8AC3E}">
        <p14:creationId xmlns:p14="http://schemas.microsoft.com/office/powerpoint/2010/main" val="81064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19048" y="596979"/>
            <a:ext cx="12191999" cy="1478225"/>
          </a:xfrm>
        </p:spPr>
        <p:txBody>
          <a:bodyPr>
            <a:normAutofit/>
          </a:bodyPr>
          <a:lstStyle/>
          <a:p>
            <a:r>
              <a:rPr lang="en-US" b="1" dirty="0">
                <a:latin typeface="Verdana, Arial, Helvetica, sans-serif"/>
              </a:rPr>
              <a:t> The Hudson took a more westerly course through parts of present-day northern New Jersey, along the eastern side of the Watchung Mountains to Bound Brook, New Jersey via Raritan Bay. </a:t>
            </a:r>
            <a:endParaRPr lang="en-US" b="1" dirty="0"/>
          </a:p>
        </p:txBody>
      </p:sp>
      <p:pic>
        <p:nvPicPr>
          <p:cNvPr id="5" name="Picture 4">
            <a:extLst>
              <a:ext uri="{FF2B5EF4-FFF2-40B4-BE49-F238E27FC236}">
                <a16:creationId xmlns:a16="http://schemas.microsoft.com/office/drawing/2014/main" id="{EA4A85FA-3426-445A-AEB2-E4099A808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499" y="1676399"/>
            <a:ext cx="4762500" cy="5181600"/>
          </a:xfrm>
          <a:prstGeom prst="rect">
            <a:avLst/>
          </a:prstGeom>
        </p:spPr>
      </p:pic>
      <p:pic>
        <p:nvPicPr>
          <p:cNvPr id="7" name="Picture 6">
            <a:extLst>
              <a:ext uri="{FF2B5EF4-FFF2-40B4-BE49-F238E27FC236}">
                <a16:creationId xmlns:a16="http://schemas.microsoft.com/office/drawing/2014/main" id="{BA05790E-6C2F-4CF9-9B68-9FF66EEA9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 y="2075204"/>
            <a:ext cx="6667500" cy="3714750"/>
          </a:xfrm>
          <a:prstGeom prst="rect">
            <a:avLst/>
          </a:prstGeom>
        </p:spPr>
      </p:pic>
    </p:spTree>
    <p:extLst>
      <p:ext uri="{BB962C8B-B14F-4D97-AF65-F5344CB8AC3E}">
        <p14:creationId xmlns:p14="http://schemas.microsoft.com/office/powerpoint/2010/main" val="3272976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29478" y="663240"/>
            <a:ext cx="10933043" cy="1478225"/>
          </a:xfrm>
        </p:spPr>
        <p:txBody>
          <a:bodyPr>
            <a:normAutofit/>
          </a:bodyPr>
          <a:lstStyle/>
          <a:p>
            <a:r>
              <a:rPr lang="en-US" b="1" dirty="0">
                <a:latin typeface="Verdana, Arial, Helvetica, sans-serif"/>
              </a:rPr>
              <a:t>A build-up of water in the Upper Bay allowed the river to break through to form The Narrows less than 12,000 to 13,000 years ago as it exists today. </a:t>
            </a:r>
            <a:endParaRPr lang="en-US" b="1" dirty="0"/>
          </a:p>
        </p:txBody>
      </p:sp>
      <p:pic>
        <p:nvPicPr>
          <p:cNvPr id="5" name="Picture 4">
            <a:extLst>
              <a:ext uri="{FF2B5EF4-FFF2-40B4-BE49-F238E27FC236}">
                <a16:creationId xmlns:a16="http://schemas.microsoft.com/office/drawing/2014/main" id="{CC3640C5-4656-42A6-9F71-A33C0FE53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696277"/>
            <a:ext cx="4762500" cy="5181600"/>
          </a:xfrm>
          <a:prstGeom prst="rect">
            <a:avLst/>
          </a:prstGeom>
        </p:spPr>
      </p:pic>
      <p:pic>
        <p:nvPicPr>
          <p:cNvPr id="7" name="Picture 6">
            <a:extLst>
              <a:ext uri="{FF2B5EF4-FFF2-40B4-BE49-F238E27FC236}">
                <a16:creationId xmlns:a16="http://schemas.microsoft.com/office/drawing/2014/main" id="{D9EA463F-AD6A-4C56-9693-01F22FC2E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4" y="2141465"/>
            <a:ext cx="6667500" cy="3714750"/>
          </a:xfrm>
          <a:prstGeom prst="rect">
            <a:avLst/>
          </a:prstGeom>
        </p:spPr>
      </p:pic>
    </p:spTree>
    <p:extLst>
      <p:ext uri="{BB962C8B-B14F-4D97-AF65-F5344CB8AC3E}">
        <p14:creationId xmlns:p14="http://schemas.microsoft.com/office/powerpoint/2010/main" val="196071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12428" y="682803"/>
            <a:ext cx="12167144" cy="1478225"/>
          </a:xfrm>
        </p:spPr>
        <p:txBody>
          <a:bodyPr>
            <a:normAutofit/>
          </a:bodyPr>
          <a:lstStyle/>
          <a:p>
            <a:r>
              <a:rPr lang="en-US" b="1" dirty="0">
                <a:latin typeface="Verdana, Arial, Helvetica, sans-serif"/>
              </a:rPr>
              <a:t>Trapped behind the Adirondack Mountains and a tremendous ice sheet, glacial Lake Iroquois was three times the size of modern Lake Ontario. Then, 13,350 years ago, the natural ice dam collapsed. </a:t>
            </a:r>
            <a:endParaRPr lang="en-US" b="1" dirty="0"/>
          </a:p>
        </p:txBody>
      </p:sp>
      <p:pic>
        <p:nvPicPr>
          <p:cNvPr id="5" name="Picture 4">
            <a:extLst>
              <a:ext uri="{FF2B5EF4-FFF2-40B4-BE49-F238E27FC236}">
                <a16:creationId xmlns:a16="http://schemas.microsoft.com/office/drawing/2014/main" id="{E5D4B552-C45B-4A02-946F-C095B7936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676399"/>
            <a:ext cx="4762500" cy="5181600"/>
          </a:xfrm>
          <a:prstGeom prst="rect">
            <a:avLst/>
          </a:prstGeom>
        </p:spPr>
      </p:pic>
      <p:pic>
        <p:nvPicPr>
          <p:cNvPr id="7" name="Picture 6">
            <a:extLst>
              <a:ext uri="{FF2B5EF4-FFF2-40B4-BE49-F238E27FC236}">
                <a16:creationId xmlns:a16="http://schemas.microsoft.com/office/drawing/2014/main" id="{E4FF06A8-C4FD-46D0-8629-CABC50D69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8" y="2075204"/>
            <a:ext cx="6667500" cy="3714750"/>
          </a:xfrm>
          <a:prstGeom prst="rect">
            <a:avLst/>
          </a:prstGeom>
        </p:spPr>
      </p:pic>
    </p:spTree>
    <p:extLst>
      <p:ext uri="{BB962C8B-B14F-4D97-AF65-F5344CB8AC3E}">
        <p14:creationId xmlns:p14="http://schemas.microsoft.com/office/powerpoint/2010/main" val="2320962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92765" y="610231"/>
            <a:ext cx="12284765" cy="1478225"/>
          </a:xfrm>
        </p:spPr>
        <p:txBody>
          <a:bodyPr>
            <a:normAutofit/>
          </a:bodyPr>
          <a:lstStyle/>
          <a:p>
            <a:r>
              <a:rPr lang="en-US" b="1" dirty="0">
                <a:latin typeface="Verdana, Arial, Helvetica, sans-serif"/>
              </a:rPr>
              <a:t>Floodwaters rushed down the Hudson River Valley; past modern Manhattan, Brooklyn, and Staten Island; through an earthen dam where the </a:t>
            </a:r>
            <a:r>
              <a:rPr lang="en-US" b="1" dirty="0" err="1">
                <a:latin typeface="Verdana, Arial, Helvetica, sans-serif"/>
              </a:rPr>
              <a:t>Verrazanno</a:t>
            </a:r>
            <a:r>
              <a:rPr lang="en-US" b="1" dirty="0">
                <a:latin typeface="Verdana, Arial, Helvetica, sans-serif"/>
              </a:rPr>
              <a:t>-Narrows Bridge now stands. </a:t>
            </a:r>
            <a:endParaRPr lang="en-US" b="1" dirty="0"/>
          </a:p>
        </p:txBody>
      </p:sp>
      <p:pic>
        <p:nvPicPr>
          <p:cNvPr id="5" name="Picture 4">
            <a:extLst>
              <a:ext uri="{FF2B5EF4-FFF2-40B4-BE49-F238E27FC236}">
                <a16:creationId xmlns:a16="http://schemas.microsoft.com/office/drawing/2014/main" id="{3FEC159D-4825-4839-971F-9A0AFE362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454" y="1676400"/>
            <a:ext cx="4762500" cy="5181600"/>
          </a:xfrm>
          <a:prstGeom prst="rect">
            <a:avLst/>
          </a:prstGeom>
        </p:spPr>
      </p:pic>
      <p:pic>
        <p:nvPicPr>
          <p:cNvPr id="7" name="Picture 6">
            <a:extLst>
              <a:ext uri="{FF2B5EF4-FFF2-40B4-BE49-F238E27FC236}">
                <a16:creationId xmlns:a16="http://schemas.microsoft.com/office/drawing/2014/main" id="{4927AD07-40A9-4CDC-9AFB-8B87BC3E8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6" y="2088456"/>
            <a:ext cx="6667500" cy="3714750"/>
          </a:xfrm>
          <a:prstGeom prst="rect">
            <a:avLst/>
          </a:prstGeom>
        </p:spPr>
      </p:pic>
    </p:spTree>
    <p:extLst>
      <p:ext uri="{BB962C8B-B14F-4D97-AF65-F5344CB8AC3E}">
        <p14:creationId xmlns:p14="http://schemas.microsoft.com/office/powerpoint/2010/main" val="391324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715619"/>
            <a:ext cx="10933043" cy="1478225"/>
          </a:xfrm>
        </p:spPr>
        <p:txBody>
          <a:bodyPr>
            <a:normAutofit/>
          </a:bodyPr>
          <a:lstStyle/>
          <a:p>
            <a:r>
              <a:rPr lang="en-US" b="1" dirty="0">
                <a:latin typeface="Verdana, Arial, Helvetica, sans-serif"/>
              </a:rPr>
              <a:t>The water level in Lake Iroquois dropped 120 meters (400 feet), and rocks the size of Volkswagens moved hundreds of miles downstream.</a:t>
            </a:r>
            <a:endParaRPr lang="en-US" b="1" dirty="0"/>
          </a:p>
        </p:txBody>
      </p:sp>
      <p:pic>
        <p:nvPicPr>
          <p:cNvPr id="5" name="Picture 4">
            <a:extLst>
              <a:ext uri="{FF2B5EF4-FFF2-40B4-BE49-F238E27FC236}">
                <a16:creationId xmlns:a16="http://schemas.microsoft.com/office/drawing/2014/main" id="{C3B2239D-3929-421B-BC1D-56F74A1DA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696277"/>
            <a:ext cx="4762500" cy="5181600"/>
          </a:xfrm>
          <a:prstGeom prst="rect">
            <a:avLst/>
          </a:prstGeom>
        </p:spPr>
      </p:pic>
      <p:pic>
        <p:nvPicPr>
          <p:cNvPr id="7" name="Picture 6">
            <a:extLst>
              <a:ext uri="{FF2B5EF4-FFF2-40B4-BE49-F238E27FC236}">
                <a16:creationId xmlns:a16="http://schemas.microsoft.com/office/drawing/2014/main" id="{4D110CAC-D7A5-40E3-9469-86F1619F4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 y="2080585"/>
            <a:ext cx="6667500" cy="3714750"/>
          </a:xfrm>
          <a:prstGeom prst="rect">
            <a:avLst/>
          </a:prstGeom>
        </p:spPr>
      </p:pic>
    </p:spTree>
    <p:extLst>
      <p:ext uri="{BB962C8B-B14F-4D97-AF65-F5344CB8AC3E}">
        <p14:creationId xmlns:p14="http://schemas.microsoft.com/office/powerpoint/2010/main" val="264110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For more than 100 million years ago to about 300 million years ago, this shallow sea floor of the coast of the American continent kept acquiring a thick sedimentary sequence from eroded rocks from the American plate.</a:t>
            </a:r>
          </a:p>
          <a:p>
            <a:endParaRPr lang="en-US" b="1" dirty="0"/>
          </a:p>
        </p:txBody>
      </p:sp>
      <p:pic>
        <p:nvPicPr>
          <p:cNvPr id="5" name="Picture 4">
            <a:extLst>
              <a:ext uri="{FF2B5EF4-FFF2-40B4-BE49-F238E27FC236}">
                <a16:creationId xmlns:a16="http://schemas.microsoft.com/office/drawing/2014/main" id="{8262BDF4-045F-4526-AD81-61D16FBCF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832" y="2505904"/>
            <a:ext cx="7143750" cy="4019550"/>
          </a:xfrm>
          <a:prstGeom prst="rect">
            <a:avLst/>
          </a:prstGeom>
        </p:spPr>
      </p:pic>
      <p:pic>
        <p:nvPicPr>
          <p:cNvPr id="6" name="Picture 5">
            <a:extLst>
              <a:ext uri="{FF2B5EF4-FFF2-40B4-BE49-F238E27FC236}">
                <a16:creationId xmlns:a16="http://schemas.microsoft.com/office/drawing/2014/main" id="{52E658A1-91AA-421D-9B53-80302D1FA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4110"/>
            <a:ext cx="3810000" cy="3771900"/>
          </a:xfrm>
          <a:prstGeom prst="rect">
            <a:avLst/>
          </a:prstGeom>
        </p:spPr>
      </p:pic>
    </p:spTree>
    <p:extLst>
      <p:ext uri="{BB962C8B-B14F-4D97-AF65-F5344CB8AC3E}">
        <p14:creationId xmlns:p14="http://schemas.microsoft.com/office/powerpoint/2010/main" val="129474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These layers of sediments will later become layers of sedimentary rocks.</a:t>
            </a:r>
          </a:p>
        </p:txBody>
      </p:sp>
      <p:pic>
        <p:nvPicPr>
          <p:cNvPr id="5" name="Picture 4">
            <a:extLst>
              <a:ext uri="{FF2B5EF4-FFF2-40B4-BE49-F238E27FC236}">
                <a16:creationId xmlns:a16="http://schemas.microsoft.com/office/drawing/2014/main" id="{06F58062-1742-4AC2-9297-DE5E7C4CF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7" y="2666378"/>
            <a:ext cx="7143750" cy="3857625"/>
          </a:xfrm>
          <a:prstGeom prst="rect">
            <a:avLst/>
          </a:prstGeom>
        </p:spPr>
      </p:pic>
      <p:pic>
        <p:nvPicPr>
          <p:cNvPr id="6" name="Picture 5">
            <a:extLst>
              <a:ext uri="{FF2B5EF4-FFF2-40B4-BE49-F238E27FC236}">
                <a16:creationId xmlns:a16="http://schemas.microsoft.com/office/drawing/2014/main" id="{F0DB025D-A6CC-427C-AFFA-45C28EB06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4413"/>
            <a:ext cx="3810000" cy="3743325"/>
          </a:xfrm>
          <a:prstGeom prst="rect">
            <a:avLst/>
          </a:prstGeom>
        </p:spPr>
      </p:pic>
    </p:spTree>
    <p:extLst>
      <p:ext uri="{BB962C8B-B14F-4D97-AF65-F5344CB8AC3E}">
        <p14:creationId xmlns:p14="http://schemas.microsoft.com/office/powerpoint/2010/main" val="164763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These thick sequence of sediments will reworked and later it will form what are today the rocks of NYC.</a:t>
            </a:r>
          </a:p>
        </p:txBody>
      </p:sp>
      <p:pic>
        <p:nvPicPr>
          <p:cNvPr id="5" name="Picture 4">
            <a:extLst>
              <a:ext uri="{FF2B5EF4-FFF2-40B4-BE49-F238E27FC236}">
                <a16:creationId xmlns:a16="http://schemas.microsoft.com/office/drawing/2014/main" id="{4E2919DB-1380-44DF-9F26-D897EB29F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837" y="2634076"/>
            <a:ext cx="7143750" cy="3895725"/>
          </a:xfrm>
          <a:prstGeom prst="rect">
            <a:avLst/>
          </a:prstGeom>
        </p:spPr>
      </p:pic>
      <p:pic>
        <p:nvPicPr>
          <p:cNvPr id="6" name="Picture 5">
            <a:extLst>
              <a:ext uri="{FF2B5EF4-FFF2-40B4-BE49-F238E27FC236}">
                <a16:creationId xmlns:a16="http://schemas.microsoft.com/office/drawing/2014/main" id="{0BEC92D9-8882-4B5E-A6D7-7C16191F2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6277"/>
            <a:ext cx="3810000" cy="3819525"/>
          </a:xfrm>
          <a:prstGeom prst="rect">
            <a:avLst/>
          </a:prstGeom>
        </p:spPr>
      </p:pic>
    </p:spTree>
    <p:extLst>
      <p:ext uri="{BB962C8B-B14F-4D97-AF65-F5344CB8AC3E}">
        <p14:creationId xmlns:p14="http://schemas.microsoft.com/office/powerpoint/2010/main" val="426800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About 250 million years ago the continent of Africa and America started to move towards each other.</a:t>
            </a:r>
          </a:p>
        </p:txBody>
      </p:sp>
      <p:pic>
        <p:nvPicPr>
          <p:cNvPr id="5" name="Picture 4">
            <a:extLst>
              <a:ext uri="{FF2B5EF4-FFF2-40B4-BE49-F238E27FC236}">
                <a16:creationId xmlns:a16="http://schemas.microsoft.com/office/drawing/2014/main" id="{A4F4A54D-526F-4DE2-8405-EB90919EB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836" y="2687083"/>
            <a:ext cx="7143750" cy="3895725"/>
          </a:xfrm>
          <a:prstGeom prst="rect">
            <a:avLst/>
          </a:prstGeom>
        </p:spPr>
      </p:pic>
      <p:pic>
        <p:nvPicPr>
          <p:cNvPr id="6" name="Picture 5">
            <a:extLst>
              <a:ext uri="{FF2B5EF4-FFF2-40B4-BE49-F238E27FC236}">
                <a16:creationId xmlns:a16="http://schemas.microsoft.com/office/drawing/2014/main" id="{172004AF-09CE-468C-A3D3-B076E6DC8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251"/>
            <a:ext cx="3810000" cy="3762375"/>
          </a:xfrm>
          <a:prstGeom prst="rect">
            <a:avLst/>
          </a:prstGeom>
        </p:spPr>
      </p:pic>
    </p:spTree>
    <p:extLst>
      <p:ext uri="{BB962C8B-B14F-4D97-AF65-F5344CB8AC3E}">
        <p14:creationId xmlns:p14="http://schemas.microsoft.com/office/powerpoint/2010/main" val="72234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The supercontinent of Pangea started to form. Pangea is the name supercontinent in which all the continents were arranged together as one continent.</a:t>
            </a:r>
          </a:p>
          <a:p>
            <a:endParaRPr lang="en-US" b="1" dirty="0"/>
          </a:p>
        </p:txBody>
      </p:sp>
      <p:pic>
        <p:nvPicPr>
          <p:cNvPr id="5" name="Picture 4">
            <a:extLst>
              <a:ext uri="{FF2B5EF4-FFF2-40B4-BE49-F238E27FC236}">
                <a16:creationId xmlns:a16="http://schemas.microsoft.com/office/drawing/2014/main" id="{2E447D43-DD07-4969-8F52-8F563A411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836" y="2700343"/>
            <a:ext cx="7143750" cy="3895725"/>
          </a:xfrm>
          <a:prstGeom prst="rect">
            <a:avLst/>
          </a:prstGeom>
        </p:spPr>
      </p:pic>
      <p:pic>
        <p:nvPicPr>
          <p:cNvPr id="6" name="Picture 5">
            <a:extLst>
              <a:ext uri="{FF2B5EF4-FFF2-40B4-BE49-F238E27FC236}">
                <a16:creationId xmlns:a16="http://schemas.microsoft.com/office/drawing/2014/main" id="{6EFB2A01-1DB6-4917-A571-0D648ECC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1539"/>
            <a:ext cx="3810000" cy="3781425"/>
          </a:xfrm>
          <a:prstGeom prst="rect">
            <a:avLst/>
          </a:prstGeom>
        </p:spPr>
      </p:pic>
    </p:spTree>
    <p:extLst>
      <p:ext uri="{BB962C8B-B14F-4D97-AF65-F5344CB8AC3E}">
        <p14:creationId xmlns:p14="http://schemas.microsoft.com/office/powerpoint/2010/main" val="41816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This collision also metamorphosed the sedimentary layers converting these sedimentary rocks into metamorphic rocks.</a:t>
            </a:r>
          </a:p>
          <a:p>
            <a:endParaRPr lang="en-US" b="1" dirty="0"/>
          </a:p>
        </p:txBody>
      </p:sp>
      <p:pic>
        <p:nvPicPr>
          <p:cNvPr id="9" name="Picture 8">
            <a:extLst>
              <a:ext uri="{FF2B5EF4-FFF2-40B4-BE49-F238E27FC236}">
                <a16:creationId xmlns:a16="http://schemas.microsoft.com/office/drawing/2014/main" id="{EBF05F80-D7E2-4499-A9D9-7D169146F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89" y="2687086"/>
            <a:ext cx="7143750" cy="3895725"/>
          </a:xfrm>
          <a:prstGeom prst="rect">
            <a:avLst/>
          </a:prstGeom>
        </p:spPr>
      </p:pic>
      <p:pic>
        <p:nvPicPr>
          <p:cNvPr id="5" name="Picture 4">
            <a:extLst>
              <a:ext uri="{FF2B5EF4-FFF2-40B4-BE49-F238E27FC236}">
                <a16:creationId xmlns:a16="http://schemas.microsoft.com/office/drawing/2014/main" id="{B3E4E572-1C5B-417E-A7C6-6BAA6F2EE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 y="1538287"/>
            <a:ext cx="3810000" cy="3781425"/>
          </a:xfrm>
          <a:prstGeom prst="rect">
            <a:avLst/>
          </a:prstGeom>
        </p:spPr>
      </p:pic>
    </p:spTree>
    <p:extLst>
      <p:ext uri="{BB962C8B-B14F-4D97-AF65-F5344CB8AC3E}">
        <p14:creationId xmlns:p14="http://schemas.microsoft.com/office/powerpoint/2010/main" val="199786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6DF-7349-4064-AF1C-447608469555}"/>
              </a:ext>
            </a:extLst>
          </p:cNvPr>
          <p:cNvSpPr>
            <a:spLocks noGrp="1"/>
          </p:cNvSpPr>
          <p:nvPr>
            <p:ph type="ctrTitle"/>
          </p:nvPr>
        </p:nvSpPr>
        <p:spPr>
          <a:xfrm>
            <a:off x="1524000" y="1"/>
            <a:ext cx="9144000" cy="848138"/>
          </a:xfrm>
        </p:spPr>
        <p:txBody>
          <a:bodyPr>
            <a:normAutofit fontScale="90000"/>
          </a:bodyPr>
          <a:lstStyle/>
          <a:p>
            <a:r>
              <a:rPr lang="en-US" b="1" dirty="0"/>
              <a:t>Geological History of NYC</a:t>
            </a:r>
          </a:p>
        </p:txBody>
      </p:sp>
      <p:sp>
        <p:nvSpPr>
          <p:cNvPr id="3" name="Subtitle 2">
            <a:extLst>
              <a:ext uri="{FF2B5EF4-FFF2-40B4-BE49-F238E27FC236}">
                <a16:creationId xmlns:a16="http://schemas.microsoft.com/office/drawing/2014/main" id="{666E7791-48FD-4938-A8E3-FBE9B916A277}"/>
              </a:ext>
            </a:extLst>
          </p:cNvPr>
          <p:cNvSpPr>
            <a:spLocks noGrp="1"/>
          </p:cNvSpPr>
          <p:nvPr>
            <p:ph type="subTitle" idx="1"/>
          </p:nvPr>
        </p:nvSpPr>
        <p:spPr>
          <a:xfrm>
            <a:off x="649357" y="848139"/>
            <a:ext cx="10933043" cy="1478225"/>
          </a:xfrm>
        </p:spPr>
        <p:txBody>
          <a:bodyPr>
            <a:normAutofit/>
          </a:bodyPr>
          <a:lstStyle/>
          <a:p>
            <a:r>
              <a:rPr lang="en-US" b="1" dirty="0"/>
              <a:t>At about 225 million years ago the collision was almost complete deforming and folding the sedimentary layers into highly contorted metamorphic layers.</a:t>
            </a:r>
          </a:p>
        </p:txBody>
      </p:sp>
      <p:pic>
        <p:nvPicPr>
          <p:cNvPr id="5" name="Picture 4">
            <a:extLst>
              <a:ext uri="{FF2B5EF4-FFF2-40B4-BE49-F238E27FC236}">
                <a16:creationId xmlns:a16="http://schemas.microsoft.com/office/drawing/2014/main" id="{02F78B66-752B-42F5-AC01-651D68912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343" y="2687088"/>
            <a:ext cx="7143750" cy="3895725"/>
          </a:xfrm>
          <a:prstGeom prst="rect">
            <a:avLst/>
          </a:prstGeom>
        </p:spPr>
      </p:pic>
      <p:pic>
        <p:nvPicPr>
          <p:cNvPr id="6" name="Picture 5">
            <a:extLst>
              <a:ext uri="{FF2B5EF4-FFF2-40B4-BE49-F238E27FC236}">
                <a16:creationId xmlns:a16="http://schemas.microsoft.com/office/drawing/2014/main" id="{D4F978A8-40CA-4EE4-9E35-8AB73D04E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7" y="1564791"/>
            <a:ext cx="3810000" cy="3781425"/>
          </a:xfrm>
          <a:prstGeom prst="rect">
            <a:avLst/>
          </a:prstGeom>
        </p:spPr>
      </p:pic>
    </p:spTree>
    <p:extLst>
      <p:ext uri="{BB962C8B-B14F-4D97-AF65-F5344CB8AC3E}">
        <p14:creationId xmlns:p14="http://schemas.microsoft.com/office/powerpoint/2010/main" val="782952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830</Words>
  <Application>Microsoft Office PowerPoint</Application>
  <PresentationFormat>Widescreen</PresentationFormat>
  <Paragraphs>55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Verdana, Arial, Helvetica, sans-serif</vt:lpstr>
      <vt:lpstr>Office Theme</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lpstr>Geological History of NYC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Geological History of NYC</dc:title>
  <dc:creator>Staff</dc:creator>
  <cp:lastModifiedBy>Staff</cp:lastModifiedBy>
  <cp:revision>40</cp:revision>
  <dcterms:created xsi:type="dcterms:W3CDTF">2024-09-06T04:27:16Z</dcterms:created>
  <dcterms:modified xsi:type="dcterms:W3CDTF">2024-09-12T03:38:50Z</dcterms:modified>
</cp:coreProperties>
</file>