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charts/chart3.xml" ContentType="application/vnd.openxmlformats-officedocument.drawingml.char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Default Extension="sldx" ContentType="application/vnd.openxmlformats-officedocument.presentationml.slide"/>
  <Override PartName="/ppt/charts/chart2.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Default Extension="png" ContentType="image/png"/>
  <Override PartName="/ppt/notesSlides/notesSlide1.xml" ContentType="application/vnd.openxmlformats-officedocument.presentationml.notes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51" r:id="rId3"/>
  </p:sldMasterIdLst>
  <p:notesMasterIdLst>
    <p:notesMasterId r:id="rId5"/>
  </p:notesMasterIdLst>
  <p:sldIdLst>
    <p:sldId id="256" r:id="rId4"/>
  </p:sldIdLst>
  <p:sldSz cx="43891200" cy="32918400"/>
  <p:notesSz cx="6858000" cy="9144000"/>
  <p:defaultTextStyle>
    <a:defPPr>
      <a:defRPr lang="en-US"/>
    </a:defPPr>
    <a:lvl1pPr algn="l" rtl="0" fontAlgn="base">
      <a:spcBef>
        <a:spcPct val="0"/>
      </a:spcBef>
      <a:spcAft>
        <a:spcPct val="0"/>
      </a:spcAft>
      <a:defRPr sz="2900" kern="1200">
        <a:solidFill>
          <a:schemeClr val="tx1"/>
        </a:solidFill>
        <a:latin typeface="Arial Narrow" pitchFamily="34" charset="0"/>
        <a:ea typeface="+mn-ea"/>
        <a:cs typeface="+mn-cs"/>
      </a:defRPr>
    </a:lvl1pPr>
    <a:lvl2pPr marL="457200" algn="l" rtl="0" fontAlgn="base">
      <a:spcBef>
        <a:spcPct val="0"/>
      </a:spcBef>
      <a:spcAft>
        <a:spcPct val="0"/>
      </a:spcAft>
      <a:defRPr sz="2900" kern="1200">
        <a:solidFill>
          <a:schemeClr val="tx1"/>
        </a:solidFill>
        <a:latin typeface="Arial Narrow" pitchFamily="34" charset="0"/>
        <a:ea typeface="+mn-ea"/>
        <a:cs typeface="+mn-cs"/>
      </a:defRPr>
    </a:lvl2pPr>
    <a:lvl3pPr marL="914400" algn="l" rtl="0" fontAlgn="base">
      <a:spcBef>
        <a:spcPct val="0"/>
      </a:spcBef>
      <a:spcAft>
        <a:spcPct val="0"/>
      </a:spcAft>
      <a:defRPr sz="2900" kern="1200">
        <a:solidFill>
          <a:schemeClr val="tx1"/>
        </a:solidFill>
        <a:latin typeface="Arial Narrow" pitchFamily="34" charset="0"/>
        <a:ea typeface="+mn-ea"/>
        <a:cs typeface="+mn-cs"/>
      </a:defRPr>
    </a:lvl3pPr>
    <a:lvl4pPr marL="1371600" algn="l" rtl="0" fontAlgn="base">
      <a:spcBef>
        <a:spcPct val="0"/>
      </a:spcBef>
      <a:spcAft>
        <a:spcPct val="0"/>
      </a:spcAft>
      <a:defRPr sz="2900" kern="1200">
        <a:solidFill>
          <a:schemeClr val="tx1"/>
        </a:solidFill>
        <a:latin typeface="Arial Narrow" pitchFamily="34" charset="0"/>
        <a:ea typeface="+mn-ea"/>
        <a:cs typeface="+mn-cs"/>
      </a:defRPr>
    </a:lvl4pPr>
    <a:lvl5pPr marL="1828800" algn="l" rtl="0" fontAlgn="base">
      <a:spcBef>
        <a:spcPct val="0"/>
      </a:spcBef>
      <a:spcAft>
        <a:spcPct val="0"/>
      </a:spcAft>
      <a:defRPr sz="2900" kern="1200">
        <a:solidFill>
          <a:schemeClr val="tx1"/>
        </a:solidFill>
        <a:latin typeface="Arial Narrow" pitchFamily="34" charset="0"/>
        <a:ea typeface="+mn-ea"/>
        <a:cs typeface="+mn-cs"/>
      </a:defRPr>
    </a:lvl5pPr>
    <a:lvl6pPr marL="2286000" algn="l" defTabSz="914400" rtl="0" eaLnBrk="1" latinLnBrk="0" hangingPunct="1">
      <a:defRPr sz="2900" kern="1200">
        <a:solidFill>
          <a:schemeClr val="tx1"/>
        </a:solidFill>
        <a:latin typeface="Arial Narrow" pitchFamily="34" charset="0"/>
        <a:ea typeface="+mn-ea"/>
        <a:cs typeface="+mn-cs"/>
      </a:defRPr>
    </a:lvl6pPr>
    <a:lvl7pPr marL="2743200" algn="l" defTabSz="914400" rtl="0" eaLnBrk="1" latinLnBrk="0" hangingPunct="1">
      <a:defRPr sz="2900" kern="1200">
        <a:solidFill>
          <a:schemeClr val="tx1"/>
        </a:solidFill>
        <a:latin typeface="Arial Narrow" pitchFamily="34" charset="0"/>
        <a:ea typeface="+mn-ea"/>
        <a:cs typeface="+mn-cs"/>
      </a:defRPr>
    </a:lvl7pPr>
    <a:lvl8pPr marL="3200400" algn="l" defTabSz="914400" rtl="0" eaLnBrk="1" latinLnBrk="0" hangingPunct="1">
      <a:defRPr sz="2900" kern="1200">
        <a:solidFill>
          <a:schemeClr val="tx1"/>
        </a:solidFill>
        <a:latin typeface="Arial Narrow" pitchFamily="34" charset="0"/>
        <a:ea typeface="+mn-ea"/>
        <a:cs typeface="+mn-cs"/>
      </a:defRPr>
    </a:lvl8pPr>
    <a:lvl9pPr marL="3657600" algn="l" defTabSz="914400" rtl="0" eaLnBrk="1" latinLnBrk="0" hangingPunct="1">
      <a:defRPr sz="2900" kern="1200">
        <a:solidFill>
          <a:schemeClr val="tx1"/>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D5DD"/>
    <a:srgbClr val="E3C9C9"/>
    <a:srgbClr val="E2D3CA"/>
    <a:srgbClr val="DAE1CB"/>
    <a:srgbClr val="B1C8D3"/>
    <a:srgbClr val="C0E0EC"/>
    <a:srgbClr val="CCD6DF"/>
    <a:srgbClr val="C7D9E5"/>
    <a:srgbClr val="E6C79E"/>
    <a:srgbClr val="85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591" autoAdjust="0"/>
    <p:restoredTop sz="99880" autoAdjust="0"/>
  </p:normalViewPr>
  <p:slideViewPr>
    <p:cSldViewPr snapToGrid="0" snapToObjects="1">
      <p:cViewPr varScale="1">
        <p:scale>
          <a:sx n="17" d="100"/>
          <a:sy n="17" d="100"/>
        </p:scale>
        <p:origin x="-1714" y="-187"/>
      </p:cViewPr>
      <p:guideLst>
        <p:guide orient="horz" pos="3552"/>
        <p:guide orient="horz" pos="20285"/>
        <p:guide pos="437"/>
        <p:guide pos="6725"/>
        <p:guide pos="7238"/>
        <p:guide pos="13526"/>
        <p:guide pos="14030"/>
        <p:guide pos="20318"/>
        <p:guide pos="20837"/>
        <p:guide pos="2712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10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L:\fruits%20and%20veg.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Roseanne\AppData\Local\Microsoft\Windows\Temporary%20Internet%20Files\Content.Outlook\B2A8V2XJ\nutrition.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Worksheet%20in%20fhis%20Presentation1final"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view3D>
      <c:perspective val="30"/>
    </c:view3D>
    <c:plotArea>
      <c:layout>
        <c:manualLayout>
          <c:layoutTarget val="inner"/>
          <c:xMode val="edge"/>
          <c:yMode val="edge"/>
          <c:x val="0.13307577716914817"/>
          <c:y val="1.4448142298324021E-2"/>
          <c:w val="0.59900948043383384"/>
          <c:h val="0.89316328349639351"/>
        </c:manualLayout>
      </c:layout>
      <c:bar3DChart>
        <c:barDir val="col"/>
        <c:grouping val="standard"/>
        <c:ser>
          <c:idx val="0"/>
          <c:order val="0"/>
          <c:tx>
            <c:strRef>
              <c:f>Sheet1!$A$2</c:f>
              <c:strCache>
                <c:ptCount val="1"/>
                <c:pt idx="0">
                  <c:v>Respondents who actually ate the reccomended daily servings</c:v>
                </c:pt>
              </c:strCache>
            </c:strRef>
          </c:tx>
          <c:spPr>
            <a:solidFill>
              <a:srgbClr val="FFC000"/>
            </a:solidFill>
          </c:spPr>
          <c:cat>
            <c:strRef>
              <c:f>Sheet1!$B$1:$C$1</c:f>
              <c:strCache>
                <c:ptCount val="2"/>
                <c:pt idx="0">
                  <c:v>Fruit</c:v>
                </c:pt>
                <c:pt idx="1">
                  <c:v>Vegetables</c:v>
                </c:pt>
              </c:strCache>
            </c:strRef>
          </c:cat>
          <c:val>
            <c:numRef>
              <c:f>Sheet1!$B$2:$C$2</c:f>
              <c:numCache>
                <c:formatCode>General</c:formatCode>
                <c:ptCount val="2"/>
                <c:pt idx="0">
                  <c:v>20.399999999999999</c:v>
                </c:pt>
                <c:pt idx="1">
                  <c:v>15</c:v>
                </c:pt>
              </c:numCache>
            </c:numRef>
          </c:val>
        </c:ser>
        <c:ser>
          <c:idx val="1"/>
          <c:order val="1"/>
          <c:tx>
            <c:strRef>
              <c:f>Sheet1!$A$3</c:f>
              <c:strCache>
                <c:ptCount val="1"/>
                <c:pt idx="0">
                  <c:v>Respondents who thought they were getting enough servings</c:v>
                </c:pt>
              </c:strCache>
            </c:strRef>
          </c:tx>
          <c:spPr>
            <a:solidFill>
              <a:srgbClr val="3399FF"/>
            </a:solidFill>
          </c:spPr>
          <c:cat>
            <c:strRef>
              <c:f>Sheet1!$B$1:$C$1</c:f>
              <c:strCache>
                <c:ptCount val="2"/>
                <c:pt idx="0">
                  <c:v>Fruit</c:v>
                </c:pt>
                <c:pt idx="1">
                  <c:v>Vegetables</c:v>
                </c:pt>
              </c:strCache>
            </c:strRef>
          </c:cat>
          <c:val>
            <c:numRef>
              <c:f>Sheet1!$B$3:$C$3</c:f>
              <c:numCache>
                <c:formatCode>General</c:formatCode>
                <c:ptCount val="2"/>
                <c:pt idx="0">
                  <c:v>40</c:v>
                </c:pt>
                <c:pt idx="1">
                  <c:v>30</c:v>
                </c:pt>
              </c:numCache>
            </c:numRef>
          </c:val>
        </c:ser>
        <c:shape val="box"/>
        <c:axId val="124849536"/>
        <c:axId val="135611904"/>
        <c:axId val="143181568"/>
      </c:bar3DChart>
      <c:catAx>
        <c:axId val="124849536"/>
        <c:scaling>
          <c:orientation val="minMax"/>
        </c:scaling>
        <c:axPos val="b"/>
        <c:tickLblPos val="nextTo"/>
        <c:crossAx val="135611904"/>
        <c:crosses val="autoZero"/>
        <c:auto val="1"/>
        <c:lblAlgn val="ctr"/>
        <c:lblOffset val="100"/>
      </c:catAx>
      <c:valAx>
        <c:axId val="135611904"/>
        <c:scaling>
          <c:orientation val="minMax"/>
        </c:scaling>
        <c:axPos val="l"/>
        <c:majorGridlines/>
        <c:numFmt formatCode="General" sourceLinked="1"/>
        <c:tickLblPos val="nextTo"/>
        <c:crossAx val="124849536"/>
        <c:crosses val="autoZero"/>
        <c:crossBetween val="between"/>
      </c:valAx>
      <c:serAx>
        <c:axId val="143181568"/>
        <c:scaling>
          <c:orientation val="minMax"/>
        </c:scaling>
        <c:delete val="1"/>
        <c:axPos val="b"/>
        <c:tickLblPos val="none"/>
        <c:crossAx val="135611904"/>
        <c:crosses val="autoZero"/>
      </c:serAx>
    </c:plotArea>
    <c:legend>
      <c:legendPos val="r"/>
      <c:layout/>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view3D>
      <c:rotX val="30"/>
      <c:perspective val="30"/>
    </c:view3D>
    <c:plotArea>
      <c:layout/>
      <c:pie3DChart>
        <c:varyColors val="1"/>
        <c:ser>
          <c:idx val="0"/>
          <c:order val="0"/>
          <c:explosion val="25"/>
          <c:dPt>
            <c:idx val="0"/>
            <c:spPr>
              <a:solidFill>
                <a:srgbClr val="FF0000"/>
              </a:solidFill>
            </c:spPr>
          </c:dPt>
          <c:dPt>
            <c:idx val="2"/>
            <c:spPr>
              <a:solidFill>
                <a:srgbClr val="00B050"/>
              </a:solidFill>
            </c:spPr>
          </c:dPt>
          <c:dPt>
            <c:idx val="4"/>
            <c:spPr>
              <a:solidFill>
                <a:srgbClr val="993300"/>
              </a:solidFill>
            </c:spPr>
          </c:dPt>
          <c:dLbls>
            <c:dLbl>
              <c:idx val="0"/>
              <c:layout>
                <c:manualLayout>
                  <c:x val="-0.20279478036943543"/>
                  <c:y val="3.1720771745637061E-2"/>
                </c:manualLayout>
              </c:layout>
              <c:dLblPos val="bestFit"/>
              <c:showCatName val="1"/>
              <c:showPercent val="1"/>
            </c:dLbl>
            <c:dLbl>
              <c:idx val="2"/>
              <c:layout>
                <c:manualLayout>
                  <c:x val="0.13582937156440381"/>
                  <c:y val="-0.12789865082654142"/>
                </c:manualLayout>
              </c:layout>
              <c:dLblPos val="bestFit"/>
              <c:showCatName val="1"/>
              <c:showPercent val="1"/>
            </c:dLbl>
            <c:dLbl>
              <c:idx val="3"/>
              <c:layout>
                <c:manualLayout>
                  <c:x val="0.16223344723419053"/>
                  <c:y val="8.9088732329511436E-2"/>
                </c:manualLayout>
              </c:layout>
              <c:tx>
                <c:rich>
                  <a:bodyPr/>
                  <a:lstStyle/>
                  <a:p>
                    <a:r>
                      <a:rPr lang="en-US" sz="1100" b="1" dirty="0">
                        <a:solidFill>
                          <a:srgbClr val="FFFFFF"/>
                        </a:solidFill>
                      </a:rPr>
                      <a:t>Lack of knowledge of how to prepare /cook
11%</a:t>
                    </a:r>
                  </a:p>
                </c:rich>
              </c:tx>
              <c:dLblPos val="bestFit"/>
              <c:showCatName val="1"/>
              <c:showPercent val="1"/>
            </c:dLbl>
            <c:dLbl>
              <c:idx val="4"/>
              <c:layout>
                <c:manualLayout>
                  <c:x val="5.7359924140580124E-2"/>
                  <c:y val="0.11888575801165227"/>
                </c:manualLayout>
              </c:layout>
              <c:dLblPos val="bestFit"/>
              <c:showCatName val="1"/>
              <c:showPercent val="1"/>
            </c:dLbl>
            <c:txPr>
              <a:bodyPr/>
              <a:lstStyle/>
              <a:p>
                <a:pPr>
                  <a:defRPr sz="1200" b="1">
                    <a:solidFill>
                      <a:srgbClr val="FFFFFF"/>
                    </a:solidFill>
                  </a:defRPr>
                </a:pPr>
                <a:endParaRPr lang="en-US"/>
              </a:p>
            </c:txPr>
            <c:dLblPos val="bestFit"/>
            <c:showCatName val="1"/>
            <c:showPercent val="1"/>
          </c:dLbls>
          <c:cat>
            <c:strRef>
              <c:f>Sheet1!$A$10:$A$14</c:f>
              <c:strCache>
                <c:ptCount val="5"/>
                <c:pt idx="0">
                  <c:v>Lack of time to prepare</c:v>
                </c:pt>
                <c:pt idx="1">
                  <c:v>Lack of access</c:v>
                </c:pt>
                <c:pt idx="2">
                  <c:v>Lack of knowledge of nutritional requirements</c:v>
                </c:pt>
                <c:pt idx="3">
                  <c:v>Lack of knowledge of how to prepare /cook</c:v>
                </c:pt>
                <c:pt idx="4">
                  <c:v>Other</c:v>
                </c:pt>
              </c:strCache>
            </c:strRef>
          </c:cat>
          <c:val>
            <c:numRef>
              <c:f>Sheet1!$B$10:$B$14</c:f>
              <c:numCache>
                <c:formatCode>General</c:formatCode>
                <c:ptCount val="5"/>
                <c:pt idx="0">
                  <c:v>47.2</c:v>
                </c:pt>
                <c:pt idx="1">
                  <c:v>17</c:v>
                </c:pt>
                <c:pt idx="2">
                  <c:v>15.1</c:v>
                </c:pt>
                <c:pt idx="3">
                  <c:v>11.3</c:v>
                </c:pt>
                <c:pt idx="4">
                  <c:v>9.4</c:v>
                </c:pt>
              </c:numCache>
            </c:numRef>
          </c:val>
        </c:ser>
      </c:pie3DChart>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view3D>
      <c:depthPercent val="100"/>
      <c:perspective val="30"/>
    </c:view3D>
    <c:plotArea>
      <c:layout>
        <c:manualLayout>
          <c:layoutTarget val="inner"/>
          <c:xMode val="edge"/>
          <c:yMode val="edge"/>
          <c:x val="5.0882874188854781E-2"/>
          <c:y val="4.8062179513429164E-2"/>
          <c:w val="0.74629969895652082"/>
          <c:h val="0.8444154519567848"/>
        </c:manualLayout>
      </c:layout>
      <c:bar3DChart>
        <c:barDir val="col"/>
        <c:grouping val="standard"/>
        <c:ser>
          <c:idx val="0"/>
          <c:order val="0"/>
          <c:tx>
            <c:strRef>
              <c:f>'[Worksheet in fhis Presentation1final]Sheet1'!$G$2</c:f>
              <c:strCache>
                <c:ptCount val="1"/>
                <c:pt idx="0">
                  <c:v>Actual</c:v>
                </c:pt>
              </c:strCache>
            </c:strRef>
          </c:tx>
          <c:dPt>
            <c:idx val="0"/>
            <c:spPr>
              <a:solidFill>
                <a:srgbClr val="002060"/>
              </a:solidFill>
            </c:spPr>
          </c:dPt>
          <c:dPt>
            <c:idx val="1"/>
            <c:spPr>
              <a:solidFill>
                <a:srgbClr val="44784E"/>
              </a:solidFill>
            </c:spPr>
          </c:dPt>
          <c:dPt>
            <c:idx val="2"/>
            <c:spPr>
              <a:solidFill>
                <a:srgbClr val="993300"/>
              </a:solidFill>
            </c:spPr>
          </c:dPt>
          <c:dPt>
            <c:idx val="3"/>
            <c:spPr>
              <a:solidFill>
                <a:srgbClr val="FF6600"/>
              </a:solidFill>
            </c:spPr>
          </c:dPt>
          <c:dLbls>
            <c:dLbl>
              <c:idx val="0"/>
              <c:layout>
                <c:manualLayout>
                  <c:x val="0"/>
                  <c:y val="-2.3997003208890599E-2"/>
                </c:manualLayout>
              </c:layout>
              <c:showVal val="1"/>
            </c:dLbl>
            <c:dLbl>
              <c:idx val="1"/>
              <c:layout>
                <c:manualLayout>
                  <c:x val="0"/>
                  <c:y val="-8.9988762033339775E-3"/>
                </c:manualLayout>
              </c:layout>
              <c:showVal val="1"/>
            </c:dLbl>
            <c:dLbl>
              <c:idx val="2"/>
              <c:layout>
                <c:manualLayout>
                  <c:x val="0"/>
                  <c:y val="-1.4998127005556579E-2"/>
                </c:manualLayout>
              </c:layout>
              <c:showVal val="1"/>
            </c:dLbl>
            <c:dLbl>
              <c:idx val="3"/>
              <c:layout>
                <c:manualLayout>
                  <c:x val="0"/>
                  <c:y val="-1.7997752406667903E-2"/>
                </c:manualLayout>
              </c:layout>
              <c:showVal val="1"/>
            </c:dLbl>
            <c:txPr>
              <a:bodyPr/>
              <a:lstStyle/>
              <a:p>
                <a:pPr>
                  <a:defRPr sz="1200" b="1">
                    <a:latin typeface="Arial" pitchFamily="34" charset="0"/>
                    <a:cs typeface="Arial" pitchFamily="34" charset="0"/>
                  </a:defRPr>
                </a:pPr>
                <a:endParaRPr lang="en-US"/>
              </a:p>
            </c:txPr>
            <c:showVal val="1"/>
          </c:dLbls>
          <c:cat>
            <c:strRef>
              <c:f>'[Worksheet in fhis Presentation1final]Sheet1'!$H$1:$K$1</c:f>
              <c:strCache>
                <c:ptCount val="4"/>
                <c:pt idx="0">
                  <c:v>Males under 19 </c:v>
                </c:pt>
                <c:pt idx="1">
                  <c:v>Males over 19</c:v>
                </c:pt>
                <c:pt idx="2">
                  <c:v>Females under 19</c:v>
                </c:pt>
                <c:pt idx="3">
                  <c:v>Females over 19</c:v>
                </c:pt>
              </c:strCache>
            </c:strRef>
          </c:cat>
          <c:val>
            <c:numRef>
              <c:f>'[Worksheet in fhis Presentation1final]Sheet1'!$H$2:$K$2</c:f>
              <c:numCache>
                <c:formatCode>General</c:formatCode>
                <c:ptCount val="4"/>
                <c:pt idx="0">
                  <c:v>8.4600000000000026</c:v>
                </c:pt>
                <c:pt idx="1">
                  <c:v>14.82</c:v>
                </c:pt>
                <c:pt idx="2">
                  <c:v>9.9</c:v>
                </c:pt>
                <c:pt idx="3">
                  <c:v>13.8</c:v>
                </c:pt>
              </c:numCache>
            </c:numRef>
          </c:val>
        </c:ser>
        <c:ser>
          <c:idx val="1"/>
          <c:order val="1"/>
          <c:tx>
            <c:strRef>
              <c:f>'[Worksheet in fhis Presentation1final]Sheet1'!$G$3</c:f>
              <c:strCache>
                <c:ptCount val="1"/>
                <c:pt idx="0">
                  <c:v>Recommended</c:v>
                </c:pt>
              </c:strCache>
            </c:strRef>
          </c:tx>
          <c:dPt>
            <c:idx val="0"/>
            <c:spPr>
              <a:solidFill>
                <a:schemeClr val="accent6">
                  <a:lumMod val="25000"/>
                  <a:lumOff val="75000"/>
                </a:schemeClr>
              </a:solidFill>
            </c:spPr>
          </c:dPt>
          <c:dPt>
            <c:idx val="1"/>
            <c:spPr>
              <a:solidFill>
                <a:srgbClr val="BEE395"/>
              </a:solidFill>
            </c:spPr>
          </c:dPt>
          <c:dPt>
            <c:idx val="2"/>
            <c:spPr>
              <a:solidFill>
                <a:srgbClr val="FFB3B3"/>
              </a:solidFill>
            </c:spPr>
          </c:dPt>
          <c:dPt>
            <c:idx val="3"/>
            <c:spPr>
              <a:solidFill>
                <a:srgbClr val="FFD597"/>
              </a:solidFill>
            </c:spPr>
          </c:dPt>
          <c:dLbls>
            <c:dLbl>
              <c:idx val="1"/>
              <c:spPr>
                <a:noFill/>
              </c:spPr>
              <c:txPr>
                <a:bodyPr/>
                <a:lstStyle/>
                <a:p>
                  <a:pPr>
                    <a:defRPr sz="1200" b="1">
                      <a:latin typeface="Arial" pitchFamily="34" charset="0"/>
                      <a:cs typeface="Arial" pitchFamily="34" charset="0"/>
                    </a:defRPr>
                  </a:pPr>
                  <a:endParaRPr lang="en-US"/>
                </a:p>
              </c:txPr>
            </c:dLbl>
            <c:dLbl>
              <c:idx val="3"/>
              <c:layout/>
              <c:tx>
                <c:rich>
                  <a:bodyPr/>
                  <a:lstStyle/>
                  <a:p>
                    <a:r>
                      <a:rPr lang="en-US" sz="1200" b="1">
                        <a:latin typeface="Arial" pitchFamily="34" charset="0"/>
                        <a:cs typeface="Arial" pitchFamily="34" charset="0"/>
                      </a:rPr>
                      <a:t>26</a:t>
                    </a:r>
                    <a:endParaRPr lang="en-US"/>
                  </a:p>
                </c:rich>
              </c:tx>
            </c:dLbl>
            <c:txPr>
              <a:bodyPr/>
              <a:lstStyle/>
              <a:p>
                <a:pPr>
                  <a:defRPr sz="1200" b="1">
                    <a:latin typeface="Arial" pitchFamily="34" charset="0"/>
                    <a:cs typeface="Arial" pitchFamily="34" charset="0"/>
                  </a:defRPr>
                </a:pPr>
                <a:endParaRPr lang="en-US"/>
              </a:p>
            </c:txPr>
            <c:showVal val="1"/>
          </c:dLbls>
          <c:cat>
            <c:strRef>
              <c:f>'[Worksheet in fhis Presentation1final]Sheet1'!$H$1:$K$1</c:f>
              <c:strCache>
                <c:ptCount val="4"/>
                <c:pt idx="0">
                  <c:v>Males under 19 </c:v>
                </c:pt>
                <c:pt idx="1">
                  <c:v>Males over 19</c:v>
                </c:pt>
                <c:pt idx="2">
                  <c:v>Females under 19</c:v>
                </c:pt>
                <c:pt idx="3">
                  <c:v>Females over 19</c:v>
                </c:pt>
              </c:strCache>
            </c:strRef>
          </c:cat>
          <c:val>
            <c:numRef>
              <c:f>'[Worksheet in fhis Presentation1final]Sheet1'!$H$3:$K$3</c:f>
              <c:numCache>
                <c:formatCode>General</c:formatCode>
                <c:ptCount val="4"/>
                <c:pt idx="0">
                  <c:v>38</c:v>
                </c:pt>
                <c:pt idx="1">
                  <c:v>38</c:v>
                </c:pt>
                <c:pt idx="2">
                  <c:v>26</c:v>
                </c:pt>
                <c:pt idx="3">
                  <c:v>26</c:v>
                </c:pt>
              </c:numCache>
            </c:numRef>
          </c:val>
        </c:ser>
        <c:shape val="box"/>
        <c:axId val="144357248"/>
        <c:axId val="144358784"/>
        <c:axId val="143254848"/>
      </c:bar3DChart>
      <c:catAx>
        <c:axId val="144357248"/>
        <c:scaling>
          <c:orientation val="minMax"/>
        </c:scaling>
        <c:axPos val="b"/>
        <c:numFmt formatCode="General" sourceLinked="1"/>
        <c:tickLblPos val="nextTo"/>
        <c:txPr>
          <a:bodyPr/>
          <a:lstStyle/>
          <a:p>
            <a:pPr>
              <a:defRPr sz="1200" b="1">
                <a:latin typeface="Arial" pitchFamily="34" charset="0"/>
                <a:cs typeface="Arial" pitchFamily="34" charset="0"/>
              </a:defRPr>
            </a:pPr>
            <a:endParaRPr lang="en-US"/>
          </a:p>
        </c:txPr>
        <c:crossAx val="144358784"/>
        <c:crosses val="autoZero"/>
        <c:auto val="1"/>
        <c:lblAlgn val="ctr"/>
        <c:lblOffset val="100"/>
      </c:catAx>
      <c:valAx>
        <c:axId val="144358784"/>
        <c:scaling>
          <c:orientation val="minMax"/>
        </c:scaling>
        <c:axPos val="l"/>
        <c:majorGridlines/>
        <c:numFmt formatCode="General" sourceLinked="1"/>
        <c:tickLblPos val="nextTo"/>
        <c:crossAx val="144357248"/>
        <c:crosses val="autoZero"/>
        <c:crossBetween val="between"/>
      </c:valAx>
      <c:serAx>
        <c:axId val="143254848"/>
        <c:scaling>
          <c:orientation val="minMax"/>
        </c:scaling>
        <c:axPos val="b"/>
        <c:numFmt formatCode="General" sourceLinked="1"/>
        <c:tickLblPos val="nextTo"/>
        <c:spPr>
          <a:ln w="3175">
            <a:solidFill>
              <a:srgbClr val="808080"/>
            </a:solidFill>
            <a:prstDash val="solid"/>
          </a:ln>
        </c:spPr>
        <c:txPr>
          <a:bodyPr rot="0" vert="horz"/>
          <a:lstStyle/>
          <a:p>
            <a:pPr>
              <a:defRPr sz="1200" b="1" i="0" u="none" strike="noStrike" baseline="0">
                <a:solidFill>
                  <a:srgbClr val="000000"/>
                </a:solidFill>
                <a:latin typeface="Arial"/>
                <a:ea typeface="Arial"/>
                <a:cs typeface="Arial"/>
              </a:defRPr>
            </a:pPr>
            <a:endParaRPr lang="en-US"/>
          </a:p>
        </c:txPr>
        <c:crossAx val="144358784"/>
        <c:crosses val="autoZero"/>
        <c:tickLblSkip val="1"/>
        <c:tickMarkSkip val="1"/>
      </c:serAx>
      <c:spPr>
        <a:noFill/>
        <a:ln w="25400">
          <a:noFill/>
        </a:ln>
      </c:spPr>
    </c:plotArea>
    <c:plotVisOnly val="1"/>
    <c:dispBlanksAs val="gap"/>
  </c:chart>
  <c:externalData r:id="rId1"/>
</c:chartSpace>
</file>

<file path=ppt/drawings/_rels/vmlDrawing1.v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emf"/><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150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0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0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150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F49B4BC1-75CF-4CCC-B73F-80BCD5B6835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E886108E-A1A5-483E-B56A-F248FE2972BC}" type="slidenum">
              <a:rPr lang="en-US" smtClean="0">
                <a:latin typeface="Arial" charset="0"/>
              </a:rPr>
              <a:pPr/>
              <a:t>1</a:t>
            </a:fld>
            <a:endParaRPr lang="en-US" smtClean="0">
              <a:latin typeface="Arial"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337375" y="1273175"/>
            <a:ext cx="10547350" cy="309292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93738" y="1273175"/>
            <a:ext cx="31491237" cy="309292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93738" y="5638800"/>
            <a:ext cx="4910137" cy="26563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756275" y="5638800"/>
            <a:ext cx="4911725" cy="26563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337375" y="1273175"/>
            <a:ext cx="10547350" cy="309292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93738" y="1273175"/>
            <a:ext cx="31491237" cy="309292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93738" y="5638800"/>
            <a:ext cx="21018500" cy="26563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1864638" y="5638800"/>
            <a:ext cx="21020087" cy="26563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337375" y="1273175"/>
            <a:ext cx="10547350" cy="309292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93738" y="1273175"/>
            <a:ext cx="31491237" cy="309292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93738" y="5638800"/>
            <a:ext cx="4910137" cy="26563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756275" y="5638800"/>
            <a:ext cx="4911725" cy="26563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6052" name="Rectangle 36"/>
          <p:cNvSpPr>
            <a:spLocks noChangeArrowheads="1"/>
          </p:cNvSpPr>
          <p:nvPr userDrawn="1"/>
        </p:nvSpPr>
        <p:spPr bwMode="auto">
          <a:xfrm>
            <a:off x="0" y="0"/>
            <a:ext cx="43891200" cy="4800600"/>
          </a:xfrm>
          <a:prstGeom prst="rect">
            <a:avLst/>
          </a:prstGeom>
          <a:solidFill>
            <a:schemeClr val="accent2"/>
          </a:solidFill>
          <a:ln w="9525">
            <a:solidFill>
              <a:schemeClr val="tx1"/>
            </a:solidFill>
            <a:miter lim="800000"/>
            <a:headEnd/>
            <a:tailEnd/>
          </a:ln>
          <a:effectLst/>
        </p:spPr>
        <p:txBody>
          <a:bodyPr wrap="none" anchor="ctr"/>
          <a:lstStyle/>
          <a:p>
            <a:pPr>
              <a:defRPr/>
            </a:pPr>
            <a:endParaRPr lang="en-US"/>
          </a:p>
        </p:txBody>
      </p:sp>
      <p:sp>
        <p:nvSpPr>
          <p:cNvPr id="86049" name="Rectangle 33"/>
          <p:cNvSpPr>
            <a:spLocks noChangeArrowheads="1"/>
          </p:cNvSpPr>
          <p:nvPr userDrawn="1"/>
        </p:nvSpPr>
        <p:spPr bwMode="auto">
          <a:xfrm>
            <a:off x="693738" y="5638800"/>
            <a:ext cx="9974262" cy="26563638"/>
          </a:xfrm>
          <a:prstGeom prst="rect">
            <a:avLst/>
          </a:prstGeom>
          <a:solidFill>
            <a:srgbClr val="FFFFFF"/>
          </a:solidFill>
          <a:ln w="9525">
            <a:solidFill>
              <a:schemeClr val="tx1"/>
            </a:solidFill>
            <a:miter lim="800000"/>
            <a:headEnd/>
            <a:tailEnd/>
          </a:ln>
          <a:effectLst/>
        </p:spPr>
        <p:txBody>
          <a:bodyPr wrap="none" anchor="ctr"/>
          <a:lstStyle/>
          <a:p>
            <a:pPr>
              <a:defRPr/>
            </a:pPr>
            <a:endParaRPr lang="en-US"/>
          </a:p>
        </p:txBody>
      </p:sp>
      <p:sp>
        <p:nvSpPr>
          <p:cNvPr id="86025" name="Rectangle 9"/>
          <p:cNvSpPr>
            <a:spLocks noChangeArrowheads="1"/>
          </p:cNvSpPr>
          <p:nvPr userDrawn="1"/>
        </p:nvSpPr>
        <p:spPr bwMode="auto">
          <a:xfrm>
            <a:off x="0" y="4800600"/>
            <a:ext cx="43891200" cy="130175"/>
          </a:xfrm>
          <a:prstGeom prst="rect">
            <a:avLst/>
          </a:prstGeom>
          <a:solidFill>
            <a:srgbClr val="660000"/>
          </a:solidFill>
          <a:ln w="152400">
            <a:solidFill>
              <a:srgbClr val="FF9900"/>
            </a:solidFill>
            <a:miter lim="800000"/>
            <a:headEnd/>
            <a:tailEnd/>
          </a:ln>
          <a:effectLst/>
        </p:spPr>
        <p:txBody>
          <a:bodyPr wrap="none" anchor="ctr"/>
          <a:lstStyle/>
          <a:p>
            <a:pPr>
              <a:defRPr/>
            </a:pPr>
            <a:endParaRPr lang="en-US"/>
          </a:p>
        </p:txBody>
      </p:sp>
      <p:sp>
        <p:nvSpPr>
          <p:cNvPr id="86030" name="Text Box 14"/>
          <p:cNvSpPr txBox="1">
            <a:spLocks noChangeArrowheads="1"/>
          </p:cNvSpPr>
          <p:nvPr userDrawn="1"/>
        </p:nvSpPr>
        <p:spPr bwMode="auto">
          <a:xfrm>
            <a:off x="609600" y="32445325"/>
            <a:ext cx="2514600" cy="315913"/>
          </a:xfrm>
          <a:prstGeom prst="rect">
            <a:avLst/>
          </a:prstGeom>
          <a:noFill/>
          <a:ln w="9525">
            <a:noFill/>
            <a:miter lim="800000"/>
            <a:headEnd/>
            <a:tailEnd/>
          </a:ln>
          <a:effectLst/>
        </p:spPr>
        <p:txBody>
          <a:bodyPr lIns="91267" tIns="45624" rIns="91267" bIns="45624">
            <a:spAutoFit/>
          </a:bodyPr>
          <a:lstStyle/>
          <a:p>
            <a:pPr eaLnBrk="0" hangingPunct="0">
              <a:lnSpc>
                <a:spcPct val="65000"/>
              </a:lnSpc>
              <a:spcBef>
                <a:spcPct val="50000"/>
              </a:spcBef>
              <a:defRPr/>
            </a:pPr>
            <a:r>
              <a:rPr lang="en-US" sz="500" b="1">
                <a:solidFill>
                  <a:schemeClr val="bg2"/>
                </a:solidFill>
                <a:latin typeface="Arial" pitchFamily="34" charset="0"/>
              </a:rPr>
              <a:t>TEMPLATE DESIGN © 2008</a:t>
            </a:r>
          </a:p>
          <a:p>
            <a:pPr eaLnBrk="0" hangingPunct="0">
              <a:lnSpc>
                <a:spcPct val="65000"/>
              </a:lnSpc>
              <a:spcBef>
                <a:spcPct val="50000"/>
              </a:spcBef>
              <a:defRPr/>
            </a:pPr>
            <a:r>
              <a:rPr lang="en-US" sz="1000" b="1">
                <a:solidFill>
                  <a:schemeClr val="bg2"/>
                </a:solidFill>
                <a:latin typeface="Arial" pitchFamily="34" charset="0"/>
              </a:rPr>
              <a:t>www.PosterPresentations.com</a:t>
            </a:r>
          </a:p>
        </p:txBody>
      </p:sp>
      <p:sp>
        <p:nvSpPr>
          <p:cNvPr id="2054" name="Rectangle 15"/>
          <p:cNvSpPr>
            <a:spLocks noGrp="1" noChangeArrowheads="1"/>
          </p:cNvSpPr>
          <p:nvPr>
            <p:ph type="title"/>
          </p:nvPr>
        </p:nvSpPr>
        <p:spPr bwMode="auto">
          <a:xfrm>
            <a:off x="960438" y="1273175"/>
            <a:ext cx="41924287" cy="2201863"/>
          </a:xfrm>
          <a:prstGeom prst="rect">
            <a:avLst/>
          </a:prstGeom>
          <a:noFill/>
          <a:ln w="9525">
            <a:noFill/>
            <a:miter lim="800000"/>
            <a:headEnd/>
            <a:tailEnd/>
          </a:ln>
        </p:spPr>
        <p:txBody>
          <a:bodyPr vert="horz" wrap="square" lIns="91267" tIns="45624" rIns="91267" bIns="45624" numCol="1" anchor="ctr" anchorCtr="0" compatLnSpc="1">
            <a:prstTxWarp prst="textNoShape">
              <a:avLst/>
            </a:prstTxWarp>
          </a:bodyPr>
          <a:lstStyle/>
          <a:p>
            <a:pPr lvl="0"/>
            <a:r>
              <a:rPr lang="en-US" smtClean="0"/>
              <a:t>Click to edit Master title style</a:t>
            </a:r>
          </a:p>
        </p:txBody>
      </p:sp>
      <p:sp>
        <p:nvSpPr>
          <p:cNvPr id="2055" name="Rectangle 16"/>
          <p:cNvSpPr>
            <a:spLocks noGrp="1" noChangeArrowheads="1"/>
          </p:cNvSpPr>
          <p:nvPr>
            <p:ph type="body" idx="1"/>
          </p:nvPr>
        </p:nvSpPr>
        <p:spPr bwMode="auto">
          <a:xfrm>
            <a:off x="693738" y="5638800"/>
            <a:ext cx="9974262" cy="26563638"/>
          </a:xfrm>
          <a:prstGeom prst="rect">
            <a:avLst/>
          </a:prstGeom>
          <a:noFill/>
          <a:ln w="9525">
            <a:noFill/>
            <a:miter lim="800000"/>
            <a:headEnd/>
            <a:tailEnd/>
          </a:ln>
        </p:spPr>
        <p:txBody>
          <a:bodyPr vert="horz" wrap="square" lIns="456408" tIns="456408" rIns="456408" bIns="456408"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86041" name="Rectangle 25"/>
          <p:cNvSpPr>
            <a:spLocks noChangeArrowheads="1"/>
          </p:cNvSpPr>
          <p:nvPr userDrawn="1"/>
        </p:nvSpPr>
        <p:spPr bwMode="auto">
          <a:xfrm>
            <a:off x="0" y="0"/>
            <a:ext cx="43891200" cy="32918400"/>
          </a:xfrm>
          <a:prstGeom prst="rect">
            <a:avLst/>
          </a:prstGeom>
          <a:noFill/>
          <a:ln w="3175">
            <a:solidFill>
              <a:schemeClr val="tx2"/>
            </a:solidFill>
            <a:miter lim="800000"/>
            <a:headEnd/>
            <a:tailEnd/>
          </a:ln>
          <a:effectLst/>
        </p:spPr>
        <p:txBody>
          <a:bodyPr wrap="none" anchor="ctr"/>
          <a:lstStyle/>
          <a:p>
            <a:pPr>
              <a:defRPr/>
            </a:pPr>
            <a:endParaRPr lang="en-US"/>
          </a:p>
        </p:txBody>
      </p:sp>
      <p:sp>
        <p:nvSpPr>
          <p:cNvPr id="86048" name="Rectangle 32"/>
          <p:cNvSpPr>
            <a:spLocks noChangeArrowheads="1"/>
          </p:cNvSpPr>
          <p:nvPr userDrawn="1"/>
        </p:nvSpPr>
        <p:spPr bwMode="auto">
          <a:xfrm>
            <a:off x="11490325" y="5638800"/>
            <a:ext cx="9982200" cy="26563638"/>
          </a:xfrm>
          <a:prstGeom prst="rect">
            <a:avLst/>
          </a:prstGeom>
          <a:solidFill>
            <a:srgbClr val="FFFFFF"/>
          </a:solidFill>
          <a:ln w="9525">
            <a:solidFill>
              <a:schemeClr val="tx1"/>
            </a:solidFill>
            <a:miter lim="800000"/>
            <a:headEnd/>
            <a:tailEnd/>
          </a:ln>
          <a:effectLst/>
        </p:spPr>
        <p:txBody>
          <a:bodyPr wrap="none" anchor="ctr"/>
          <a:lstStyle/>
          <a:p>
            <a:pPr>
              <a:defRPr/>
            </a:pPr>
            <a:endParaRPr lang="en-US"/>
          </a:p>
        </p:txBody>
      </p:sp>
      <p:sp>
        <p:nvSpPr>
          <p:cNvPr id="86050" name="Rectangle 34"/>
          <p:cNvSpPr>
            <a:spLocks noChangeArrowheads="1"/>
          </p:cNvSpPr>
          <p:nvPr userDrawn="1"/>
        </p:nvSpPr>
        <p:spPr bwMode="auto">
          <a:xfrm>
            <a:off x="22272625" y="5638800"/>
            <a:ext cx="9982200" cy="26563638"/>
          </a:xfrm>
          <a:prstGeom prst="rect">
            <a:avLst/>
          </a:prstGeom>
          <a:solidFill>
            <a:srgbClr val="FFFFFF"/>
          </a:solidFill>
          <a:ln w="9525">
            <a:solidFill>
              <a:schemeClr val="tx1"/>
            </a:solidFill>
            <a:miter lim="800000"/>
            <a:headEnd/>
            <a:tailEnd/>
          </a:ln>
          <a:effectLst/>
        </p:spPr>
        <p:txBody>
          <a:bodyPr wrap="none" anchor="ctr"/>
          <a:lstStyle/>
          <a:p>
            <a:pPr>
              <a:defRPr/>
            </a:pPr>
            <a:endParaRPr lang="en-US"/>
          </a:p>
        </p:txBody>
      </p:sp>
      <p:sp>
        <p:nvSpPr>
          <p:cNvPr id="86051" name="Rectangle 35"/>
          <p:cNvSpPr>
            <a:spLocks noChangeArrowheads="1"/>
          </p:cNvSpPr>
          <p:nvPr userDrawn="1"/>
        </p:nvSpPr>
        <p:spPr bwMode="auto">
          <a:xfrm>
            <a:off x="33078738" y="5638800"/>
            <a:ext cx="9982200" cy="26563638"/>
          </a:xfrm>
          <a:prstGeom prst="rect">
            <a:avLst/>
          </a:prstGeom>
          <a:solidFill>
            <a:srgbClr val="FFFFFF"/>
          </a:solidFill>
          <a:ln w="9525">
            <a:solidFill>
              <a:schemeClr val="tx1"/>
            </a:solidFill>
            <a:miter lim="800000"/>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eaLnBrk="0" fontAlgn="base" hangingPunct="0">
        <a:spcBef>
          <a:spcPct val="0"/>
        </a:spcBef>
        <a:spcAft>
          <a:spcPct val="0"/>
        </a:spcAft>
        <a:defRPr sz="8600">
          <a:solidFill>
            <a:srgbClr val="FFFFFF"/>
          </a:solidFill>
          <a:latin typeface="+mj-lt"/>
          <a:ea typeface="+mj-ea"/>
          <a:cs typeface="+mj-cs"/>
        </a:defRPr>
      </a:lvl1pPr>
      <a:lvl2pPr algn="ctr" rtl="0" eaLnBrk="0" fontAlgn="base" hangingPunct="0">
        <a:spcBef>
          <a:spcPct val="0"/>
        </a:spcBef>
        <a:spcAft>
          <a:spcPct val="0"/>
        </a:spcAft>
        <a:defRPr sz="8600">
          <a:solidFill>
            <a:srgbClr val="FFFFFF"/>
          </a:solidFill>
          <a:latin typeface="Arial Black" pitchFamily="34" charset="0"/>
        </a:defRPr>
      </a:lvl2pPr>
      <a:lvl3pPr algn="ctr" rtl="0" eaLnBrk="0" fontAlgn="base" hangingPunct="0">
        <a:spcBef>
          <a:spcPct val="0"/>
        </a:spcBef>
        <a:spcAft>
          <a:spcPct val="0"/>
        </a:spcAft>
        <a:defRPr sz="8600">
          <a:solidFill>
            <a:srgbClr val="FFFFFF"/>
          </a:solidFill>
          <a:latin typeface="Arial Black" pitchFamily="34" charset="0"/>
        </a:defRPr>
      </a:lvl3pPr>
      <a:lvl4pPr algn="ctr" rtl="0" eaLnBrk="0" fontAlgn="base" hangingPunct="0">
        <a:spcBef>
          <a:spcPct val="0"/>
        </a:spcBef>
        <a:spcAft>
          <a:spcPct val="0"/>
        </a:spcAft>
        <a:defRPr sz="8600">
          <a:solidFill>
            <a:srgbClr val="FFFFFF"/>
          </a:solidFill>
          <a:latin typeface="Arial Black" pitchFamily="34" charset="0"/>
        </a:defRPr>
      </a:lvl4pPr>
      <a:lvl5pPr algn="ctr" rtl="0" eaLnBrk="0" fontAlgn="base" hangingPunct="0">
        <a:spcBef>
          <a:spcPct val="0"/>
        </a:spcBef>
        <a:spcAft>
          <a:spcPct val="0"/>
        </a:spcAft>
        <a:defRPr sz="8600">
          <a:solidFill>
            <a:srgbClr val="FFFFFF"/>
          </a:solidFill>
          <a:latin typeface="Arial Black" pitchFamily="34" charset="0"/>
        </a:defRPr>
      </a:lvl5pPr>
      <a:lvl6pPr marL="457200" algn="ctr" rtl="0" fontAlgn="base">
        <a:spcBef>
          <a:spcPct val="0"/>
        </a:spcBef>
        <a:spcAft>
          <a:spcPct val="0"/>
        </a:spcAft>
        <a:defRPr sz="8600">
          <a:solidFill>
            <a:srgbClr val="FFFFFF"/>
          </a:solidFill>
          <a:latin typeface="Arial Black" pitchFamily="34" charset="0"/>
        </a:defRPr>
      </a:lvl6pPr>
      <a:lvl7pPr marL="914400" algn="ctr" rtl="0" fontAlgn="base">
        <a:spcBef>
          <a:spcPct val="0"/>
        </a:spcBef>
        <a:spcAft>
          <a:spcPct val="0"/>
        </a:spcAft>
        <a:defRPr sz="8600">
          <a:solidFill>
            <a:srgbClr val="FFFFFF"/>
          </a:solidFill>
          <a:latin typeface="Arial Black" pitchFamily="34" charset="0"/>
        </a:defRPr>
      </a:lvl7pPr>
      <a:lvl8pPr marL="1371600" algn="ctr" rtl="0" fontAlgn="base">
        <a:spcBef>
          <a:spcPct val="0"/>
        </a:spcBef>
        <a:spcAft>
          <a:spcPct val="0"/>
        </a:spcAft>
        <a:defRPr sz="8600">
          <a:solidFill>
            <a:srgbClr val="FFFFFF"/>
          </a:solidFill>
          <a:latin typeface="Arial Black" pitchFamily="34" charset="0"/>
        </a:defRPr>
      </a:lvl8pPr>
      <a:lvl9pPr marL="1828800" algn="ctr" rtl="0" fontAlgn="base">
        <a:spcBef>
          <a:spcPct val="0"/>
        </a:spcBef>
        <a:spcAft>
          <a:spcPct val="0"/>
        </a:spcAft>
        <a:defRPr sz="8600">
          <a:solidFill>
            <a:srgbClr val="FFFFFF"/>
          </a:solidFill>
          <a:latin typeface="Arial Black" pitchFamily="34" charset="0"/>
        </a:defRPr>
      </a:lvl9pPr>
    </p:titleStyle>
    <p:bodyStyle>
      <a:lvl1pPr marL="342900" indent="-342900" algn="l" rtl="0" eaLnBrk="0" fontAlgn="base" hangingPunct="0">
        <a:spcBef>
          <a:spcPct val="20000"/>
        </a:spcBef>
        <a:spcAft>
          <a:spcPct val="0"/>
        </a:spcAft>
        <a:buChar char="•"/>
        <a:defRPr sz="2900">
          <a:solidFill>
            <a:schemeClr val="tx1"/>
          </a:solidFill>
          <a:latin typeface="+mn-lt"/>
          <a:ea typeface="+mn-ea"/>
          <a:cs typeface="+mn-cs"/>
        </a:defRPr>
      </a:lvl1pPr>
      <a:lvl2pPr marL="739775" indent="-282575" algn="l" rtl="0" eaLnBrk="0" fontAlgn="base" hangingPunct="0">
        <a:spcBef>
          <a:spcPct val="20000"/>
        </a:spcBef>
        <a:spcAft>
          <a:spcPct val="0"/>
        </a:spcAft>
        <a:buChar char="–"/>
        <a:defRPr sz="29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900">
          <a:solidFill>
            <a:schemeClr val="tx1"/>
          </a:solidFill>
          <a:latin typeface="+mn-lt"/>
        </a:defRPr>
      </a:lvl4pPr>
      <a:lvl5pPr marL="2057400" indent="-228600" algn="l" rtl="0" eaLnBrk="0" fontAlgn="base" hangingPunct="0">
        <a:spcBef>
          <a:spcPct val="20000"/>
        </a:spcBef>
        <a:spcAft>
          <a:spcPct val="0"/>
        </a:spcAft>
        <a:buChar char="»"/>
        <a:defRPr sz="1900">
          <a:solidFill>
            <a:schemeClr val="tx1"/>
          </a:solidFill>
          <a:latin typeface="+mn-lt"/>
        </a:defRPr>
      </a:lvl5pPr>
      <a:lvl6pPr marL="2514600" indent="-228600" algn="l" rtl="0" fontAlgn="base">
        <a:spcBef>
          <a:spcPct val="20000"/>
        </a:spcBef>
        <a:spcAft>
          <a:spcPct val="0"/>
        </a:spcAft>
        <a:buChar char="»"/>
        <a:defRPr sz="1900">
          <a:solidFill>
            <a:schemeClr val="tx1"/>
          </a:solidFill>
          <a:latin typeface="+mn-lt"/>
        </a:defRPr>
      </a:lvl6pPr>
      <a:lvl7pPr marL="2971800" indent="-228600" algn="l" rtl="0" fontAlgn="base">
        <a:spcBef>
          <a:spcPct val="20000"/>
        </a:spcBef>
        <a:spcAft>
          <a:spcPct val="0"/>
        </a:spcAft>
        <a:buChar char="»"/>
        <a:defRPr sz="1900">
          <a:solidFill>
            <a:schemeClr val="tx1"/>
          </a:solidFill>
          <a:latin typeface="+mn-lt"/>
        </a:defRPr>
      </a:lvl7pPr>
      <a:lvl8pPr marL="3429000" indent="-228600" algn="l" rtl="0" fontAlgn="base">
        <a:spcBef>
          <a:spcPct val="20000"/>
        </a:spcBef>
        <a:spcAft>
          <a:spcPct val="0"/>
        </a:spcAft>
        <a:buChar char="»"/>
        <a:defRPr sz="1900">
          <a:solidFill>
            <a:schemeClr val="tx1"/>
          </a:solidFill>
          <a:latin typeface="+mn-lt"/>
        </a:defRPr>
      </a:lvl8pPr>
      <a:lvl9pPr marL="3886200" indent="-228600"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0226" name="Rectangle 2"/>
          <p:cNvSpPr>
            <a:spLocks noChangeArrowheads="1"/>
          </p:cNvSpPr>
          <p:nvPr userDrawn="1"/>
        </p:nvSpPr>
        <p:spPr bwMode="auto">
          <a:xfrm>
            <a:off x="0" y="0"/>
            <a:ext cx="43891200" cy="4800600"/>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a:p>
        </p:txBody>
      </p:sp>
      <p:sp>
        <p:nvSpPr>
          <p:cNvPr id="180227" name="Rectangle 3"/>
          <p:cNvSpPr>
            <a:spLocks noChangeArrowheads="1"/>
          </p:cNvSpPr>
          <p:nvPr userDrawn="1"/>
        </p:nvSpPr>
        <p:spPr bwMode="auto">
          <a:xfrm>
            <a:off x="693738" y="5638800"/>
            <a:ext cx="9974262" cy="26563638"/>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a:p>
        </p:txBody>
      </p:sp>
      <p:sp>
        <p:nvSpPr>
          <p:cNvPr id="180228" name="Rectangle 4"/>
          <p:cNvSpPr>
            <a:spLocks noChangeArrowheads="1"/>
          </p:cNvSpPr>
          <p:nvPr userDrawn="1"/>
        </p:nvSpPr>
        <p:spPr bwMode="auto">
          <a:xfrm>
            <a:off x="0" y="4800600"/>
            <a:ext cx="43891200" cy="130175"/>
          </a:xfrm>
          <a:prstGeom prst="rect">
            <a:avLst/>
          </a:prstGeom>
          <a:solidFill>
            <a:srgbClr val="660000"/>
          </a:solidFill>
          <a:ln w="9525">
            <a:noFill/>
            <a:miter lim="800000"/>
            <a:headEnd/>
            <a:tailEnd/>
          </a:ln>
          <a:effectLst/>
        </p:spPr>
        <p:txBody>
          <a:bodyPr wrap="none" anchor="ctr"/>
          <a:lstStyle/>
          <a:p>
            <a:pPr>
              <a:defRPr/>
            </a:pPr>
            <a:endParaRPr lang="en-US"/>
          </a:p>
        </p:txBody>
      </p:sp>
      <p:sp>
        <p:nvSpPr>
          <p:cNvPr id="180229" name="Text Box 5"/>
          <p:cNvSpPr txBox="1">
            <a:spLocks noChangeArrowheads="1"/>
          </p:cNvSpPr>
          <p:nvPr userDrawn="1"/>
        </p:nvSpPr>
        <p:spPr bwMode="auto">
          <a:xfrm>
            <a:off x="609600" y="32445325"/>
            <a:ext cx="2514600" cy="315913"/>
          </a:xfrm>
          <a:prstGeom prst="rect">
            <a:avLst/>
          </a:prstGeom>
          <a:noFill/>
          <a:ln w="9525">
            <a:noFill/>
            <a:miter lim="800000"/>
            <a:headEnd/>
            <a:tailEnd/>
          </a:ln>
          <a:effectLst/>
        </p:spPr>
        <p:txBody>
          <a:bodyPr lIns="91267" tIns="45624" rIns="91267" bIns="45624">
            <a:spAutoFit/>
          </a:bodyPr>
          <a:lstStyle/>
          <a:p>
            <a:pPr eaLnBrk="0" hangingPunct="0">
              <a:lnSpc>
                <a:spcPct val="65000"/>
              </a:lnSpc>
              <a:spcBef>
                <a:spcPct val="50000"/>
              </a:spcBef>
              <a:defRPr/>
            </a:pPr>
            <a:r>
              <a:rPr lang="en-US" sz="500" b="1">
                <a:solidFill>
                  <a:schemeClr val="bg2"/>
                </a:solidFill>
                <a:latin typeface="Arial" pitchFamily="34" charset="0"/>
              </a:rPr>
              <a:t>POSTER TEMPLATE BY:</a:t>
            </a:r>
          </a:p>
          <a:p>
            <a:pPr eaLnBrk="0" hangingPunct="0">
              <a:lnSpc>
                <a:spcPct val="65000"/>
              </a:lnSpc>
              <a:spcBef>
                <a:spcPct val="50000"/>
              </a:spcBef>
              <a:defRPr/>
            </a:pPr>
            <a:r>
              <a:rPr lang="en-US" sz="1000" b="1">
                <a:solidFill>
                  <a:schemeClr val="bg2"/>
                </a:solidFill>
                <a:latin typeface="Arial" pitchFamily="34" charset="0"/>
              </a:rPr>
              <a:t>www.PosterPresentations.com</a:t>
            </a:r>
          </a:p>
        </p:txBody>
      </p:sp>
      <p:sp>
        <p:nvSpPr>
          <p:cNvPr id="3078" name="Rectangle 6"/>
          <p:cNvSpPr>
            <a:spLocks noGrp="1" noChangeArrowheads="1"/>
          </p:cNvSpPr>
          <p:nvPr>
            <p:ph type="title"/>
          </p:nvPr>
        </p:nvSpPr>
        <p:spPr bwMode="auto">
          <a:xfrm>
            <a:off x="960438" y="1273175"/>
            <a:ext cx="41924287" cy="2201863"/>
          </a:xfrm>
          <a:prstGeom prst="rect">
            <a:avLst/>
          </a:prstGeom>
          <a:noFill/>
          <a:ln w="9525">
            <a:noFill/>
            <a:miter lim="800000"/>
            <a:headEnd/>
            <a:tailEnd/>
          </a:ln>
        </p:spPr>
        <p:txBody>
          <a:bodyPr vert="horz" wrap="square" lIns="91267" tIns="45624" rIns="91267" bIns="45624" numCol="1" anchor="ctr" anchorCtr="0" compatLnSpc="1">
            <a:prstTxWarp prst="textNoShape">
              <a:avLst/>
            </a:prstTxWarp>
          </a:bodyPr>
          <a:lstStyle/>
          <a:p>
            <a:pPr lvl="0"/>
            <a:r>
              <a:rPr lang="en-US" smtClean="0"/>
              <a:t>Click to edit Master title style</a:t>
            </a:r>
          </a:p>
        </p:txBody>
      </p:sp>
      <p:sp>
        <p:nvSpPr>
          <p:cNvPr id="3079" name="Rectangle 7"/>
          <p:cNvSpPr>
            <a:spLocks noGrp="1" noChangeArrowheads="1"/>
          </p:cNvSpPr>
          <p:nvPr>
            <p:ph type="body" idx="1"/>
          </p:nvPr>
        </p:nvSpPr>
        <p:spPr bwMode="auto">
          <a:xfrm>
            <a:off x="693738" y="5638800"/>
            <a:ext cx="9974262" cy="26563638"/>
          </a:xfrm>
          <a:prstGeom prst="rect">
            <a:avLst/>
          </a:prstGeom>
          <a:noFill/>
          <a:ln w="9525">
            <a:noFill/>
            <a:miter lim="800000"/>
            <a:headEnd/>
            <a:tailEnd/>
          </a:ln>
        </p:spPr>
        <p:txBody>
          <a:bodyPr vert="horz" wrap="square" lIns="456408" tIns="456408" rIns="456408" bIns="456408"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80232" name="Rectangle 8"/>
          <p:cNvSpPr>
            <a:spLocks noChangeArrowheads="1"/>
          </p:cNvSpPr>
          <p:nvPr userDrawn="1"/>
        </p:nvSpPr>
        <p:spPr bwMode="auto">
          <a:xfrm>
            <a:off x="0" y="0"/>
            <a:ext cx="43891200" cy="32918400"/>
          </a:xfrm>
          <a:prstGeom prst="rect">
            <a:avLst/>
          </a:prstGeom>
          <a:noFill/>
          <a:ln w="3175">
            <a:solidFill>
              <a:schemeClr val="tx2"/>
            </a:solidFill>
            <a:miter lim="800000"/>
            <a:headEnd/>
            <a:tailEnd/>
          </a:ln>
          <a:effectLst/>
        </p:spPr>
        <p:txBody>
          <a:bodyPr wrap="none" anchor="ctr"/>
          <a:lstStyle/>
          <a:p>
            <a:pPr>
              <a:defRPr/>
            </a:pPr>
            <a:endParaRPr lang="en-US"/>
          </a:p>
        </p:txBody>
      </p:sp>
      <p:sp>
        <p:nvSpPr>
          <p:cNvPr id="180233" name="Rectangle 9"/>
          <p:cNvSpPr>
            <a:spLocks noChangeArrowheads="1"/>
          </p:cNvSpPr>
          <p:nvPr userDrawn="1"/>
        </p:nvSpPr>
        <p:spPr bwMode="auto">
          <a:xfrm>
            <a:off x="11490325" y="5638800"/>
            <a:ext cx="20764500" cy="26563638"/>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a:p>
        </p:txBody>
      </p:sp>
      <p:sp>
        <p:nvSpPr>
          <p:cNvPr id="180235" name="Rectangle 11"/>
          <p:cNvSpPr>
            <a:spLocks noChangeArrowheads="1"/>
          </p:cNvSpPr>
          <p:nvPr userDrawn="1"/>
        </p:nvSpPr>
        <p:spPr bwMode="auto">
          <a:xfrm>
            <a:off x="33078738" y="5638800"/>
            <a:ext cx="9982200" cy="26563638"/>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8600">
          <a:solidFill>
            <a:schemeClr val="tx2"/>
          </a:solidFill>
          <a:latin typeface="+mj-lt"/>
          <a:ea typeface="+mj-ea"/>
          <a:cs typeface="+mj-cs"/>
        </a:defRPr>
      </a:lvl1pPr>
      <a:lvl2pPr algn="ctr" rtl="0" eaLnBrk="0" fontAlgn="base" hangingPunct="0">
        <a:spcBef>
          <a:spcPct val="0"/>
        </a:spcBef>
        <a:spcAft>
          <a:spcPct val="0"/>
        </a:spcAft>
        <a:defRPr sz="8600">
          <a:solidFill>
            <a:schemeClr val="tx2"/>
          </a:solidFill>
          <a:latin typeface="Arial Black" pitchFamily="34" charset="0"/>
        </a:defRPr>
      </a:lvl2pPr>
      <a:lvl3pPr algn="ctr" rtl="0" eaLnBrk="0" fontAlgn="base" hangingPunct="0">
        <a:spcBef>
          <a:spcPct val="0"/>
        </a:spcBef>
        <a:spcAft>
          <a:spcPct val="0"/>
        </a:spcAft>
        <a:defRPr sz="8600">
          <a:solidFill>
            <a:schemeClr val="tx2"/>
          </a:solidFill>
          <a:latin typeface="Arial Black" pitchFamily="34" charset="0"/>
        </a:defRPr>
      </a:lvl3pPr>
      <a:lvl4pPr algn="ctr" rtl="0" eaLnBrk="0" fontAlgn="base" hangingPunct="0">
        <a:spcBef>
          <a:spcPct val="0"/>
        </a:spcBef>
        <a:spcAft>
          <a:spcPct val="0"/>
        </a:spcAft>
        <a:defRPr sz="8600">
          <a:solidFill>
            <a:schemeClr val="tx2"/>
          </a:solidFill>
          <a:latin typeface="Arial Black" pitchFamily="34" charset="0"/>
        </a:defRPr>
      </a:lvl4pPr>
      <a:lvl5pPr algn="ctr" rtl="0" eaLnBrk="0" fontAlgn="base" hangingPunct="0">
        <a:spcBef>
          <a:spcPct val="0"/>
        </a:spcBef>
        <a:spcAft>
          <a:spcPct val="0"/>
        </a:spcAft>
        <a:defRPr sz="8600">
          <a:solidFill>
            <a:schemeClr val="tx2"/>
          </a:solidFill>
          <a:latin typeface="Arial Black" pitchFamily="34" charset="0"/>
        </a:defRPr>
      </a:lvl5pPr>
      <a:lvl6pPr marL="457200" algn="ctr" rtl="0" fontAlgn="base">
        <a:spcBef>
          <a:spcPct val="0"/>
        </a:spcBef>
        <a:spcAft>
          <a:spcPct val="0"/>
        </a:spcAft>
        <a:defRPr sz="8600">
          <a:solidFill>
            <a:schemeClr val="tx2"/>
          </a:solidFill>
          <a:latin typeface="Arial Black" pitchFamily="34" charset="0"/>
        </a:defRPr>
      </a:lvl6pPr>
      <a:lvl7pPr marL="914400" algn="ctr" rtl="0" fontAlgn="base">
        <a:spcBef>
          <a:spcPct val="0"/>
        </a:spcBef>
        <a:spcAft>
          <a:spcPct val="0"/>
        </a:spcAft>
        <a:defRPr sz="8600">
          <a:solidFill>
            <a:schemeClr val="tx2"/>
          </a:solidFill>
          <a:latin typeface="Arial Black" pitchFamily="34" charset="0"/>
        </a:defRPr>
      </a:lvl7pPr>
      <a:lvl8pPr marL="1371600" algn="ctr" rtl="0" fontAlgn="base">
        <a:spcBef>
          <a:spcPct val="0"/>
        </a:spcBef>
        <a:spcAft>
          <a:spcPct val="0"/>
        </a:spcAft>
        <a:defRPr sz="8600">
          <a:solidFill>
            <a:schemeClr val="tx2"/>
          </a:solidFill>
          <a:latin typeface="Arial Black" pitchFamily="34" charset="0"/>
        </a:defRPr>
      </a:lvl8pPr>
      <a:lvl9pPr marL="1828800" algn="ctr" rtl="0" fontAlgn="base">
        <a:spcBef>
          <a:spcPct val="0"/>
        </a:spcBef>
        <a:spcAft>
          <a:spcPct val="0"/>
        </a:spcAft>
        <a:defRPr sz="8600">
          <a:solidFill>
            <a:schemeClr val="tx2"/>
          </a:solidFill>
          <a:latin typeface="Arial Black" pitchFamily="34" charset="0"/>
        </a:defRPr>
      </a:lvl9pPr>
    </p:titleStyle>
    <p:bodyStyle>
      <a:lvl1pPr marL="342900" indent="-342900" algn="l" rtl="0" eaLnBrk="0" fontAlgn="base" hangingPunct="0">
        <a:spcBef>
          <a:spcPct val="20000"/>
        </a:spcBef>
        <a:spcAft>
          <a:spcPct val="0"/>
        </a:spcAft>
        <a:buChar char="•"/>
        <a:defRPr sz="2900">
          <a:solidFill>
            <a:schemeClr val="tx1"/>
          </a:solidFill>
          <a:latin typeface="+mn-lt"/>
          <a:ea typeface="+mn-ea"/>
          <a:cs typeface="+mn-cs"/>
        </a:defRPr>
      </a:lvl1pPr>
      <a:lvl2pPr marL="739775" indent="-282575" algn="l" rtl="0" eaLnBrk="0" fontAlgn="base" hangingPunct="0">
        <a:spcBef>
          <a:spcPct val="20000"/>
        </a:spcBef>
        <a:spcAft>
          <a:spcPct val="0"/>
        </a:spcAft>
        <a:buChar char="–"/>
        <a:defRPr sz="29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900">
          <a:solidFill>
            <a:schemeClr val="tx1"/>
          </a:solidFill>
          <a:latin typeface="+mn-lt"/>
        </a:defRPr>
      </a:lvl4pPr>
      <a:lvl5pPr marL="2057400" indent="-228600" algn="l" rtl="0" eaLnBrk="0" fontAlgn="base" hangingPunct="0">
        <a:spcBef>
          <a:spcPct val="20000"/>
        </a:spcBef>
        <a:spcAft>
          <a:spcPct val="0"/>
        </a:spcAft>
        <a:buChar char="»"/>
        <a:defRPr sz="1900">
          <a:solidFill>
            <a:schemeClr val="tx1"/>
          </a:solidFill>
          <a:latin typeface="+mn-lt"/>
        </a:defRPr>
      </a:lvl5pPr>
      <a:lvl6pPr marL="2514600" indent="-228600" algn="l" rtl="0" fontAlgn="base">
        <a:spcBef>
          <a:spcPct val="20000"/>
        </a:spcBef>
        <a:spcAft>
          <a:spcPct val="0"/>
        </a:spcAft>
        <a:buChar char="»"/>
        <a:defRPr sz="1900">
          <a:solidFill>
            <a:schemeClr val="tx1"/>
          </a:solidFill>
          <a:latin typeface="+mn-lt"/>
        </a:defRPr>
      </a:lvl6pPr>
      <a:lvl7pPr marL="2971800" indent="-228600" algn="l" rtl="0" fontAlgn="base">
        <a:spcBef>
          <a:spcPct val="20000"/>
        </a:spcBef>
        <a:spcAft>
          <a:spcPct val="0"/>
        </a:spcAft>
        <a:buChar char="»"/>
        <a:defRPr sz="1900">
          <a:solidFill>
            <a:schemeClr val="tx1"/>
          </a:solidFill>
          <a:latin typeface="+mn-lt"/>
        </a:defRPr>
      </a:lvl7pPr>
      <a:lvl8pPr marL="3429000" indent="-228600" algn="l" rtl="0" fontAlgn="base">
        <a:spcBef>
          <a:spcPct val="20000"/>
        </a:spcBef>
        <a:spcAft>
          <a:spcPct val="0"/>
        </a:spcAft>
        <a:buChar char="»"/>
        <a:defRPr sz="1900">
          <a:solidFill>
            <a:schemeClr val="tx1"/>
          </a:solidFill>
          <a:latin typeface="+mn-lt"/>
        </a:defRPr>
      </a:lvl8pPr>
      <a:lvl9pPr marL="3886200" indent="-228600"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ChangeArrowheads="1"/>
          </p:cNvSpPr>
          <p:nvPr userDrawn="1"/>
        </p:nvSpPr>
        <p:spPr bwMode="auto">
          <a:xfrm>
            <a:off x="0" y="0"/>
            <a:ext cx="43891200" cy="4800600"/>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a:p>
        </p:txBody>
      </p:sp>
      <p:sp>
        <p:nvSpPr>
          <p:cNvPr id="181251" name="Rectangle 3"/>
          <p:cNvSpPr>
            <a:spLocks noChangeArrowheads="1"/>
          </p:cNvSpPr>
          <p:nvPr userDrawn="1"/>
        </p:nvSpPr>
        <p:spPr bwMode="auto">
          <a:xfrm>
            <a:off x="693738" y="5638800"/>
            <a:ext cx="42367200" cy="26563638"/>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a:p>
        </p:txBody>
      </p:sp>
      <p:sp>
        <p:nvSpPr>
          <p:cNvPr id="181252" name="Rectangle 4"/>
          <p:cNvSpPr>
            <a:spLocks noChangeArrowheads="1"/>
          </p:cNvSpPr>
          <p:nvPr userDrawn="1"/>
        </p:nvSpPr>
        <p:spPr bwMode="auto">
          <a:xfrm>
            <a:off x="0" y="4800600"/>
            <a:ext cx="43891200" cy="130175"/>
          </a:xfrm>
          <a:prstGeom prst="rect">
            <a:avLst/>
          </a:prstGeom>
          <a:solidFill>
            <a:srgbClr val="660000"/>
          </a:solidFill>
          <a:ln w="9525">
            <a:noFill/>
            <a:miter lim="800000"/>
            <a:headEnd/>
            <a:tailEnd/>
          </a:ln>
          <a:effectLst/>
        </p:spPr>
        <p:txBody>
          <a:bodyPr wrap="none" anchor="ctr"/>
          <a:lstStyle/>
          <a:p>
            <a:pPr>
              <a:defRPr/>
            </a:pPr>
            <a:endParaRPr lang="en-US"/>
          </a:p>
        </p:txBody>
      </p:sp>
      <p:sp>
        <p:nvSpPr>
          <p:cNvPr id="181253" name="Text Box 5"/>
          <p:cNvSpPr txBox="1">
            <a:spLocks noChangeArrowheads="1"/>
          </p:cNvSpPr>
          <p:nvPr userDrawn="1"/>
        </p:nvSpPr>
        <p:spPr bwMode="auto">
          <a:xfrm>
            <a:off x="609600" y="32445325"/>
            <a:ext cx="2514600" cy="315913"/>
          </a:xfrm>
          <a:prstGeom prst="rect">
            <a:avLst/>
          </a:prstGeom>
          <a:noFill/>
          <a:ln w="9525">
            <a:noFill/>
            <a:miter lim="800000"/>
            <a:headEnd/>
            <a:tailEnd/>
          </a:ln>
          <a:effectLst/>
        </p:spPr>
        <p:txBody>
          <a:bodyPr lIns="91267" tIns="45624" rIns="91267" bIns="45624">
            <a:spAutoFit/>
          </a:bodyPr>
          <a:lstStyle/>
          <a:p>
            <a:pPr eaLnBrk="0" hangingPunct="0">
              <a:lnSpc>
                <a:spcPct val="65000"/>
              </a:lnSpc>
              <a:spcBef>
                <a:spcPct val="50000"/>
              </a:spcBef>
              <a:defRPr/>
            </a:pPr>
            <a:r>
              <a:rPr lang="en-US" sz="500" b="1">
                <a:solidFill>
                  <a:schemeClr val="bg2"/>
                </a:solidFill>
                <a:latin typeface="Arial" pitchFamily="34" charset="0"/>
              </a:rPr>
              <a:t>POSTER TEMPLATE BY:</a:t>
            </a:r>
          </a:p>
          <a:p>
            <a:pPr eaLnBrk="0" hangingPunct="0">
              <a:lnSpc>
                <a:spcPct val="65000"/>
              </a:lnSpc>
              <a:spcBef>
                <a:spcPct val="50000"/>
              </a:spcBef>
              <a:defRPr/>
            </a:pPr>
            <a:r>
              <a:rPr lang="en-US" sz="1000" b="1">
                <a:solidFill>
                  <a:schemeClr val="bg2"/>
                </a:solidFill>
                <a:latin typeface="Arial" pitchFamily="34" charset="0"/>
              </a:rPr>
              <a:t>www.PosterPresentations.com</a:t>
            </a:r>
          </a:p>
        </p:txBody>
      </p:sp>
      <p:sp>
        <p:nvSpPr>
          <p:cNvPr id="4102" name="Rectangle 6"/>
          <p:cNvSpPr>
            <a:spLocks noGrp="1" noChangeArrowheads="1"/>
          </p:cNvSpPr>
          <p:nvPr>
            <p:ph type="title"/>
          </p:nvPr>
        </p:nvSpPr>
        <p:spPr bwMode="auto">
          <a:xfrm>
            <a:off x="960438" y="1273175"/>
            <a:ext cx="41924287" cy="2201863"/>
          </a:xfrm>
          <a:prstGeom prst="rect">
            <a:avLst/>
          </a:prstGeom>
          <a:noFill/>
          <a:ln w="9525">
            <a:noFill/>
            <a:miter lim="800000"/>
            <a:headEnd/>
            <a:tailEnd/>
          </a:ln>
        </p:spPr>
        <p:txBody>
          <a:bodyPr vert="horz" wrap="square" lIns="91267" tIns="45624" rIns="91267" bIns="45624" numCol="1" anchor="ctr" anchorCtr="0" compatLnSpc="1">
            <a:prstTxWarp prst="textNoShape">
              <a:avLst/>
            </a:prstTxWarp>
          </a:bodyPr>
          <a:lstStyle/>
          <a:p>
            <a:pPr lvl="0"/>
            <a:r>
              <a:rPr lang="en-US" smtClean="0"/>
              <a:t>Click to edit Master title style</a:t>
            </a:r>
          </a:p>
        </p:txBody>
      </p:sp>
      <p:sp>
        <p:nvSpPr>
          <p:cNvPr id="4103" name="Rectangle 7"/>
          <p:cNvSpPr>
            <a:spLocks noGrp="1" noChangeArrowheads="1"/>
          </p:cNvSpPr>
          <p:nvPr>
            <p:ph type="body" idx="1"/>
          </p:nvPr>
        </p:nvSpPr>
        <p:spPr bwMode="auto">
          <a:xfrm>
            <a:off x="693738" y="5638800"/>
            <a:ext cx="42190987" cy="26563638"/>
          </a:xfrm>
          <a:prstGeom prst="rect">
            <a:avLst/>
          </a:prstGeom>
          <a:noFill/>
          <a:ln w="9525">
            <a:noFill/>
            <a:miter lim="800000"/>
            <a:headEnd/>
            <a:tailEnd/>
          </a:ln>
        </p:spPr>
        <p:txBody>
          <a:bodyPr vert="horz" wrap="square" lIns="456408" tIns="456408" rIns="456408" bIns="456408"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81256" name="Rectangle 8"/>
          <p:cNvSpPr>
            <a:spLocks noChangeArrowheads="1"/>
          </p:cNvSpPr>
          <p:nvPr userDrawn="1"/>
        </p:nvSpPr>
        <p:spPr bwMode="auto">
          <a:xfrm>
            <a:off x="0" y="0"/>
            <a:ext cx="43891200" cy="32918400"/>
          </a:xfrm>
          <a:prstGeom prst="rect">
            <a:avLst/>
          </a:prstGeom>
          <a:noFill/>
          <a:ln w="3175">
            <a:solidFill>
              <a:schemeClr val="tx2"/>
            </a:solidFill>
            <a:miter lim="800000"/>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8600">
          <a:solidFill>
            <a:schemeClr val="tx2"/>
          </a:solidFill>
          <a:latin typeface="+mj-lt"/>
          <a:ea typeface="+mj-ea"/>
          <a:cs typeface="+mj-cs"/>
        </a:defRPr>
      </a:lvl1pPr>
      <a:lvl2pPr algn="ctr" rtl="0" eaLnBrk="0" fontAlgn="base" hangingPunct="0">
        <a:spcBef>
          <a:spcPct val="0"/>
        </a:spcBef>
        <a:spcAft>
          <a:spcPct val="0"/>
        </a:spcAft>
        <a:defRPr sz="8600">
          <a:solidFill>
            <a:schemeClr val="tx2"/>
          </a:solidFill>
          <a:latin typeface="Arial Black" pitchFamily="34" charset="0"/>
        </a:defRPr>
      </a:lvl2pPr>
      <a:lvl3pPr algn="ctr" rtl="0" eaLnBrk="0" fontAlgn="base" hangingPunct="0">
        <a:spcBef>
          <a:spcPct val="0"/>
        </a:spcBef>
        <a:spcAft>
          <a:spcPct val="0"/>
        </a:spcAft>
        <a:defRPr sz="8600">
          <a:solidFill>
            <a:schemeClr val="tx2"/>
          </a:solidFill>
          <a:latin typeface="Arial Black" pitchFamily="34" charset="0"/>
        </a:defRPr>
      </a:lvl3pPr>
      <a:lvl4pPr algn="ctr" rtl="0" eaLnBrk="0" fontAlgn="base" hangingPunct="0">
        <a:spcBef>
          <a:spcPct val="0"/>
        </a:spcBef>
        <a:spcAft>
          <a:spcPct val="0"/>
        </a:spcAft>
        <a:defRPr sz="8600">
          <a:solidFill>
            <a:schemeClr val="tx2"/>
          </a:solidFill>
          <a:latin typeface="Arial Black" pitchFamily="34" charset="0"/>
        </a:defRPr>
      </a:lvl4pPr>
      <a:lvl5pPr algn="ctr" rtl="0" eaLnBrk="0" fontAlgn="base" hangingPunct="0">
        <a:spcBef>
          <a:spcPct val="0"/>
        </a:spcBef>
        <a:spcAft>
          <a:spcPct val="0"/>
        </a:spcAft>
        <a:defRPr sz="8600">
          <a:solidFill>
            <a:schemeClr val="tx2"/>
          </a:solidFill>
          <a:latin typeface="Arial Black" pitchFamily="34" charset="0"/>
        </a:defRPr>
      </a:lvl5pPr>
      <a:lvl6pPr marL="457200" algn="ctr" rtl="0" fontAlgn="base">
        <a:spcBef>
          <a:spcPct val="0"/>
        </a:spcBef>
        <a:spcAft>
          <a:spcPct val="0"/>
        </a:spcAft>
        <a:defRPr sz="8600">
          <a:solidFill>
            <a:schemeClr val="tx2"/>
          </a:solidFill>
          <a:latin typeface="Arial Black" pitchFamily="34" charset="0"/>
        </a:defRPr>
      </a:lvl6pPr>
      <a:lvl7pPr marL="914400" algn="ctr" rtl="0" fontAlgn="base">
        <a:spcBef>
          <a:spcPct val="0"/>
        </a:spcBef>
        <a:spcAft>
          <a:spcPct val="0"/>
        </a:spcAft>
        <a:defRPr sz="8600">
          <a:solidFill>
            <a:schemeClr val="tx2"/>
          </a:solidFill>
          <a:latin typeface="Arial Black" pitchFamily="34" charset="0"/>
        </a:defRPr>
      </a:lvl7pPr>
      <a:lvl8pPr marL="1371600" algn="ctr" rtl="0" fontAlgn="base">
        <a:spcBef>
          <a:spcPct val="0"/>
        </a:spcBef>
        <a:spcAft>
          <a:spcPct val="0"/>
        </a:spcAft>
        <a:defRPr sz="8600">
          <a:solidFill>
            <a:schemeClr val="tx2"/>
          </a:solidFill>
          <a:latin typeface="Arial Black" pitchFamily="34" charset="0"/>
        </a:defRPr>
      </a:lvl8pPr>
      <a:lvl9pPr marL="1828800" algn="ctr" rtl="0" fontAlgn="base">
        <a:spcBef>
          <a:spcPct val="0"/>
        </a:spcBef>
        <a:spcAft>
          <a:spcPct val="0"/>
        </a:spcAft>
        <a:defRPr sz="8600">
          <a:solidFill>
            <a:schemeClr val="tx2"/>
          </a:solidFill>
          <a:latin typeface="Arial Black" pitchFamily="34" charset="0"/>
        </a:defRPr>
      </a:lvl9pPr>
    </p:titleStyle>
    <p:bodyStyle>
      <a:lvl1pPr marL="342900" indent="-342900" algn="l" rtl="0" eaLnBrk="0" fontAlgn="base" hangingPunct="0">
        <a:spcBef>
          <a:spcPct val="20000"/>
        </a:spcBef>
        <a:spcAft>
          <a:spcPct val="0"/>
        </a:spcAft>
        <a:buChar char="•"/>
        <a:defRPr sz="2900">
          <a:solidFill>
            <a:schemeClr val="tx1"/>
          </a:solidFill>
          <a:latin typeface="+mn-lt"/>
          <a:ea typeface="+mn-ea"/>
          <a:cs typeface="+mn-cs"/>
        </a:defRPr>
      </a:lvl1pPr>
      <a:lvl2pPr marL="739775" indent="-282575" algn="l" rtl="0" eaLnBrk="0" fontAlgn="base" hangingPunct="0">
        <a:spcBef>
          <a:spcPct val="20000"/>
        </a:spcBef>
        <a:spcAft>
          <a:spcPct val="0"/>
        </a:spcAft>
        <a:buChar char="–"/>
        <a:defRPr sz="29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900">
          <a:solidFill>
            <a:schemeClr val="tx1"/>
          </a:solidFill>
          <a:latin typeface="+mn-lt"/>
        </a:defRPr>
      </a:lvl4pPr>
      <a:lvl5pPr marL="2057400" indent="-228600" algn="l" rtl="0" eaLnBrk="0" fontAlgn="base" hangingPunct="0">
        <a:spcBef>
          <a:spcPct val="20000"/>
        </a:spcBef>
        <a:spcAft>
          <a:spcPct val="0"/>
        </a:spcAft>
        <a:buChar char="»"/>
        <a:defRPr sz="1900">
          <a:solidFill>
            <a:schemeClr val="tx1"/>
          </a:solidFill>
          <a:latin typeface="+mn-lt"/>
        </a:defRPr>
      </a:lvl5pPr>
      <a:lvl6pPr marL="2514600" indent="-228600" algn="l" rtl="0" fontAlgn="base">
        <a:spcBef>
          <a:spcPct val="20000"/>
        </a:spcBef>
        <a:spcAft>
          <a:spcPct val="0"/>
        </a:spcAft>
        <a:buChar char="»"/>
        <a:defRPr sz="1900">
          <a:solidFill>
            <a:schemeClr val="tx1"/>
          </a:solidFill>
          <a:latin typeface="+mn-lt"/>
        </a:defRPr>
      </a:lvl6pPr>
      <a:lvl7pPr marL="2971800" indent="-228600" algn="l" rtl="0" fontAlgn="base">
        <a:spcBef>
          <a:spcPct val="20000"/>
        </a:spcBef>
        <a:spcAft>
          <a:spcPct val="0"/>
        </a:spcAft>
        <a:buChar char="»"/>
        <a:defRPr sz="1900">
          <a:solidFill>
            <a:schemeClr val="tx1"/>
          </a:solidFill>
          <a:latin typeface="+mn-lt"/>
        </a:defRPr>
      </a:lvl7pPr>
      <a:lvl8pPr marL="3429000" indent="-228600" algn="l" rtl="0" fontAlgn="base">
        <a:spcBef>
          <a:spcPct val="20000"/>
        </a:spcBef>
        <a:spcAft>
          <a:spcPct val="0"/>
        </a:spcAft>
        <a:buChar char="»"/>
        <a:defRPr sz="1900">
          <a:solidFill>
            <a:schemeClr val="tx1"/>
          </a:solidFill>
          <a:latin typeface="+mn-lt"/>
        </a:defRPr>
      </a:lvl8pPr>
      <a:lvl9pPr marL="3886200" indent="-228600"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Microsoft_Office_Excel_97-2003_Worksheet3.xls"/><Relationship Id="rId13" Type="http://schemas.openxmlformats.org/officeDocument/2006/relationships/chart" Target="../charts/chart3.xml"/><Relationship Id="rId3" Type="http://schemas.openxmlformats.org/officeDocument/2006/relationships/notesSlide" Target="../notesSlides/notesSlide1.xml"/><Relationship Id="rId7" Type="http://schemas.openxmlformats.org/officeDocument/2006/relationships/oleObject" Target="../embeddings/Microsoft_Office_Excel_97-2003_Worksheet2.xls"/><Relationship Id="rId12" Type="http://schemas.openxmlformats.org/officeDocument/2006/relationships/chart" Target="../charts/chart2.xml"/><Relationship Id="rId2" Type="http://schemas.openxmlformats.org/officeDocument/2006/relationships/slideLayout" Target="../slideLayouts/slideLayout23.xml"/><Relationship Id="rId1" Type="http://schemas.openxmlformats.org/officeDocument/2006/relationships/vmlDrawing" Target="../drawings/vmlDrawing1.vml"/><Relationship Id="rId6" Type="http://schemas.openxmlformats.org/officeDocument/2006/relationships/oleObject" Target="../embeddings/Microsoft_Office_Excel_97-2003_Worksheet1.xls"/><Relationship Id="rId11" Type="http://schemas.openxmlformats.org/officeDocument/2006/relationships/oleObject" Target="../embeddings/Microsoft_Office_Excel_97-2003_Worksheet5.xls"/><Relationship Id="rId5" Type="http://schemas.openxmlformats.org/officeDocument/2006/relationships/package" Target="../embeddings/Microsoft_Office_PowerPoint_2007_Template1.sldx"/><Relationship Id="rId10" Type="http://schemas.openxmlformats.org/officeDocument/2006/relationships/image" Target="../media/image7.png"/><Relationship Id="rId4" Type="http://schemas.openxmlformats.org/officeDocument/2006/relationships/chart" Target="../charts/chart1.xml"/><Relationship Id="rId9" Type="http://schemas.openxmlformats.org/officeDocument/2006/relationships/oleObject" Target="../embeddings/Microsoft_Office_Excel_97-2003_Worksheet4.xls"/></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40000"/>
            <a:lumOff val="60000"/>
          </a:schemeClr>
        </a:solidFill>
        <a:effectLst/>
      </p:bgPr>
    </p:bg>
    <p:spTree>
      <p:nvGrpSpPr>
        <p:cNvPr id="1" name=""/>
        <p:cNvGrpSpPr/>
        <p:nvPr/>
      </p:nvGrpSpPr>
      <p:grpSpPr>
        <a:xfrm>
          <a:off x="0" y="0"/>
          <a:ext cx="0" cy="0"/>
          <a:chOff x="0" y="0"/>
          <a:chExt cx="0" cy="0"/>
        </a:xfrm>
      </p:grpSpPr>
      <p:sp>
        <p:nvSpPr>
          <p:cNvPr id="2053" name="Rectangle 5"/>
          <p:cNvSpPr>
            <a:spLocks noChangeArrowheads="1"/>
          </p:cNvSpPr>
          <p:nvPr/>
        </p:nvSpPr>
        <p:spPr bwMode="auto">
          <a:xfrm>
            <a:off x="0" y="1"/>
            <a:ext cx="43891199" cy="4370213"/>
          </a:xfrm>
          <a:prstGeom prst="rect">
            <a:avLst/>
          </a:prstGeom>
          <a:solidFill>
            <a:schemeClr val="accent6">
              <a:lumMod val="90000"/>
              <a:lumOff val="10000"/>
            </a:schemeClr>
          </a:solidFill>
          <a:ln w="9525">
            <a:noFill/>
            <a:miter lim="800000"/>
            <a:headEnd/>
            <a:tailEnd/>
          </a:ln>
          <a:effectLst/>
        </p:spPr>
        <p:txBody>
          <a:bodyPr wrap="square" lIns="91243" tIns="45614" rIns="91243" bIns="45614">
            <a:spAutoFit/>
          </a:bodyPr>
          <a:lstStyle/>
          <a:p>
            <a:pPr algn="ctr">
              <a:spcBef>
                <a:spcPct val="50000"/>
              </a:spcBef>
              <a:defRPr/>
            </a:pPr>
            <a:r>
              <a:rPr lang="en-US" sz="8000" dirty="0" smtClean="0">
                <a:solidFill>
                  <a:schemeClr val="bg1">
                    <a:lumMod val="20000"/>
                    <a:lumOff val="80000"/>
                  </a:schemeClr>
                </a:solidFill>
                <a:latin typeface="Calibri" pitchFamily="34" charset="0"/>
              </a:rPr>
              <a:t>Freshman </a:t>
            </a:r>
            <a:r>
              <a:rPr lang="en-US" sz="8000" dirty="0">
                <a:solidFill>
                  <a:schemeClr val="bg1">
                    <a:lumMod val="20000"/>
                    <a:lumOff val="80000"/>
                  </a:schemeClr>
                </a:solidFill>
                <a:latin typeface="Calibri" pitchFamily="34" charset="0"/>
              </a:rPr>
              <a:t>Health Initiative </a:t>
            </a:r>
            <a:r>
              <a:rPr lang="en-US" sz="8000" dirty="0" smtClean="0">
                <a:solidFill>
                  <a:schemeClr val="bg1">
                    <a:lumMod val="20000"/>
                    <a:lumOff val="80000"/>
                  </a:schemeClr>
                </a:solidFill>
                <a:latin typeface="Calibri" pitchFamily="34" charset="0"/>
              </a:rPr>
              <a:t>Survey: A Pilot Study</a:t>
            </a:r>
            <a:endParaRPr lang="en-US" sz="8000" dirty="0">
              <a:solidFill>
                <a:schemeClr val="bg1">
                  <a:lumMod val="20000"/>
                  <a:lumOff val="80000"/>
                </a:schemeClr>
              </a:solidFill>
              <a:latin typeface="Calibri" pitchFamily="34" charset="0"/>
            </a:endParaRPr>
          </a:p>
          <a:p>
            <a:pPr algn="ctr">
              <a:defRPr/>
            </a:pPr>
            <a:r>
              <a:rPr lang="en-US" sz="4800" i="1" dirty="0">
                <a:solidFill>
                  <a:schemeClr val="bg1">
                    <a:lumMod val="20000"/>
                    <a:lumOff val="80000"/>
                  </a:schemeClr>
                </a:solidFill>
                <a:latin typeface="Calibri" pitchFamily="34" charset="0"/>
                <a:cs typeface="Arial" charset="0"/>
              </a:rPr>
              <a:t>Roseanne </a:t>
            </a:r>
            <a:r>
              <a:rPr lang="en-US" sz="4800" i="1" dirty="0" smtClean="0">
                <a:solidFill>
                  <a:schemeClr val="bg1">
                    <a:lumMod val="20000"/>
                    <a:lumOff val="80000"/>
                  </a:schemeClr>
                </a:solidFill>
                <a:latin typeface="Calibri" pitchFamily="34" charset="0"/>
                <a:cs typeface="Arial" charset="0"/>
              </a:rPr>
              <a:t>Schnoll, PhD, RD, CDN, </a:t>
            </a:r>
            <a:r>
              <a:rPr lang="en-US" sz="4800" i="1" dirty="0" smtClean="0">
                <a:solidFill>
                  <a:schemeClr val="bg1">
                    <a:lumMod val="20000"/>
                    <a:lumOff val="80000"/>
                  </a:schemeClr>
                </a:solidFill>
                <a:cs typeface="Arial" charset="0"/>
              </a:rPr>
              <a:t>Robert Curran, DC, Steven Burroughs, BA</a:t>
            </a:r>
            <a:endParaRPr lang="en-US" sz="4800" i="1" dirty="0">
              <a:solidFill>
                <a:schemeClr val="bg1">
                  <a:lumMod val="20000"/>
                  <a:lumOff val="80000"/>
                </a:schemeClr>
              </a:solidFill>
              <a:cs typeface="Arial" charset="0"/>
            </a:endParaRPr>
          </a:p>
          <a:p>
            <a:pPr algn="ctr">
              <a:defRPr/>
            </a:pPr>
            <a:r>
              <a:rPr lang="en-US" sz="4800" dirty="0">
                <a:solidFill>
                  <a:schemeClr val="bg1">
                    <a:lumMod val="20000"/>
                    <a:lumOff val="80000"/>
                  </a:schemeClr>
                </a:solidFill>
                <a:latin typeface="Arial" charset="0"/>
                <a:cs typeface="Arial" charset="0"/>
              </a:rPr>
              <a:t>Department of Health and Nutrition Sciences</a:t>
            </a:r>
          </a:p>
          <a:p>
            <a:pPr algn="ctr">
              <a:defRPr/>
            </a:pPr>
            <a:r>
              <a:rPr lang="en-US" sz="4800" dirty="0">
                <a:solidFill>
                  <a:schemeClr val="bg1">
                    <a:lumMod val="20000"/>
                    <a:lumOff val="80000"/>
                  </a:schemeClr>
                </a:solidFill>
                <a:latin typeface="Arial" charset="0"/>
                <a:cs typeface="Arial" charset="0"/>
              </a:rPr>
              <a:t>Brooklyn College of CUNY, Brooklyn, NY 11210</a:t>
            </a:r>
          </a:p>
          <a:p>
            <a:pPr algn="ctr">
              <a:spcBef>
                <a:spcPct val="50000"/>
              </a:spcBef>
              <a:defRPr/>
            </a:pPr>
            <a:endParaRPr lang="en-US" sz="3600" b="1" dirty="0">
              <a:solidFill>
                <a:schemeClr val="bg1">
                  <a:lumMod val="20000"/>
                  <a:lumOff val="80000"/>
                </a:schemeClr>
              </a:solidFill>
              <a:latin typeface="Arial" pitchFamily="34" charset="0"/>
            </a:endParaRPr>
          </a:p>
        </p:txBody>
      </p:sp>
      <p:sp>
        <p:nvSpPr>
          <p:cNvPr id="1033" name="Text Box 7"/>
          <p:cNvSpPr txBox="1">
            <a:spLocks noChangeArrowheads="1"/>
          </p:cNvSpPr>
          <p:nvPr/>
        </p:nvSpPr>
        <p:spPr bwMode="auto">
          <a:xfrm>
            <a:off x="677861" y="5638800"/>
            <a:ext cx="9982200" cy="579438"/>
          </a:xfrm>
          <a:prstGeom prst="rect">
            <a:avLst/>
          </a:prstGeom>
          <a:solidFill>
            <a:schemeClr val="accent2"/>
          </a:solidFill>
          <a:ln w="9525">
            <a:noFill/>
            <a:miter lim="800000"/>
            <a:headEnd/>
            <a:tailEnd/>
          </a:ln>
        </p:spPr>
        <p:txBody>
          <a:bodyPr lIns="91267" tIns="45624" rIns="91267" bIns="45624">
            <a:spAutoFit/>
          </a:bodyPr>
          <a:lstStyle/>
          <a:p>
            <a:pPr algn="ctr" eaLnBrk="0" hangingPunct="0">
              <a:spcBef>
                <a:spcPct val="50000"/>
              </a:spcBef>
            </a:pPr>
            <a:r>
              <a:rPr lang="en-US" sz="3200" b="1" dirty="0" smtClean="0">
                <a:solidFill>
                  <a:srgbClr val="F8F8F8"/>
                </a:solidFill>
                <a:latin typeface="Arial" pitchFamily="34" charset="0"/>
                <a:cs typeface="Arial" pitchFamily="34" charset="0"/>
              </a:rPr>
              <a:t>Abstract</a:t>
            </a:r>
            <a:endParaRPr lang="en-US" sz="3200" b="1" dirty="0">
              <a:solidFill>
                <a:srgbClr val="F8F8F8"/>
              </a:solidFill>
              <a:latin typeface="Arial" pitchFamily="34" charset="0"/>
              <a:cs typeface="Arial" pitchFamily="34" charset="0"/>
            </a:endParaRPr>
          </a:p>
        </p:txBody>
      </p:sp>
      <p:sp>
        <p:nvSpPr>
          <p:cNvPr id="1034" name="Text Box 14"/>
          <p:cNvSpPr txBox="1">
            <a:spLocks noChangeArrowheads="1"/>
          </p:cNvSpPr>
          <p:nvPr/>
        </p:nvSpPr>
        <p:spPr bwMode="auto">
          <a:xfrm>
            <a:off x="693738" y="6205538"/>
            <a:ext cx="9982200" cy="8679299"/>
          </a:xfrm>
          <a:prstGeom prst="rect">
            <a:avLst/>
          </a:prstGeom>
          <a:noFill/>
          <a:ln w="9525">
            <a:noFill/>
            <a:miter lim="800000"/>
            <a:headEnd/>
            <a:tailEnd/>
          </a:ln>
        </p:spPr>
        <p:txBody>
          <a:bodyPr lIns="457200" tIns="457200" rIns="457200" bIns="457200">
            <a:spAutoFit/>
          </a:bodyPr>
          <a:lstStyle/>
          <a:p>
            <a:r>
              <a:rPr lang="en-US" sz="2800" dirty="0" smtClean="0"/>
              <a:t>Nine hundred and seventy-seven entering </a:t>
            </a:r>
            <a:r>
              <a:rPr lang="en-US" sz="2800" dirty="0"/>
              <a:t>freshman were emailed surveys about their </a:t>
            </a:r>
            <a:r>
              <a:rPr lang="en-US" sz="2800" dirty="0" smtClean="0"/>
              <a:t>health, physical activity, and food intake. </a:t>
            </a:r>
            <a:r>
              <a:rPr lang="en-US" sz="2800" dirty="0"/>
              <a:t>One hundred and thirty students completed the </a:t>
            </a:r>
            <a:r>
              <a:rPr lang="en-US" sz="2800" dirty="0" smtClean="0"/>
              <a:t>survey and 80 students completed a </a:t>
            </a:r>
            <a:r>
              <a:rPr lang="en-US" sz="2800" dirty="0"/>
              <a:t>24 hour dietary recall. </a:t>
            </a:r>
            <a:r>
              <a:rPr lang="en-US" sz="2800" dirty="0" smtClean="0"/>
              <a:t>Fifty percent of respondents felt that they did not meet their nutritional requirements. Sixty-seven percent of the respondents consumed 2 servings or less of vegetables a day, and 80% consumed 2 servings or less of fruits a day. The 24 hour recall showed significant deficiencies in calcium, iron and fiber intake. Sixty-three percent engaged in vigorous exercise less than 3X week and 52% did not engage in any strength training exercises at all. Seventy–nine percent of respondents felt that “lack of time” prevented them from meeting their activity goals and 47% felt that “lack of time” prevented them from meeting nutritional requirements, however, 47% of respondents report spending 16 hours or more per week on the Internet. Future goals include obtaining physical and biochemical data to identify students at risk and implement strategies to target our students’ health and wellness needs.</a:t>
            </a:r>
          </a:p>
          <a:p>
            <a:endParaRPr lang="en-US" sz="2800" dirty="0"/>
          </a:p>
        </p:txBody>
      </p:sp>
      <p:sp>
        <p:nvSpPr>
          <p:cNvPr id="1035" name="Text Box 388"/>
          <p:cNvSpPr txBox="1">
            <a:spLocks noChangeArrowheads="1"/>
          </p:cNvSpPr>
          <p:nvPr/>
        </p:nvSpPr>
        <p:spPr bwMode="auto">
          <a:xfrm>
            <a:off x="669922" y="19218662"/>
            <a:ext cx="9982200" cy="579437"/>
          </a:xfrm>
          <a:prstGeom prst="rect">
            <a:avLst/>
          </a:prstGeom>
          <a:solidFill>
            <a:schemeClr val="accent2"/>
          </a:solidFill>
          <a:ln w="9525">
            <a:noFill/>
            <a:miter lim="800000"/>
            <a:headEnd/>
            <a:tailEnd/>
          </a:ln>
        </p:spPr>
        <p:txBody>
          <a:bodyPr lIns="91267" tIns="45624" rIns="91267" bIns="45624">
            <a:spAutoFit/>
          </a:bodyPr>
          <a:lstStyle/>
          <a:p>
            <a:pPr algn="ctr" eaLnBrk="0" hangingPunct="0">
              <a:spcBef>
                <a:spcPct val="50000"/>
              </a:spcBef>
            </a:pPr>
            <a:r>
              <a:rPr lang="en-US" sz="3200" b="1" dirty="0" smtClean="0">
                <a:solidFill>
                  <a:srgbClr val="F8F8F8"/>
                </a:solidFill>
                <a:latin typeface="Arial" pitchFamily="34" charset="0"/>
                <a:cs typeface="Arial" pitchFamily="34" charset="0"/>
              </a:rPr>
              <a:t>Methods</a:t>
            </a:r>
            <a:endParaRPr lang="en-US" sz="3200" b="1" dirty="0">
              <a:solidFill>
                <a:srgbClr val="F8F8F8"/>
              </a:solidFill>
              <a:latin typeface="Arial" pitchFamily="34" charset="0"/>
              <a:cs typeface="Arial" pitchFamily="34" charset="0"/>
            </a:endParaRPr>
          </a:p>
        </p:txBody>
      </p:sp>
      <p:sp>
        <p:nvSpPr>
          <p:cNvPr id="2453" name="Text Box 405"/>
          <p:cNvSpPr txBox="1">
            <a:spLocks noChangeArrowheads="1"/>
          </p:cNvSpPr>
          <p:nvPr/>
        </p:nvSpPr>
        <p:spPr bwMode="auto">
          <a:xfrm>
            <a:off x="693738" y="24575819"/>
            <a:ext cx="9982200" cy="579438"/>
          </a:xfrm>
          <a:prstGeom prst="rect">
            <a:avLst/>
          </a:prstGeom>
          <a:solidFill>
            <a:schemeClr val="accent2"/>
          </a:solidFill>
          <a:ln>
            <a:headEnd/>
            <a:tailEnd/>
          </a:ln>
        </p:spPr>
        <p:style>
          <a:lnRef idx="2">
            <a:schemeClr val="accent2"/>
          </a:lnRef>
          <a:fillRef idx="1">
            <a:schemeClr val="lt1"/>
          </a:fillRef>
          <a:effectRef idx="0">
            <a:schemeClr val="accent2"/>
          </a:effectRef>
          <a:fontRef idx="minor">
            <a:schemeClr val="dk1"/>
          </a:fontRef>
        </p:style>
        <p:txBody>
          <a:bodyPr lIns="91267" tIns="45624" rIns="91267" bIns="45624">
            <a:spAutoFit/>
          </a:bodyPr>
          <a:lstStyle/>
          <a:p>
            <a:pPr algn="ctr" eaLnBrk="0" hangingPunct="0">
              <a:spcBef>
                <a:spcPct val="50000"/>
              </a:spcBef>
              <a:defRPr/>
            </a:pPr>
            <a:r>
              <a:rPr lang="en-US" sz="3200" b="1" dirty="0" smtClean="0">
                <a:solidFill>
                  <a:srgbClr val="F8F8F8"/>
                </a:solidFill>
              </a:rPr>
              <a:t>Demographics</a:t>
            </a:r>
            <a:endParaRPr lang="en-US" sz="3200" b="1" dirty="0">
              <a:solidFill>
                <a:srgbClr val="F8F8F8"/>
              </a:solidFill>
            </a:endParaRPr>
          </a:p>
        </p:txBody>
      </p:sp>
      <p:sp>
        <p:nvSpPr>
          <p:cNvPr id="1089" name="Text Box 478"/>
          <p:cNvSpPr txBox="1">
            <a:spLocks noChangeArrowheads="1"/>
          </p:cNvSpPr>
          <p:nvPr/>
        </p:nvSpPr>
        <p:spPr bwMode="auto">
          <a:xfrm>
            <a:off x="33103131" y="18851162"/>
            <a:ext cx="9982200" cy="579438"/>
          </a:xfrm>
          <a:prstGeom prst="rect">
            <a:avLst/>
          </a:prstGeom>
          <a:solidFill>
            <a:schemeClr val="accent2"/>
          </a:solidFill>
          <a:ln w="9525">
            <a:noFill/>
            <a:miter lim="800000"/>
            <a:headEnd/>
            <a:tailEnd/>
          </a:ln>
        </p:spPr>
        <p:txBody>
          <a:bodyPr lIns="91267" tIns="45624" rIns="91267" bIns="45624">
            <a:spAutoFit/>
          </a:bodyPr>
          <a:lstStyle/>
          <a:p>
            <a:pPr algn="ctr" eaLnBrk="0" hangingPunct="0">
              <a:spcBef>
                <a:spcPct val="50000"/>
              </a:spcBef>
            </a:pPr>
            <a:r>
              <a:rPr lang="en-US" sz="3200" b="1" dirty="0" smtClean="0">
                <a:solidFill>
                  <a:srgbClr val="F8F8F8"/>
                </a:solidFill>
              </a:rPr>
              <a:t>Conclusion</a:t>
            </a:r>
            <a:endParaRPr lang="en-US" sz="3200" b="1" dirty="0">
              <a:solidFill>
                <a:srgbClr val="F8F8F8"/>
              </a:solidFill>
            </a:endParaRPr>
          </a:p>
        </p:txBody>
      </p:sp>
      <p:sp>
        <p:nvSpPr>
          <p:cNvPr id="1092" name="Text Box 481"/>
          <p:cNvSpPr txBox="1">
            <a:spLocks noChangeArrowheads="1"/>
          </p:cNvSpPr>
          <p:nvPr/>
        </p:nvSpPr>
        <p:spPr bwMode="auto">
          <a:xfrm>
            <a:off x="33078738" y="6218238"/>
            <a:ext cx="9982200" cy="1384995"/>
          </a:xfrm>
          <a:prstGeom prst="rect">
            <a:avLst/>
          </a:prstGeom>
          <a:noFill/>
          <a:ln w="9525">
            <a:noFill/>
            <a:miter lim="800000"/>
            <a:headEnd/>
            <a:tailEnd/>
          </a:ln>
        </p:spPr>
        <p:txBody>
          <a:bodyPr lIns="457200" tIns="457200" rIns="457200" bIns="457200">
            <a:spAutoFit/>
          </a:bodyPr>
          <a:lstStyle/>
          <a:p>
            <a:pPr defTabSz="4389438"/>
            <a:endParaRPr lang="en-US" sz="3000" dirty="0"/>
          </a:p>
        </p:txBody>
      </p:sp>
      <p:sp>
        <p:nvSpPr>
          <p:cNvPr id="1093" name="Text Box 482"/>
          <p:cNvSpPr txBox="1">
            <a:spLocks noChangeArrowheads="1"/>
          </p:cNvSpPr>
          <p:nvPr/>
        </p:nvSpPr>
        <p:spPr bwMode="auto">
          <a:xfrm>
            <a:off x="33103131" y="24083677"/>
            <a:ext cx="9982200" cy="7232749"/>
          </a:xfrm>
          <a:prstGeom prst="rect">
            <a:avLst/>
          </a:prstGeom>
          <a:noFill/>
          <a:ln w="9525">
            <a:noFill/>
            <a:miter lim="800000"/>
            <a:headEnd/>
            <a:tailEnd/>
          </a:ln>
        </p:spPr>
        <p:txBody>
          <a:bodyPr wrap="square" lIns="457200" tIns="457200" rIns="457200" bIns="457200">
            <a:spAutoFit/>
          </a:bodyPr>
          <a:lstStyle/>
          <a:p>
            <a:r>
              <a:rPr lang="en-US" sz="2800" dirty="0" smtClean="0"/>
              <a:t>The Brooklyn College Freshman Health Initiative is the first step in a comprehensive assessment of the health of CUNY students, and the first to objectively assess the health status of students from a diverse, urban commuter college. </a:t>
            </a:r>
          </a:p>
          <a:p>
            <a:pPr eaLnBrk="1" hangingPunct="1"/>
            <a:endParaRPr lang="en-US" sz="2800" dirty="0" smtClean="0"/>
          </a:p>
          <a:p>
            <a:pPr eaLnBrk="1" hangingPunct="1"/>
            <a:r>
              <a:rPr lang="en-US" sz="2800" dirty="0" smtClean="0"/>
              <a:t>Based on this pilot, we have been awarded a PSC-CUNY grant to be continued for fall 2010 freshmen. In addition to administering a survey, physical and biochemical data will be obtained. Height, weight, BMI, body fat percentage, waist to hip ratio and blood pressure, fasting blood glucose, HgA1c and blood lipid levels will be measured.</a:t>
            </a:r>
          </a:p>
          <a:p>
            <a:pPr eaLnBrk="1" hangingPunct="1"/>
            <a:r>
              <a:rPr lang="en-US" sz="2800" dirty="0" smtClean="0"/>
              <a:t>We will distribute pedometers to students to measure activity levels. </a:t>
            </a:r>
          </a:p>
          <a:p>
            <a:pPr eaLnBrk="1" hangingPunct="1"/>
            <a:endParaRPr lang="en-US" sz="2800" dirty="0" smtClean="0"/>
          </a:p>
          <a:p>
            <a:pPr eaLnBrk="1" hangingPunct="1"/>
            <a:r>
              <a:rPr lang="en-US" sz="2800" dirty="0" smtClean="0"/>
              <a:t>This data can be used to develop and implement strategies to target our students’ health and wellness needs.</a:t>
            </a:r>
          </a:p>
          <a:p>
            <a:pPr>
              <a:buNone/>
            </a:pPr>
            <a:endParaRPr lang="en-US" sz="1800" dirty="0" smtClean="0"/>
          </a:p>
        </p:txBody>
      </p:sp>
      <p:sp>
        <p:nvSpPr>
          <p:cNvPr id="1098" name="Text Box 389"/>
          <p:cNvSpPr txBox="1">
            <a:spLocks noChangeArrowheads="1"/>
          </p:cNvSpPr>
          <p:nvPr/>
        </p:nvSpPr>
        <p:spPr bwMode="auto">
          <a:xfrm>
            <a:off x="677861" y="19508381"/>
            <a:ext cx="9974261" cy="6586418"/>
          </a:xfrm>
          <a:prstGeom prst="rect">
            <a:avLst/>
          </a:prstGeom>
          <a:noFill/>
          <a:ln w="9525">
            <a:noFill/>
            <a:miter lim="800000"/>
            <a:headEnd/>
            <a:tailEnd/>
          </a:ln>
        </p:spPr>
        <p:txBody>
          <a:bodyPr wrap="square" lIns="457200" tIns="457200" rIns="457200" bIns="457200">
            <a:spAutoFit/>
          </a:bodyPr>
          <a:lstStyle/>
          <a:p>
            <a:pPr defTabSz="4389438"/>
            <a:r>
              <a:rPr lang="en-US" sz="2800" dirty="0" smtClean="0"/>
              <a:t>An in-depth questionnaire approved by the Brooklyn College Institutional Review Board was administered to incoming freshmen in August 2009. The 130 item questionnaire covered topics including health status, physical activity, and dietary habits. The survey was administered using Survey Monkey, an on-line survey tool. Incoming freshman were emailed at the beginning of the semester and asked to complete the on-line survey. Data from individual questionnaires was analyzed using SPSS (version 17, SPSS Inc, Chicago, IL).  The survey also includes a one-day diet diary. The food diary was analyzed using Food Processor 9.0 (ESHA Research, Salem, OR). </a:t>
            </a:r>
          </a:p>
          <a:p>
            <a:pPr defTabSz="4389438"/>
            <a:r>
              <a:rPr lang="en-US" sz="2800" dirty="0" smtClean="0"/>
              <a:t/>
            </a:r>
            <a:br>
              <a:rPr lang="en-US" sz="2800" dirty="0" smtClean="0"/>
            </a:br>
            <a:r>
              <a:rPr lang="en-US" sz="3000" dirty="0" smtClean="0"/>
              <a:t/>
            </a:r>
            <a:br>
              <a:rPr lang="en-US" sz="3000" dirty="0" smtClean="0"/>
            </a:br>
            <a:endParaRPr lang="en-US" sz="3000" dirty="0"/>
          </a:p>
        </p:txBody>
      </p:sp>
      <p:sp>
        <p:nvSpPr>
          <p:cNvPr id="1130" name="Rectangle 106"/>
          <p:cNvSpPr>
            <a:spLocks noChangeArrowheads="1"/>
          </p:cNvSpPr>
          <p:nvPr/>
        </p:nvSpPr>
        <p:spPr bwMode="auto">
          <a:xfrm>
            <a:off x="0" y="0"/>
            <a:ext cx="43891200" cy="0"/>
          </a:xfrm>
          <a:prstGeom prst="rect">
            <a:avLst/>
          </a:prstGeom>
          <a:noFill/>
          <a:ln w="9525" cap="flat" cmpd="sng">
            <a:noFill/>
            <a:prstDash val="solid"/>
            <a:miter lim="800000"/>
            <a:headEnd/>
            <a:tailEnd/>
          </a:ln>
          <a:effectLst/>
        </p:spPr>
        <p:txBody>
          <a:bodyPr vert="horz" wrap="none" lIns="457200" tIns="457200" rIns="457200" bIns="457200" numCol="1" anchor="ctr" anchorCtr="0" compatLnSpc="1">
            <a:prstTxWarp prst="textNoShape">
              <a:avLst/>
            </a:prstTxWarp>
            <a:spAutoFit/>
          </a:bodyPr>
          <a:lstStyle/>
          <a:p>
            <a:endParaRPr lang="en-US"/>
          </a:p>
        </p:txBody>
      </p:sp>
      <p:graphicFrame>
        <p:nvGraphicFramePr>
          <p:cNvPr id="73" name="Chart 72"/>
          <p:cNvGraphicFramePr/>
          <p:nvPr/>
        </p:nvGraphicFramePr>
        <p:xfrm>
          <a:off x="22901274" y="6552625"/>
          <a:ext cx="8793163" cy="5054283"/>
        </p:xfrm>
        <a:graphic>
          <a:graphicData uri="http://schemas.openxmlformats.org/drawingml/2006/chart">
            <c:chart xmlns:c="http://schemas.openxmlformats.org/drawingml/2006/chart" xmlns:r="http://schemas.openxmlformats.org/officeDocument/2006/relationships" r:id="rId4"/>
          </a:graphicData>
        </a:graphic>
      </p:graphicFrame>
      <p:sp>
        <p:nvSpPr>
          <p:cNvPr id="74" name="TextBox 73"/>
          <p:cNvSpPr txBox="1"/>
          <p:nvPr/>
        </p:nvSpPr>
        <p:spPr>
          <a:xfrm>
            <a:off x="22716544" y="5781318"/>
            <a:ext cx="8868356" cy="538609"/>
          </a:xfrm>
          <a:prstGeom prst="rect">
            <a:avLst/>
          </a:prstGeom>
          <a:solidFill>
            <a:schemeClr val="bg1">
              <a:lumMod val="40000"/>
              <a:lumOff val="60000"/>
            </a:schemeClr>
          </a:solidFill>
        </p:spPr>
        <p:txBody>
          <a:bodyPr wrap="square" rtlCol="0">
            <a:spAutoFit/>
          </a:bodyPr>
          <a:lstStyle/>
          <a:p>
            <a:r>
              <a:rPr lang="en-US" sz="2800" b="1" dirty="0"/>
              <a:t>Fruit and Vegetable Consumption: Perceived and Actual intake </a:t>
            </a:r>
          </a:p>
        </p:txBody>
      </p:sp>
      <p:sp>
        <p:nvSpPr>
          <p:cNvPr id="1137" name="Text Box 113"/>
          <p:cNvSpPr txBox="1">
            <a:spLocks noChangeArrowheads="1"/>
          </p:cNvSpPr>
          <p:nvPr/>
        </p:nvSpPr>
        <p:spPr bwMode="auto">
          <a:xfrm>
            <a:off x="22791738" y="11560850"/>
            <a:ext cx="8793162" cy="1005840"/>
          </a:xfrm>
          <a:prstGeom prst="rect">
            <a:avLst/>
          </a:prstGeom>
          <a:solidFill>
            <a:schemeClr val="bg1">
              <a:lumMod val="40000"/>
              <a:lumOff val="60000"/>
            </a:schemeClr>
          </a:solidFill>
          <a:ln w="9525">
            <a:noFill/>
            <a:miter lim="800000"/>
            <a:headEnd/>
            <a:tailEnd/>
          </a:ln>
        </p:spPr>
        <p:txBody>
          <a:bodyPr vert="horz" wrap="square" lIns="91440" tIns="45720" rIns="91440" bIns="45720" numCol="1" anchor="t" anchorCtr="0" compatLnSpc="1">
            <a:prstTxWarp prst="textNoShape">
              <a:avLst/>
            </a:prstTxWarp>
          </a:bodyPr>
          <a:lstStyle/>
          <a:p>
            <a:pPr lvl="0">
              <a:spcAft>
                <a:spcPts val="1000"/>
              </a:spcAft>
            </a:pPr>
            <a:r>
              <a:rPr lang="en-US" sz="2800" b="1" dirty="0" smtClean="0">
                <a:cs typeface="Arial" pitchFamily="34" charset="0"/>
              </a:rPr>
              <a:t>Fifty percent of students felt that they were not meeting their recommended nutritional requirements. Reasons included:</a:t>
            </a:r>
            <a:endParaRPr kumimoji="0" lang="en-US" sz="2800" b="1" i="0" u="none" strike="noStrike" cap="none" normalizeH="0" baseline="0" dirty="0" smtClean="0">
              <a:ln>
                <a:noFill/>
              </a:ln>
              <a:solidFill>
                <a:schemeClr val="tx1"/>
              </a:solidFill>
              <a:effectLst/>
              <a:cs typeface="Arial" pitchFamily="34" charset="0"/>
            </a:endParaRPr>
          </a:p>
        </p:txBody>
      </p:sp>
      <p:graphicFrame>
        <p:nvGraphicFramePr>
          <p:cNvPr id="1129" name="Object 105"/>
          <p:cNvGraphicFramePr>
            <a:graphicFrameLocks noChangeAspect="1"/>
          </p:cNvGraphicFramePr>
          <p:nvPr/>
        </p:nvGraphicFramePr>
        <p:xfrm>
          <a:off x="12039902" y="10675620"/>
          <a:ext cx="8854138" cy="5280660"/>
        </p:xfrm>
        <a:graphic>
          <a:graphicData uri="http://schemas.openxmlformats.org/presentationml/2006/ole">
            <p:oleObj spid="_x0000_s1129" name="Slide" r:id="rId5" imgW="4570544" imgH="3427393" progId="PowerPoint.Template.12">
              <p:embed/>
            </p:oleObj>
          </a:graphicData>
        </a:graphic>
      </p:graphicFrame>
      <p:sp>
        <p:nvSpPr>
          <p:cNvPr id="54" name="TextBox 53"/>
          <p:cNvSpPr txBox="1"/>
          <p:nvPr/>
        </p:nvSpPr>
        <p:spPr>
          <a:xfrm>
            <a:off x="33645475" y="12942947"/>
            <a:ext cx="8977893" cy="954107"/>
          </a:xfrm>
          <a:prstGeom prst="rect">
            <a:avLst/>
          </a:prstGeom>
          <a:solidFill>
            <a:schemeClr val="bg1">
              <a:lumMod val="40000"/>
              <a:lumOff val="60000"/>
            </a:schemeClr>
          </a:solidFill>
        </p:spPr>
        <p:txBody>
          <a:bodyPr wrap="square" rtlCol="0">
            <a:spAutoFit/>
          </a:bodyPr>
          <a:lstStyle/>
          <a:p>
            <a:r>
              <a:rPr lang="en-US" sz="2800" b="1" dirty="0" smtClean="0"/>
              <a:t>Dietary fiber intake, grouped by age and gender, compared with DRIs</a:t>
            </a:r>
            <a:endParaRPr lang="en-US" sz="2800" dirty="0"/>
          </a:p>
        </p:txBody>
      </p:sp>
      <p:sp>
        <p:nvSpPr>
          <p:cNvPr id="55" name="TextBox 54"/>
          <p:cNvSpPr txBox="1"/>
          <p:nvPr/>
        </p:nvSpPr>
        <p:spPr>
          <a:xfrm>
            <a:off x="33230874" y="18254645"/>
            <a:ext cx="3477841" cy="338554"/>
          </a:xfrm>
          <a:prstGeom prst="rect">
            <a:avLst/>
          </a:prstGeom>
          <a:noFill/>
        </p:spPr>
        <p:txBody>
          <a:bodyPr wrap="square" rtlCol="0">
            <a:spAutoFit/>
          </a:bodyPr>
          <a:lstStyle/>
          <a:p>
            <a:r>
              <a:rPr lang="en-US" sz="1600" b="1" i="1" dirty="0" smtClean="0"/>
              <a:t>All values expressed in grams</a:t>
            </a:r>
            <a:endParaRPr lang="en-US" sz="1600" b="1" i="1" dirty="0"/>
          </a:p>
        </p:txBody>
      </p:sp>
      <p:graphicFrame>
        <p:nvGraphicFramePr>
          <p:cNvPr id="3" name="Chart 3"/>
          <p:cNvGraphicFramePr>
            <a:graphicFrameLocks/>
          </p:cNvGraphicFramePr>
          <p:nvPr/>
        </p:nvGraphicFramePr>
        <p:xfrm>
          <a:off x="23149560" y="20597555"/>
          <a:ext cx="8331200" cy="5588000"/>
        </p:xfrm>
        <a:graphic>
          <a:graphicData uri="http://schemas.openxmlformats.org/presentationml/2006/ole">
            <p:oleObj spid="_x0000_s1131" r:id="rId6" imgW="8327858" imgH="5584420" progId="Excel.Sheet.8">
              <p:embed/>
            </p:oleObj>
          </a:graphicData>
        </a:graphic>
      </p:graphicFrame>
      <p:sp>
        <p:nvSpPr>
          <p:cNvPr id="57" name="TextBox 56"/>
          <p:cNvSpPr txBox="1"/>
          <p:nvPr/>
        </p:nvSpPr>
        <p:spPr>
          <a:xfrm>
            <a:off x="23046744" y="19430600"/>
            <a:ext cx="8435340" cy="954107"/>
          </a:xfrm>
          <a:prstGeom prst="rect">
            <a:avLst/>
          </a:prstGeom>
          <a:solidFill>
            <a:schemeClr val="bg1">
              <a:lumMod val="40000"/>
              <a:lumOff val="60000"/>
            </a:schemeClr>
          </a:solidFill>
        </p:spPr>
        <p:txBody>
          <a:bodyPr wrap="square" rtlCol="0">
            <a:spAutoFit/>
          </a:bodyPr>
          <a:lstStyle/>
          <a:p>
            <a:r>
              <a:rPr lang="en-US" sz="2800" b="1" dirty="0" smtClean="0"/>
              <a:t>Daily iron intake, grouped by age and gender, compared with DRIs</a:t>
            </a:r>
            <a:endParaRPr lang="en-US" sz="2800" b="1" dirty="0"/>
          </a:p>
        </p:txBody>
      </p:sp>
      <p:sp>
        <p:nvSpPr>
          <p:cNvPr id="58" name="TextBox 57"/>
          <p:cNvSpPr txBox="1"/>
          <p:nvPr/>
        </p:nvSpPr>
        <p:spPr>
          <a:xfrm>
            <a:off x="22791738" y="25677724"/>
            <a:ext cx="3063240" cy="338554"/>
          </a:xfrm>
          <a:prstGeom prst="rect">
            <a:avLst/>
          </a:prstGeom>
          <a:noFill/>
        </p:spPr>
        <p:txBody>
          <a:bodyPr wrap="square" rtlCol="0">
            <a:spAutoFit/>
          </a:bodyPr>
          <a:lstStyle/>
          <a:p>
            <a:r>
              <a:rPr lang="en-US" sz="1600" b="1" i="1" dirty="0" smtClean="0"/>
              <a:t>All values expressed in milligrams</a:t>
            </a:r>
            <a:endParaRPr lang="en-US" sz="1600" b="1" i="1" dirty="0"/>
          </a:p>
        </p:txBody>
      </p:sp>
      <p:sp>
        <p:nvSpPr>
          <p:cNvPr id="59" name="TextBox 58"/>
          <p:cNvSpPr txBox="1"/>
          <p:nvPr/>
        </p:nvSpPr>
        <p:spPr>
          <a:xfrm>
            <a:off x="23046744" y="17286347"/>
            <a:ext cx="8435340" cy="1877437"/>
          </a:xfrm>
          <a:prstGeom prst="rect">
            <a:avLst/>
          </a:prstGeom>
          <a:solidFill>
            <a:schemeClr val="bg1">
              <a:lumMod val="40000"/>
              <a:lumOff val="60000"/>
            </a:schemeClr>
          </a:solidFill>
          <a:ln>
            <a:noFill/>
          </a:ln>
        </p:spPr>
        <p:txBody>
          <a:bodyPr wrap="square" rtlCol="0">
            <a:spAutoFit/>
          </a:bodyPr>
          <a:lstStyle/>
          <a:p>
            <a:r>
              <a:rPr lang="en-US" sz="2800" dirty="0" smtClean="0"/>
              <a:t>Nutrient intakes were analyzed using ESHA research Food Processor and values were compared to Dietary Reference Intake (DRI) guidelines. Few students met their recommended levels for iron, calcium, vitamin C and fiber. </a:t>
            </a:r>
          </a:p>
        </p:txBody>
      </p:sp>
      <p:graphicFrame>
        <p:nvGraphicFramePr>
          <p:cNvPr id="5" name="Chart 3"/>
          <p:cNvGraphicFramePr>
            <a:graphicFrameLocks/>
          </p:cNvGraphicFramePr>
          <p:nvPr/>
        </p:nvGraphicFramePr>
        <p:xfrm>
          <a:off x="5829300" y="26016278"/>
          <a:ext cx="4846638" cy="5300148"/>
        </p:xfrm>
        <a:graphic>
          <a:graphicData uri="http://schemas.openxmlformats.org/presentationml/2006/ole">
            <p:oleObj spid="_x0000_s1133" r:id="rId7" imgW="5352752" imgH="3237257" progId="Excel.Sheet.8">
              <p:embed/>
            </p:oleObj>
          </a:graphicData>
        </a:graphic>
      </p:graphicFrame>
      <p:graphicFrame>
        <p:nvGraphicFramePr>
          <p:cNvPr id="6" name="Chart 3"/>
          <p:cNvGraphicFramePr>
            <a:graphicFrameLocks/>
          </p:cNvGraphicFramePr>
          <p:nvPr/>
        </p:nvGraphicFramePr>
        <p:xfrm>
          <a:off x="22962924" y="26956574"/>
          <a:ext cx="8331200" cy="5588000"/>
        </p:xfrm>
        <a:graphic>
          <a:graphicData uri="http://schemas.openxmlformats.org/presentationml/2006/ole">
            <p:oleObj spid="_x0000_s1134" r:id="rId8" imgW="8333954" imgH="5590517" progId="Excel.Sheet.8">
              <p:embed/>
            </p:oleObj>
          </a:graphicData>
        </a:graphic>
      </p:graphicFrame>
      <p:graphicFrame>
        <p:nvGraphicFramePr>
          <p:cNvPr id="7" name="Chart 2"/>
          <p:cNvGraphicFramePr>
            <a:graphicFrameLocks/>
          </p:cNvGraphicFramePr>
          <p:nvPr/>
        </p:nvGraphicFramePr>
        <p:xfrm>
          <a:off x="34170248" y="6840220"/>
          <a:ext cx="8331200" cy="5588000"/>
        </p:xfrm>
        <a:graphic>
          <a:graphicData uri="http://schemas.openxmlformats.org/presentationml/2006/ole">
            <p:oleObj spid="_x0000_s1135" r:id="rId9" imgW="8333954" imgH="5590517" progId="Excel.Sheet.8">
              <p:embed/>
            </p:oleObj>
          </a:graphicData>
        </a:graphic>
      </p:graphicFrame>
      <p:sp>
        <p:nvSpPr>
          <p:cNvPr id="65" name="TextBox 64"/>
          <p:cNvSpPr txBox="1"/>
          <p:nvPr/>
        </p:nvSpPr>
        <p:spPr>
          <a:xfrm>
            <a:off x="22901275" y="26185555"/>
            <a:ext cx="8580810" cy="954107"/>
          </a:xfrm>
          <a:prstGeom prst="rect">
            <a:avLst/>
          </a:prstGeom>
          <a:solidFill>
            <a:schemeClr val="bg1">
              <a:lumMod val="40000"/>
              <a:lumOff val="60000"/>
            </a:schemeClr>
          </a:solidFill>
        </p:spPr>
        <p:txBody>
          <a:bodyPr wrap="square" rtlCol="0">
            <a:spAutoFit/>
          </a:bodyPr>
          <a:lstStyle/>
          <a:p>
            <a:r>
              <a:rPr lang="en-US" sz="2800" b="1" dirty="0" smtClean="0"/>
              <a:t>Calcium intake, grouped by age and gender, compared with daily recommended intakes (DRIs)</a:t>
            </a:r>
            <a:endParaRPr lang="en-US" sz="2800" dirty="0"/>
          </a:p>
        </p:txBody>
      </p:sp>
      <p:sp>
        <p:nvSpPr>
          <p:cNvPr id="66" name="TextBox 65"/>
          <p:cNvSpPr txBox="1"/>
          <p:nvPr/>
        </p:nvSpPr>
        <p:spPr>
          <a:xfrm>
            <a:off x="33607375" y="5781318"/>
            <a:ext cx="8977893" cy="954107"/>
          </a:xfrm>
          <a:prstGeom prst="rect">
            <a:avLst/>
          </a:prstGeom>
          <a:solidFill>
            <a:schemeClr val="bg1">
              <a:lumMod val="40000"/>
              <a:lumOff val="60000"/>
            </a:schemeClr>
          </a:solidFill>
        </p:spPr>
        <p:txBody>
          <a:bodyPr wrap="square" rtlCol="0">
            <a:spAutoFit/>
          </a:bodyPr>
          <a:lstStyle/>
          <a:p>
            <a:r>
              <a:rPr lang="en-US" sz="2800" b="1" dirty="0" smtClean="0"/>
              <a:t>Vitamin C intake, grouped by age and gender, compared with daily recommended intakes (DRIs)</a:t>
            </a:r>
            <a:endParaRPr lang="en-US" sz="2800" dirty="0"/>
          </a:p>
        </p:txBody>
      </p:sp>
      <p:sp>
        <p:nvSpPr>
          <p:cNvPr id="67" name="TextBox 66"/>
          <p:cNvSpPr txBox="1"/>
          <p:nvPr/>
        </p:nvSpPr>
        <p:spPr>
          <a:xfrm>
            <a:off x="33645475" y="12089666"/>
            <a:ext cx="3063240" cy="338554"/>
          </a:xfrm>
          <a:prstGeom prst="rect">
            <a:avLst/>
          </a:prstGeom>
          <a:noFill/>
        </p:spPr>
        <p:txBody>
          <a:bodyPr wrap="square" rtlCol="0">
            <a:spAutoFit/>
          </a:bodyPr>
          <a:lstStyle/>
          <a:p>
            <a:r>
              <a:rPr lang="en-US" sz="1600" b="1" i="1" dirty="0" smtClean="0"/>
              <a:t>All values expressed in milligrams</a:t>
            </a:r>
            <a:endParaRPr lang="en-US" sz="1600" b="1" i="1" dirty="0"/>
          </a:p>
        </p:txBody>
      </p:sp>
      <p:sp>
        <p:nvSpPr>
          <p:cNvPr id="68" name="TextBox 67"/>
          <p:cNvSpPr txBox="1"/>
          <p:nvPr/>
        </p:nvSpPr>
        <p:spPr>
          <a:xfrm>
            <a:off x="22716544" y="31730354"/>
            <a:ext cx="3063240" cy="338554"/>
          </a:xfrm>
          <a:prstGeom prst="rect">
            <a:avLst/>
          </a:prstGeom>
          <a:noFill/>
        </p:spPr>
        <p:txBody>
          <a:bodyPr wrap="square" rtlCol="0">
            <a:spAutoFit/>
          </a:bodyPr>
          <a:lstStyle/>
          <a:p>
            <a:r>
              <a:rPr lang="en-US" sz="1600" b="1" i="1" dirty="0" smtClean="0"/>
              <a:t>All values expressed in milligrams</a:t>
            </a:r>
            <a:endParaRPr lang="en-US" sz="1600" b="1" i="1" dirty="0"/>
          </a:p>
        </p:txBody>
      </p:sp>
      <p:sp>
        <p:nvSpPr>
          <p:cNvPr id="72" name="Rectangle 71"/>
          <p:cNvSpPr/>
          <p:nvPr/>
        </p:nvSpPr>
        <p:spPr>
          <a:xfrm>
            <a:off x="11490325" y="29486929"/>
            <a:ext cx="9982200" cy="2677656"/>
          </a:xfrm>
          <a:prstGeom prst="rect">
            <a:avLst/>
          </a:prstGeom>
          <a:solidFill>
            <a:schemeClr val="bg1">
              <a:lumMod val="40000"/>
              <a:lumOff val="60000"/>
            </a:schemeClr>
          </a:solidFill>
        </p:spPr>
        <p:txBody>
          <a:bodyPr wrap="square">
            <a:spAutoFit/>
          </a:bodyPr>
          <a:lstStyle/>
          <a:p>
            <a:pPr lvl="0"/>
            <a:r>
              <a:rPr lang="en-US" sz="2800" b="1" dirty="0" smtClean="0">
                <a:solidFill>
                  <a:srgbClr val="000000"/>
                </a:solidFill>
              </a:rPr>
              <a:t>Fruit intake:</a:t>
            </a:r>
            <a:r>
              <a:rPr lang="en-US" sz="2800" dirty="0" smtClean="0">
                <a:solidFill>
                  <a:srgbClr val="000000"/>
                </a:solidFill>
              </a:rPr>
              <a:t> Only 20% of students consume 3 or more servings of fruit a day, but when asked if they thought they were getting their recommended servings of fruits per day, 40% said yes.</a:t>
            </a:r>
          </a:p>
          <a:p>
            <a:pPr lvl="0"/>
            <a:r>
              <a:rPr lang="en-US" sz="2800" b="1" dirty="0" smtClean="0">
                <a:solidFill>
                  <a:srgbClr val="000000"/>
                </a:solidFill>
              </a:rPr>
              <a:t>Vegetable intake: </a:t>
            </a:r>
            <a:r>
              <a:rPr lang="en-US" sz="2800" dirty="0" smtClean="0">
                <a:solidFill>
                  <a:srgbClr val="000000"/>
                </a:solidFill>
              </a:rPr>
              <a:t>Only 32.7% of students consume 3 or more servings of vegetables a day, but when asked if they thought they were getting their recommended servings of vegetables per day, 44% said yes.</a:t>
            </a:r>
          </a:p>
        </p:txBody>
      </p:sp>
      <p:sp>
        <p:nvSpPr>
          <p:cNvPr id="52" name="Text Box 405"/>
          <p:cNvSpPr txBox="1">
            <a:spLocks noChangeArrowheads="1"/>
          </p:cNvSpPr>
          <p:nvPr/>
        </p:nvSpPr>
        <p:spPr bwMode="auto">
          <a:xfrm>
            <a:off x="677861" y="14324309"/>
            <a:ext cx="9982200" cy="579438"/>
          </a:xfrm>
          <a:prstGeom prst="rect">
            <a:avLst/>
          </a:prstGeom>
          <a:solidFill>
            <a:schemeClr val="accent2"/>
          </a:solidFill>
          <a:ln>
            <a:headEnd/>
            <a:tailEnd/>
          </a:ln>
        </p:spPr>
        <p:style>
          <a:lnRef idx="2">
            <a:schemeClr val="accent2"/>
          </a:lnRef>
          <a:fillRef idx="1">
            <a:schemeClr val="lt1"/>
          </a:fillRef>
          <a:effectRef idx="0">
            <a:schemeClr val="accent2"/>
          </a:effectRef>
          <a:fontRef idx="minor">
            <a:schemeClr val="dk1"/>
          </a:fontRef>
        </p:style>
        <p:txBody>
          <a:bodyPr lIns="91267" tIns="45624" rIns="91267" bIns="45624">
            <a:spAutoFit/>
          </a:bodyPr>
          <a:lstStyle/>
          <a:p>
            <a:pPr algn="ctr" eaLnBrk="0" hangingPunct="0">
              <a:spcBef>
                <a:spcPct val="50000"/>
              </a:spcBef>
              <a:defRPr/>
            </a:pPr>
            <a:r>
              <a:rPr lang="en-US" sz="3200" b="1" dirty="0" smtClean="0">
                <a:solidFill>
                  <a:srgbClr val="F8F8F8"/>
                </a:solidFill>
              </a:rPr>
              <a:t> Introduction</a:t>
            </a:r>
            <a:endParaRPr lang="en-US" sz="3200" b="1" dirty="0">
              <a:solidFill>
                <a:srgbClr val="F8F8F8"/>
              </a:solidFill>
            </a:endParaRPr>
          </a:p>
        </p:txBody>
      </p:sp>
      <p:sp>
        <p:nvSpPr>
          <p:cNvPr id="56" name="TextBox 55"/>
          <p:cNvSpPr txBox="1"/>
          <p:nvPr/>
        </p:nvSpPr>
        <p:spPr>
          <a:xfrm>
            <a:off x="1079500" y="29994760"/>
            <a:ext cx="4389120" cy="830997"/>
          </a:xfrm>
          <a:prstGeom prst="rect">
            <a:avLst/>
          </a:prstGeom>
          <a:solidFill>
            <a:schemeClr val="bg1">
              <a:lumMod val="40000"/>
              <a:lumOff val="60000"/>
            </a:schemeClr>
          </a:solidFill>
        </p:spPr>
        <p:txBody>
          <a:bodyPr wrap="square" rtlCol="0">
            <a:spAutoFit/>
          </a:bodyPr>
          <a:lstStyle/>
          <a:p>
            <a:r>
              <a:rPr lang="en-US" sz="2400" dirty="0" smtClean="0">
                <a:latin typeface="Arial" pitchFamily="34" charset="0"/>
                <a:cs typeface="Arial" pitchFamily="34" charset="0"/>
              </a:rPr>
              <a:t>One hundred and thirty students completed the survey</a:t>
            </a:r>
            <a:endParaRPr lang="en-US" sz="2400" dirty="0"/>
          </a:p>
        </p:txBody>
      </p:sp>
      <p:sp>
        <p:nvSpPr>
          <p:cNvPr id="62" name="Rectangle 61"/>
          <p:cNvSpPr/>
          <p:nvPr/>
        </p:nvSpPr>
        <p:spPr>
          <a:xfrm>
            <a:off x="1079500" y="15193466"/>
            <a:ext cx="9279255" cy="3539430"/>
          </a:xfrm>
          <a:prstGeom prst="rect">
            <a:avLst/>
          </a:prstGeom>
        </p:spPr>
        <p:txBody>
          <a:bodyPr wrap="square">
            <a:spAutoFit/>
          </a:bodyPr>
          <a:lstStyle/>
          <a:p>
            <a:pPr eaLnBrk="1" hangingPunct="1"/>
            <a:r>
              <a:rPr lang="en-US" sz="2800" dirty="0" smtClean="0"/>
              <a:t>Numerous colleges distribute surveys regarding health and health habits of college-age students, however, little is known about the dietary practices, health beliefs, physical activity, and weight status of this population. The Freshman Health Initiative aims to be the first study of its kind to take a comprehensive approach in assessing the health and health behaviors of incoming freshman at an urban, underserved commuter college targeting students from very culturally diverse backgrounds.</a:t>
            </a:r>
          </a:p>
        </p:txBody>
      </p:sp>
      <p:sp>
        <p:nvSpPr>
          <p:cNvPr id="63" name="Rectangle 62"/>
          <p:cNvSpPr/>
          <p:nvPr/>
        </p:nvSpPr>
        <p:spPr>
          <a:xfrm>
            <a:off x="11663360" y="23391555"/>
            <a:ext cx="9710740" cy="6124754"/>
          </a:xfrm>
          <a:prstGeom prst="rect">
            <a:avLst/>
          </a:prstGeom>
        </p:spPr>
        <p:txBody>
          <a:bodyPr wrap="square">
            <a:spAutoFit/>
          </a:bodyPr>
          <a:lstStyle/>
          <a:p>
            <a:pPr>
              <a:buFont typeface="Arial" pitchFamily="34" charset="0"/>
              <a:buChar char="•"/>
            </a:pPr>
            <a:r>
              <a:rPr lang="en-US" sz="2800" dirty="0" smtClean="0"/>
              <a:t> 34% of students eat breakfast 6 or more times per week.</a:t>
            </a:r>
          </a:p>
          <a:p>
            <a:pPr>
              <a:buFont typeface="Arial" pitchFamily="34" charset="0"/>
              <a:buChar char="•"/>
            </a:pPr>
            <a:r>
              <a:rPr lang="en-US" sz="2800" dirty="0" smtClean="0"/>
              <a:t> 52% do not know how many calories they consume a day.</a:t>
            </a:r>
          </a:p>
          <a:p>
            <a:pPr>
              <a:buFont typeface="Arial" pitchFamily="34" charset="0"/>
              <a:buChar char="•"/>
            </a:pPr>
            <a:r>
              <a:rPr lang="en-US" sz="2800" dirty="0" smtClean="0"/>
              <a:t> 31.5% describe their eating habits as being below average.</a:t>
            </a:r>
          </a:p>
          <a:p>
            <a:pPr>
              <a:buFont typeface="Arial" pitchFamily="34" charset="0"/>
              <a:buChar char="•"/>
            </a:pPr>
            <a:r>
              <a:rPr lang="en-US" sz="2800" dirty="0" smtClean="0"/>
              <a:t> 50% feel that they are meeting their nutritional requirements.</a:t>
            </a:r>
          </a:p>
          <a:p>
            <a:pPr>
              <a:buFont typeface="Arial" pitchFamily="34" charset="0"/>
              <a:buChar char="•"/>
            </a:pPr>
            <a:r>
              <a:rPr lang="en-US" sz="2800" dirty="0" smtClean="0"/>
              <a:t> 22% are taking a nutritional supplements which include multivitamins,</a:t>
            </a:r>
          </a:p>
          <a:p>
            <a:r>
              <a:rPr lang="en-US" sz="2800" dirty="0" smtClean="0"/>
              <a:t>  calcium and iron.</a:t>
            </a:r>
          </a:p>
          <a:p>
            <a:pPr>
              <a:buFont typeface="Arial" pitchFamily="34" charset="0"/>
              <a:buChar char="•"/>
            </a:pPr>
            <a:r>
              <a:rPr lang="en-US" sz="2800" dirty="0" smtClean="0"/>
              <a:t> 48% would be interested in enrolling in an undergraduate nutrition </a:t>
            </a:r>
          </a:p>
          <a:p>
            <a:r>
              <a:rPr lang="en-US" sz="2800" dirty="0" smtClean="0"/>
              <a:t>  course.</a:t>
            </a:r>
          </a:p>
          <a:p>
            <a:pPr>
              <a:buFont typeface="Arial" pitchFamily="34" charset="0"/>
              <a:buChar char="•"/>
            </a:pPr>
            <a:r>
              <a:rPr lang="en-US" sz="2800" dirty="0" smtClean="0"/>
              <a:t> If a college based dietitian/nutritionist was available on campus 64%</a:t>
            </a:r>
          </a:p>
          <a:p>
            <a:r>
              <a:rPr lang="en-US" sz="2800" dirty="0" smtClean="0"/>
              <a:t>  would be interested in having a consultation.</a:t>
            </a:r>
          </a:p>
          <a:p>
            <a:pPr>
              <a:buFont typeface="Arial" pitchFamily="34" charset="0"/>
              <a:buChar char="•"/>
            </a:pPr>
            <a:r>
              <a:rPr lang="en-US" sz="2800" dirty="0" smtClean="0"/>
              <a:t> 32.8 % of freshmen describe themselves as being overweight, but 58%</a:t>
            </a:r>
          </a:p>
          <a:p>
            <a:r>
              <a:rPr lang="en-US" sz="2800" dirty="0" smtClean="0"/>
              <a:t>  reported trying to lose weight.</a:t>
            </a:r>
          </a:p>
          <a:p>
            <a:pPr>
              <a:buFont typeface="Arial" pitchFamily="34" charset="0"/>
              <a:buChar char="•"/>
            </a:pPr>
            <a:r>
              <a:rPr lang="en-US" sz="2800" dirty="0" smtClean="0"/>
              <a:t> 67% of students are eating 2 servings or less of vegetables a day, and</a:t>
            </a:r>
          </a:p>
          <a:p>
            <a:r>
              <a:rPr lang="en-US" sz="2800" dirty="0" smtClean="0"/>
              <a:t>  80% are eating 2 servings or less of fruits a day.</a:t>
            </a:r>
          </a:p>
        </p:txBody>
      </p:sp>
      <p:sp>
        <p:nvSpPr>
          <p:cNvPr id="64" name="TextBox 63"/>
          <p:cNvSpPr txBox="1"/>
          <p:nvPr/>
        </p:nvSpPr>
        <p:spPr>
          <a:xfrm>
            <a:off x="32918400" y="16845277"/>
            <a:ext cx="184731" cy="538609"/>
          </a:xfrm>
          <a:prstGeom prst="rect">
            <a:avLst/>
          </a:prstGeom>
          <a:noFill/>
        </p:spPr>
        <p:txBody>
          <a:bodyPr wrap="square" rtlCol="0">
            <a:spAutoFit/>
          </a:bodyPr>
          <a:lstStyle/>
          <a:p>
            <a:endParaRPr lang="en-US" dirty="0"/>
          </a:p>
        </p:txBody>
      </p:sp>
      <p:sp>
        <p:nvSpPr>
          <p:cNvPr id="77" name="Text Box 424"/>
          <p:cNvSpPr txBox="1">
            <a:spLocks noChangeArrowheads="1"/>
          </p:cNvSpPr>
          <p:nvPr/>
        </p:nvSpPr>
        <p:spPr bwMode="auto">
          <a:xfrm>
            <a:off x="11490325" y="16265839"/>
            <a:ext cx="9982200" cy="579438"/>
          </a:xfrm>
          <a:prstGeom prst="rect">
            <a:avLst/>
          </a:prstGeom>
          <a:solidFill>
            <a:schemeClr val="accent2"/>
          </a:solidFill>
          <a:ln w="9525">
            <a:noFill/>
            <a:miter lim="800000"/>
            <a:headEnd/>
            <a:tailEnd/>
          </a:ln>
        </p:spPr>
        <p:txBody>
          <a:bodyPr lIns="91267" tIns="45624" rIns="91267" bIns="45624">
            <a:spAutoFit/>
          </a:bodyPr>
          <a:lstStyle/>
          <a:p>
            <a:pPr algn="ctr" eaLnBrk="0" hangingPunct="0">
              <a:spcBef>
                <a:spcPct val="50000"/>
              </a:spcBef>
            </a:pPr>
            <a:r>
              <a:rPr lang="en-US" sz="3200" b="1" dirty="0" smtClean="0">
                <a:solidFill>
                  <a:srgbClr val="F8F8F8"/>
                </a:solidFill>
              </a:rPr>
              <a:t>Activity</a:t>
            </a:r>
            <a:endParaRPr lang="en-US" sz="3200" b="1" dirty="0">
              <a:solidFill>
                <a:srgbClr val="F8F8F8"/>
              </a:solidFill>
            </a:endParaRPr>
          </a:p>
        </p:txBody>
      </p:sp>
      <p:sp>
        <p:nvSpPr>
          <p:cNvPr id="78" name="TextBox 77"/>
          <p:cNvSpPr txBox="1"/>
          <p:nvPr/>
        </p:nvSpPr>
        <p:spPr>
          <a:xfrm>
            <a:off x="11663360" y="16845277"/>
            <a:ext cx="9738360" cy="3539430"/>
          </a:xfrm>
          <a:prstGeom prst="rect">
            <a:avLst/>
          </a:prstGeom>
          <a:noFill/>
        </p:spPr>
        <p:txBody>
          <a:bodyPr wrap="square" rtlCol="0">
            <a:spAutoFit/>
          </a:bodyPr>
          <a:lstStyle/>
          <a:p>
            <a:pPr>
              <a:buFont typeface="Arial" pitchFamily="34" charset="0"/>
              <a:buChar char="•"/>
            </a:pPr>
            <a:r>
              <a:rPr lang="en-US" sz="2800" dirty="0" smtClean="0"/>
              <a:t> 24.8% describe their level of activity as being moderately active, 10% </a:t>
            </a:r>
          </a:p>
          <a:p>
            <a:r>
              <a:rPr lang="en-US" sz="2800" dirty="0" smtClean="0"/>
              <a:t>  very active.</a:t>
            </a:r>
          </a:p>
          <a:p>
            <a:pPr>
              <a:buFont typeface="Arial" pitchFamily="34" charset="0"/>
              <a:buChar char="•"/>
            </a:pPr>
            <a:r>
              <a:rPr lang="en-US" sz="2800" dirty="0" smtClean="0"/>
              <a:t> 63% engage in vigorous exercise for at least 20 minutes less than 3X</a:t>
            </a:r>
          </a:p>
          <a:p>
            <a:r>
              <a:rPr lang="en-US" sz="2800" dirty="0" smtClean="0"/>
              <a:t>  week.</a:t>
            </a:r>
          </a:p>
          <a:p>
            <a:pPr>
              <a:buFont typeface="Arial" pitchFamily="34" charset="0"/>
              <a:buChar char="•"/>
            </a:pPr>
            <a:r>
              <a:rPr lang="en-US" sz="2800" dirty="0" smtClean="0"/>
              <a:t> 52% do not engage in any strength training exercises at all.</a:t>
            </a:r>
          </a:p>
          <a:p>
            <a:pPr>
              <a:buFont typeface="Arial" pitchFamily="34" charset="0"/>
              <a:buChar char="•"/>
            </a:pPr>
            <a:r>
              <a:rPr lang="en-US" sz="2800" dirty="0" smtClean="0"/>
              <a:t> 71.3% do not feel they are meeting their activity goals.</a:t>
            </a:r>
          </a:p>
          <a:p>
            <a:pPr>
              <a:buFont typeface="Arial" pitchFamily="34" charset="0"/>
              <a:buChar char="•"/>
            </a:pPr>
            <a:r>
              <a:rPr lang="en-US" sz="2800" dirty="0" smtClean="0"/>
              <a:t> 47% spend 16 hours or more per week on the Internet.</a:t>
            </a:r>
          </a:p>
          <a:p>
            <a:pPr>
              <a:buFont typeface="Arial" pitchFamily="34" charset="0"/>
              <a:buChar char="•"/>
            </a:pPr>
            <a:r>
              <a:rPr lang="en-US" sz="2800" dirty="0" smtClean="0"/>
              <a:t> 79% feels that “lack of time” prevents them from meeting activity goals.</a:t>
            </a:r>
          </a:p>
        </p:txBody>
      </p:sp>
      <p:sp>
        <p:nvSpPr>
          <p:cNvPr id="79" name="TextBox 78"/>
          <p:cNvSpPr txBox="1"/>
          <p:nvPr/>
        </p:nvSpPr>
        <p:spPr>
          <a:xfrm>
            <a:off x="11663360" y="20934680"/>
            <a:ext cx="9624060" cy="1877437"/>
          </a:xfrm>
          <a:prstGeom prst="rect">
            <a:avLst/>
          </a:prstGeom>
          <a:noFill/>
        </p:spPr>
        <p:txBody>
          <a:bodyPr wrap="square" rtlCol="0">
            <a:spAutoFit/>
          </a:bodyPr>
          <a:lstStyle/>
          <a:p>
            <a:pPr>
              <a:buFont typeface="Arial" pitchFamily="34" charset="0"/>
              <a:buChar char="•"/>
            </a:pPr>
            <a:r>
              <a:rPr lang="en-US" dirty="0" smtClean="0"/>
              <a:t> </a:t>
            </a:r>
            <a:r>
              <a:rPr lang="en-US" sz="2800" dirty="0" smtClean="0"/>
              <a:t>38% of freshman feel moderately high to high level of stress.</a:t>
            </a:r>
          </a:p>
          <a:p>
            <a:pPr>
              <a:buFont typeface="Arial" pitchFamily="34" charset="0"/>
              <a:buChar char="•"/>
            </a:pPr>
            <a:r>
              <a:rPr lang="en-US" sz="2800" dirty="0" smtClean="0"/>
              <a:t> 38% of freshman get less than 6 hours of sleep per night.</a:t>
            </a:r>
          </a:p>
          <a:p>
            <a:pPr>
              <a:buFont typeface="Arial" pitchFamily="34" charset="0"/>
              <a:buChar char="•"/>
            </a:pPr>
            <a:r>
              <a:rPr lang="en-US" sz="2800" dirty="0" smtClean="0"/>
              <a:t> 56% of freshman report that on a typical day they do not wake</a:t>
            </a:r>
          </a:p>
          <a:p>
            <a:r>
              <a:rPr lang="en-US" sz="2800" dirty="0" smtClean="0"/>
              <a:t>  completely rested.</a:t>
            </a:r>
          </a:p>
        </p:txBody>
      </p:sp>
      <p:sp>
        <p:nvSpPr>
          <p:cNvPr id="80" name="Text Box 417"/>
          <p:cNvSpPr txBox="1">
            <a:spLocks noChangeArrowheads="1"/>
          </p:cNvSpPr>
          <p:nvPr/>
        </p:nvSpPr>
        <p:spPr bwMode="auto">
          <a:xfrm>
            <a:off x="11544751" y="20355242"/>
            <a:ext cx="9982200" cy="579438"/>
          </a:xfrm>
          <a:prstGeom prst="rect">
            <a:avLst/>
          </a:prstGeom>
          <a:solidFill>
            <a:schemeClr val="accent2"/>
          </a:solidFill>
          <a:ln w="9525">
            <a:noFill/>
            <a:miter lim="800000"/>
            <a:headEnd/>
            <a:tailEnd/>
          </a:ln>
        </p:spPr>
        <p:txBody>
          <a:bodyPr lIns="91267" tIns="45624" rIns="91267" bIns="45624">
            <a:spAutoFit/>
          </a:bodyPr>
          <a:lstStyle/>
          <a:p>
            <a:pPr algn="ctr" eaLnBrk="0" hangingPunct="0">
              <a:spcBef>
                <a:spcPct val="50000"/>
              </a:spcBef>
            </a:pPr>
            <a:r>
              <a:rPr lang="en-US" sz="3200" b="1" dirty="0" smtClean="0">
                <a:solidFill>
                  <a:srgbClr val="F8F8F8"/>
                </a:solidFill>
              </a:rPr>
              <a:t>Stress</a:t>
            </a:r>
            <a:endParaRPr lang="en-US" sz="3200" b="1" dirty="0">
              <a:solidFill>
                <a:srgbClr val="F8F8F8"/>
              </a:solidFill>
            </a:endParaRPr>
          </a:p>
        </p:txBody>
      </p:sp>
      <p:sp>
        <p:nvSpPr>
          <p:cNvPr id="81" name="Text Box 410"/>
          <p:cNvSpPr txBox="1">
            <a:spLocks noChangeArrowheads="1"/>
          </p:cNvSpPr>
          <p:nvPr/>
        </p:nvSpPr>
        <p:spPr bwMode="auto">
          <a:xfrm>
            <a:off x="11490325" y="5626101"/>
            <a:ext cx="9982200" cy="579437"/>
          </a:xfrm>
          <a:prstGeom prst="rect">
            <a:avLst/>
          </a:prstGeom>
          <a:solidFill>
            <a:schemeClr val="accent2"/>
          </a:solidFill>
          <a:ln w="9525">
            <a:noFill/>
            <a:miter lim="800000"/>
            <a:headEnd/>
            <a:tailEnd/>
          </a:ln>
        </p:spPr>
        <p:txBody>
          <a:bodyPr lIns="91267" tIns="45624" rIns="91267" bIns="45624">
            <a:spAutoFit/>
          </a:bodyPr>
          <a:lstStyle/>
          <a:p>
            <a:pPr algn="ctr" eaLnBrk="0" hangingPunct="0">
              <a:spcBef>
                <a:spcPct val="50000"/>
              </a:spcBef>
            </a:pPr>
            <a:r>
              <a:rPr lang="en-US" sz="3200" b="1" dirty="0" smtClean="0">
                <a:solidFill>
                  <a:srgbClr val="F8F8F8"/>
                </a:solidFill>
                <a:latin typeface="Arial" pitchFamily="34" charset="0"/>
                <a:cs typeface="Arial" pitchFamily="34" charset="0"/>
              </a:rPr>
              <a:t>Results </a:t>
            </a:r>
            <a:endParaRPr lang="en-US" sz="3200" b="1" dirty="0">
              <a:solidFill>
                <a:srgbClr val="F8F8F8"/>
              </a:solidFill>
              <a:latin typeface="Arial" pitchFamily="34" charset="0"/>
              <a:cs typeface="Arial" pitchFamily="34" charset="0"/>
            </a:endParaRPr>
          </a:p>
        </p:txBody>
      </p:sp>
      <p:sp>
        <p:nvSpPr>
          <p:cNvPr id="84" name="Text Box 424"/>
          <p:cNvSpPr txBox="1">
            <a:spLocks noChangeArrowheads="1"/>
          </p:cNvSpPr>
          <p:nvPr/>
        </p:nvSpPr>
        <p:spPr bwMode="auto">
          <a:xfrm>
            <a:off x="11419520" y="22812117"/>
            <a:ext cx="9982200" cy="579438"/>
          </a:xfrm>
          <a:prstGeom prst="rect">
            <a:avLst/>
          </a:prstGeom>
          <a:solidFill>
            <a:schemeClr val="accent2"/>
          </a:solidFill>
          <a:ln w="9525">
            <a:noFill/>
            <a:miter lim="800000"/>
            <a:headEnd/>
            <a:tailEnd/>
          </a:ln>
        </p:spPr>
        <p:txBody>
          <a:bodyPr lIns="91267" tIns="45624" rIns="91267" bIns="45624">
            <a:spAutoFit/>
          </a:bodyPr>
          <a:lstStyle/>
          <a:p>
            <a:pPr algn="ctr" eaLnBrk="0" hangingPunct="0">
              <a:spcBef>
                <a:spcPct val="50000"/>
              </a:spcBef>
            </a:pPr>
            <a:r>
              <a:rPr lang="en-US" sz="3200" b="1" dirty="0" smtClean="0">
                <a:solidFill>
                  <a:srgbClr val="F8F8F8"/>
                </a:solidFill>
              </a:rPr>
              <a:t>Diet</a:t>
            </a:r>
            <a:endParaRPr lang="en-US" sz="3200" b="1" dirty="0">
              <a:solidFill>
                <a:srgbClr val="F8F8F8"/>
              </a:solidFill>
            </a:endParaRPr>
          </a:p>
        </p:txBody>
      </p:sp>
      <p:pic>
        <p:nvPicPr>
          <p:cNvPr id="90" name="chart"/>
          <p:cNvPicPr>
            <a:picLocks noChangeAspect="1"/>
          </p:cNvPicPr>
          <p:nvPr/>
        </p:nvPicPr>
        <p:blipFill>
          <a:blip r:embed="rId10" cstate="print"/>
          <a:stretch>
            <a:fillRect/>
          </a:stretch>
        </p:blipFill>
        <p:spPr>
          <a:xfrm>
            <a:off x="0" y="25677724"/>
            <a:ext cx="6961273" cy="4176764"/>
          </a:xfrm>
          <a:prstGeom prst="rect">
            <a:avLst/>
          </a:prstGeom>
        </p:spPr>
      </p:pic>
      <p:graphicFrame>
        <p:nvGraphicFramePr>
          <p:cNvPr id="4" name="Chart 3"/>
          <p:cNvGraphicFramePr>
            <a:graphicFrameLocks/>
          </p:cNvGraphicFramePr>
          <p:nvPr/>
        </p:nvGraphicFramePr>
        <p:xfrm>
          <a:off x="11910060" y="6186171"/>
          <a:ext cx="5852160" cy="4988560"/>
        </p:xfrm>
        <a:graphic>
          <a:graphicData uri="http://schemas.openxmlformats.org/presentationml/2006/ole">
            <p:oleObj spid="_x0000_s1136" r:id="rId11" imgW="6578154" imgH="4407790" progId="Excel.Sheet.8">
              <p:embed/>
            </p:oleObj>
          </a:graphicData>
        </a:graphic>
      </p:graphicFrame>
      <p:sp>
        <p:nvSpPr>
          <p:cNvPr id="91" name="TextBox 90"/>
          <p:cNvSpPr txBox="1"/>
          <p:nvPr/>
        </p:nvSpPr>
        <p:spPr>
          <a:xfrm>
            <a:off x="17526000" y="7603233"/>
            <a:ext cx="2727960" cy="954107"/>
          </a:xfrm>
          <a:prstGeom prst="rect">
            <a:avLst/>
          </a:prstGeom>
          <a:solidFill>
            <a:schemeClr val="bg1">
              <a:lumMod val="40000"/>
              <a:lumOff val="60000"/>
            </a:schemeClr>
          </a:solidFill>
        </p:spPr>
        <p:txBody>
          <a:bodyPr wrap="square" rtlCol="0">
            <a:spAutoFit/>
          </a:bodyPr>
          <a:lstStyle/>
          <a:p>
            <a:r>
              <a:rPr lang="en-US" sz="2800" dirty="0" smtClean="0">
                <a:latin typeface="Arial" pitchFamily="34" charset="0"/>
                <a:cs typeface="Arial" pitchFamily="34" charset="0"/>
              </a:rPr>
              <a:t>Reported body mass index</a:t>
            </a:r>
            <a:endParaRPr lang="en-US" sz="2800" dirty="0"/>
          </a:p>
        </p:txBody>
      </p:sp>
      <p:graphicFrame>
        <p:nvGraphicFramePr>
          <p:cNvPr id="60" name="Chart 59"/>
          <p:cNvGraphicFramePr/>
          <p:nvPr/>
        </p:nvGraphicFramePr>
        <p:xfrm>
          <a:off x="22791738" y="12525008"/>
          <a:ext cx="8331200" cy="4719657"/>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61" name="Chart 60"/>
          <p:cNvGraphicFramePr>
            <a:graphicFrameLocks/>
          </p:cNvGraphicFramePr>
          <p:nvPr/>
        </p:nvGraphicFramePr>
        <p:xfrm>
          <a:off x="33523555" y="13608126"/>
          <a:ext cx="8977893" cy="5274792"/>
        </p:xfrm>
        <a:graphic>
          <a:graphicData uri="http://schemas.openxmlformats.org/drawingml/2006/chart">
            <c:chart xmlns:c="http://schemas.openxmlformats.org/drawingml/2006/chart" xmlns:r="http://schemas.openxmlformats.org/officeDocument/2006/relationships" r:id="rId13"/>
          </a:graphicData>
        </a:graphic>
      </p:graphicFrame>
      <p:sp>
        <p:nvSpPr>
          <p:cNvPr id="70" name="Text Box 478"/>
          <p:cNvSpPr txBox="1">
            <a:spLocks noChangeArrowheads="1"/>
          </p:cNvSpPr>
          <p:nvPr/>
        </p:nvSpPr>
        <p:spPr bwMode="auto">
          <a:xfrm>
            <a:off x="33078738" y="23391555"/>
            <a:ext cx="9982200" cy="584582"/>
          </a:xfrm>
          <a:prstGeom prst="rect">
            <a:avLst/>
          </a:prstGeom>
          <a:solidFill>
            <a:schemeClr val="accent2"/>
          </a:solidFill>
          <a:ln w="9525">
            <a:noFill/>
            <a:miter lim="800000"/>
            <a:headEnd/>
            <a:tailEnd/>
          </a:ln>
        </p:spPr>
        <p:txBody>
          <a:bodyPr lIns="91267" tIns="45624" rIns="91267" bIns="45624">
            <a:spAutoFit/>
          </a:bodyPr>
          <a:lstStyle/>
          <a:p>
            <a:pPr algn="ctr" eaLnBrk="0" hangingPunct="0">
              <a:spcBef>
                <a:spcPct val="50000"/>
              </a:spcBef>
            </a:pPr>
            <a:r>
              <a:rPr lang="en-US" sz="3200" b="1" dirty="0" smtClean="0">
                <a:solidFill>
                  <a:srgbClr val="FFFFFF"/>
                </a:solidFill>
              </a:rPr>
              <a:t>Future</a:t>
            </a:r>
            <a:r>
              <a:rPr lang="en-US" sz="3200" dirty="0" smtClean="0">
                <a:solidFill>
                  <a:srgbClr val="FFFFFF"/>
                </a:solidFill>
              </a:rPr>
              <a:t> </a:t>
            </a:r>
            <a:r>
              <a:rPr lang="en-US" sz="3200" b="1" dirty="0" smtClean="0">
                <a:solidFill>
                  <a:srgbClr val="FFFFFF"/>
                </a:solidFill>
              </a:rPr>
              <a:t>Goals</a:t>
            </a:r>
            <a:endParaRPr lang="en-US" sz="3200" b="1" dirty="0">
              <a:solidFill>
                <a:srgbClr val="FFFFFF"/>
              </a:solidFill>
            </a:endParaRPr>
          </a:p>
        </p:txBody>
      </p:sp>
      <p:sp>
        <p:nvSpPr>
          <p:cNvPr id="76" name="TextBox 75"/>
          <p:cNvSpPr txBox="1"/>
          <p:nvPr/>
        </p:nvSpPr>
        <p:spPr>
          <a:xfrm>
            <a:off x="33607375" y="19759792"/>
            <a:ext cx="8569325" cy="3554819"/>
          </a:xfrm>
          <a:prstGeom prst="rect">
            <a:avLst/>
          </a:prstGeom>
          <a:noFill/>
        </p:spPr>
        <p:txBody>
          <a:bodyPr wrap="square" rtlCol="0">
            <a:spAutoFit/>
          </a:bodyPr>
          <a:lstStyle/>
          <a:p>
            <a:r>
              <a:rPr lang="en-US" sz="2800" dirty="0" smtClean="0"/>
              <a:t>This preliminary data has identified several critical health needs of incoming freshmen to the Brooklyn College community. Based on students’ reported intakes, the majority are not meeting nutrient and physical </a:t>
            </a:r>
            <a:r>
              <a:rPr lang="en-US" sz="2800" smtClean="0"/>
              <a:t>activity recommendations </a:t>
            </a:r>
            <a:r>
              <a:rPr lang="en-US" sz="2800" dirty="0" smtClean="0"/>
              <a:t>increasing their risk for chronic disease. Future goals will be to design and implement strategies to combat obesity, inactivity and </a:t>
            </a:r>
            <a:r>
              <a:rPr lang="en-US" sz="2800" dirty="0" err="1" smtClean="0"/>
              <a:t>undernutrition</a:t>
            </a:r>
            <a:r>
              <a:rPr lang="en-US" sz="2800" dirty="0" smtClean="0"/>
              <a:t> in our student body.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1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2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10889</TotalTime>
  <Words>1208</Words>
  <Application>Microsoft Office PowerPoint</Application>
  <PresentationFormat>Custom</PresentationFormat>
  <Paragraphs>76</Paragraphs>
  <Slides>1</Slides>
  <Notes>1</Notes>
  <HiddenSlides>0</HiddenSlides>
  <MMClips>0</MMClips>
  <ScaleCrop>false</ScaleCrop>
  <HeadingPairs>
    <vt:vector size="6" baseType="variant">
      <vt:variant>
        <vt:lpstr>Theme</vt:lpstr>
      </vt:variant>
      <vt:variant>
        <vt:i4>3</vt:i4>
      </vt:variant>
      <vt:variant>
        <vt:lpstr>Embedded OLE Servers</vt:lpstr>
      </vt:variant>
      <vt:variant>
        <vt:i4>2</vt:i4>
      </vt:variant>
      <vt:variant>
        <vt:lpstr>Slide Titles</vt:lpstr>
      </vt:variant>
      <vt:variant>
        <vt:i4>1</vt:i4>
      </vt:variant>
    </vt:vector>
  </HeadingPairs>
  <TitlesOfParts>
    <vt:vector size="6" baseType="lpstr">
      <vt:lpstr>Custom Design</vt:lpstr>
      <vt:lpstr>1_Custom Design</vt:lpstr>
      <vt:lpstr>2_Custom Design</vt:lpstr>
      <vt:lpstr>Slide</vt:lpstr>
      <vt:lpstr>Microsoft Office Excel 97-2003 Worksheet</vt:lpstr>
      <vt:lpstr>Slide 1</vt:lpstr>
    </vt:vector>
  </TitlesOfParts>
  <Company>www.PosterPresentations.com</Company>
  <LinksUpToDate>false</LinksUpToDate>
  <SharedDoc>false</SharedDoc>
  <HyperlinkBase>http://www.posterpresentations.com</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48x36 Poster Template</dc:title>
  <dc:subject>Free PowerPoint poster templates</dc:subject>
  <dc:creator>A. Kotoulas</dc:creator>
  <cp:keywords>poster presentation, poster design, poster template</cp:keywords>
  <dc:description>Non-authorized printing of this poster template by any commercial printing service other than PosterPresentations.com is strictly prohibited._x000d_
Non-profit educational printing centers are exempt._x000d_
To obtain printing authorization call:_x000d_
1.866.649.3004_x000d_
_x000d_
© 2007 Canterbury Media Services, Inc</dc:description>
  <cp:lastModifiedBy>Roseanne Schnoll</cp:lastModifiedBy>
  <cp:revision>293</cp:revision>
  <dcterms:created xsi:type="dcterms:W3CDTF">2005-05-18T01:24:28Z</dcterms:created>
  <dcterms:modified xsi:type="dcterms:W3CDTF">2010-05-17T20:04:39Z</dcterms:modified>
  <cp:category>Powerpoint poster templates</cp:category>
</cp:coreProperties>
</file>