
<file path=[Content_Types].xml><?xml version="1.0" encoding="utf-8"?>
<Types xmlns="http://schemas.openxmlformats.org/package/2006/content-types">
  <Default Extension="jpe"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66" r:id="rId4"/>
    <p:sldId id="262" r:id="rId5"/>
    <p:sldId id="265" r:id="rId6"/>
    <p:sldId id="259" r:id="rId7"/>
    <p:sldId id="260" r:id="rId8"/>
    <p:sldId id="261" r:id="rId9"/>
    <p:sldId id="263" r:id="rId10"/>
    <p:sldId id="264"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85"/>
  </p:normalViewPr>
  <p:slideViewPr>
    <p:cSldViewPr snapToGrid="0" snapToObjects="1" showGuides="1">
      <p:cViewPr varScale="1">
        <p:scale>
          <a:sx n="170" d="100"/>
          <a:sy n="170" d="100"/>
        </p:scale>
        <p:origin x="166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E82E14-0993-C84E-B095-949E5929253E}" type="datetimeFigureOut">
              <a:rPr lang="en-US" smtClean="0"/>
              <a:t>8/27/18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91CDB2-4DFA-B840-A3D8-018FD46888AF}" type="slidenum">
              <a:rPr lang="en-US" smtClean="0"/>
              <a:t>‹#›</a:t>
            </a:fld>
            <a:endParaRPr lang="en-US"/>
          </a:p>
        </p:txBody>
      </p:sp>
    </p:spTree>
    <p:extLst>
      <p:ext uri="{BB962C8B-B14F-4D97-AF65-F5344CB8AC3E}">
        <p14:creationId xmlns:p14="http://schemas.microsoft.com/office/powerpoint/2010/main" val="30420390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F128008-B2AA-DC42-A639-20F5B1FE6225}" type="slidenum">
              <a:rPr lang="en-US" sz="1200"/>
              <a:pPr/>
              <a:t>6</a:t>
            </a:fld>
            <a:endParaRPr lang="en-US" sz="1200"/>
          </a:p>
        </p:txBody>
      </p:sp>
      <p:sp>
        <p:nvSpPr>
          <p:cNvPr id="12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0243"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807491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9F56D89-3580-024C-9B89-B0D97EC55F0F}" type="slidenum">
              <a:rPr lang="en-US" sz="1200"/>
              <a:pPr/>
              <a:t>7</a:t>
            </a:fld>
            <a:endParaRPr lang="en-US" sz="1200"/>
          </a:p>
        </p:txBody>
      </p:sp>
      <p:sp>
        <p:nvSpPr>
          <p:cNvPr id="13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2291"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561870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47D4134-B9F9-4C48-9BFA-69FD61983025}" type="slidenum">
              <a:rPr lang="en-US" sz="1200"/>
              <a:pPr/>
              <a:t>8</a:t>
            </a:fld>
            <a:endParaRPr lang="en-US" sz="1200"/>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594490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47D4134-B9F9-4C48-9BFA-69FD61983025}" type="slidenum">
              <a:rPr lang="en-US" sz="1200"/>
              <a:pPr/>
              <a:t>9</a:t>
            </a:fld>
            <a:endParaRPr lang="en-US" sz="1200"/>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50377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47D4134-B9F9-4C48-9BFA-69FD61983025}" type="slidenum">
              <a:rPr lang="en-US" sz="1200"/>
              <a:pPr/>
              <a:t>10</a:t>
            </a:fld>
            <a:endParaRPr lang="en-US" sz="1200"/>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950966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47D4134-B9F9-4C48-9BFA-69FD61983025}" type="slidenum">
              <a:rPr lang="en-US" sz="1200"/>
              <a:pPr/>
              <a:t>11</a:t>
            </a:fld>
            <a:endParaRPr lang="en-US" sz="1200"/>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39"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358496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C1F0FC-DBAC-EE47-9E2D-0E22E8DDE253}"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1272304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C1F0FC-DBAC-EE47-9E2D-0E22E8DDE253}"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214495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C1F0FC-DBAC-EE47-9E2D-0E22E8DDE253}"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261493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C1F0FC-DBAC-EE47-9E2D-0E22E8DDE253}"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109825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C1F0FC-DBAC-EE47-9E2D-0E22E8DDE253}" type="datetimeFigureOut">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3193669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C1F0FC-DBAC-EE47-9E2D-0E22E8DDE253}" type="datetimeFigureOut">
              <a:rPr lang="en-US" smtClean="0"/>
              <a:t>8/27/18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4029678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C1F0FC-DBAC-EE47-9E2D-0E22E8DDE253}" type="datetimeFigureOut">
              <a:rPr lang="en-US" smtClean="0"/>
              <a:t>8/27/18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128960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C1F0FC-DBAC-EE47-9E2D-0E22E8DDE253}" type="datetimeFigureOut">
              <a:rPr lang="en-US" smtClean="0"/>
              <a:t>8/27/18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425473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1F0FC-DBAC-EE47-9E2D-0E22E8DDE253}" type="datetimeFigureOut">
              <a:rPr lang="en-US" smtClean="0"/>
              <a:t>8/27/18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288848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C1F0FC-DBAC-EE47-9E2D-0E22E8DDE253}" type="datetimeFigureOut">
              <a:rPr lang="en-US" smtClean="0"/>
              <a:t>8/27/18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397731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C1F0FC-DBAC-EE47-9E2D-0E22E8DDE253}" type="datetimeFigureOut">
              <a:rPr lang="en-US" smtClean="0"/>
              <a:t>8/27/18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1A42C4-9767-BA4B-8AB4-F88A4E638EA1}" type="slidenum">
              <a:rPr lang="en-US" smtClean="0"/>
              <a:t>‹#›</a:t>
            </a:fld>
            <a:endParaRPr lang="en-US"/>
          </a:p>
        </p:txBody>
      </p:sp>
    </p:spTree>
    <p:extLst>
      <p:ext uri="{BB962C8B-B14F-4D97-AF65-F5344CB8AC3E}">
        <p14:creationId xmlns:p14="http://schemas.microsoft.com/office/powerpoint/2010/main" val="6348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1F0FC-DBAC-EE47-9E2D-0E22E8DDE253}" type="datetimeFigureOut">
              <a:rPr lang="en-US" smtClean="0"/>
              <a:t>8/27/18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A42C4-9767-BA4B-8AB4-F88A4E638EA1}" type="slidenum">
              <a:rPr lang="en-US" smtClean="0"/>
              <a:t>‹#›</a:t>
            </a:fld>
            <a:endParaRPr lang="en-US"/>
          </a:p>
        </p:txBody>
      </p:sp>
    </p:spTree>
    <p:extLst>
      <p:ext uri="{BB962C8B-B14F-4D97-AF65-F5344CB8AC3E}">
        <p14:creationId xmlns:p14="http://schemas.microsoft.com/office/powerpoint/2010/main" val="2823003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a:cs typeface="Arial"/>
              </a:rPr>
              <a:t>Psychology  3510: Learning </a:t>
            </a:r>
            <a:r>
              <a:rPr lang="en-US" sz="3600" dirty="0">
                <a:latin typeface="Arial"/>
                <a:cs typeface="Arial"/>
              </a:rPr>
              <a:t>Lecture 1</a:t>
            </a:r>
          </a:p>
        </p:txBody>
      </p:sp>
      <p:sp>
        <p:nvSpPr>
          <p:cNvPr id="3" name="Subtitle 2"/>
          <p:cNvSpPr>
            <a:spLocks noGrp="1"/>
          </p:cNvSpPr>
          <p:nvPr>
            <p:ph type="subTitle" idx="1"/>
          </p:nvPr>
        </p:nvSpPr>
        <p:spPr/>
        <p:txBody>
          <a:bodyPr>
            <a:normAutofit/>
          </a:bodyPr>
          <a:lstStyle/>
          <a:p>
            <a:r>
              <a:rPr lang="en-US" sz="2400" dirty="0">
                <a:solidFill>
                  <a:schemeClr val="tx1"/>
                </a:solidFill>
                <a:latin typeface="Arial"/>
                <a:cs typeface="Arial"/>
              </a:rPr>
              <a:t>Fall, 2018</a:t>
            </a:r>
          </a:p>
          <a:p>
            <a:r>
              <a:rPr lang="en-US" sz="2400" dirty="0">
                <a:solidFill>
                  <a:schemeClr val="tx1"/>
                </a:solidFill>
                <a:latin typeface="Arial"/>
                <a:cs typeface="Arial"/>
              </a:rPr>
              <a:t>Professor Delamater</a:t>
            </a:r>
          </a:p>
        </p:txBody>
      </p:sp>
    </p:spTree>
    <p:extLst>
      <p:ext uri="{BB962C8B-B14F-4D97-AF65-F5344CB8AC3E}">
        <p14:creationId xmlns:p14="http://schemas.microsoft.com/office/powerpoint/2010/main" val="669127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Some Basic Assumptions</a:t>
            </a:r>
            <a:endParaRPr lang="en-US" dirty="0">
              <a:latin typeface="Arial" charset="0"/>
              <a:ea typeface="ＭＳ Ｐゴシック" charset="0"/>
              <a:cs typeface="ＭＳ Ｐゴシック" charset="0"/>
            </a:endParaRPr>
          </a:p>
        </p:txBody>
      </p:sp>
      <p:sp>
        <p:nvSpPr>
          <p:cNvPr id="13314" name="Text Box 3"/>
          <p:cNvSpPr txBox="1">
            <a:spLocks noChangeArrowheads="1"/>
          </p:cNvSpPr>
          <p:nvPr/>
        </p:nvSpPr>
        <p:spPr bwMode="auto">
          <a:xfrm>
            <a:off x="443081" y="1952625"/>
            <a:ext cx="7484741" cy="132343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342900" indent="-342900">
              <a:buFont typeface="Arial"/>
              <a:buChar char="•"/>
            </a:pPr>
            <a:r>
              <a:rPr lang="en-US" sz="2000" dirty="0"/>
              <a:t>Learning: Defined as an experience-dependent change in the</a:t>
            </a:r>
          </a:p>
          <a:p>
            <a:r>
              <a:rPr lang="en-US" sz="2000" dirty="0"/>
              <a:t>mechanisms underlying behavior.</a:t>
            </a:r>
          </a:p>
          <a:p>
            <a:r>
              <a:rPr lang="en-US" sz="2000" dirty="0"/>
              <a:t>	-  Learning/Performance distinction</a:t>
            </a:r>
          </a:p>
          <a:p>
            <a:r>
              <a:rPr lang="en-US" sz="2000" dirty="0"/>
              <a:t>	-  Learning versus Fatigue, Maturation</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7503" y="3616179"/>
            <a:ext cx="3861008" cy="2469421"/>
          </a:xfrm>
          <a:prstGeom prst="rect">
            <a:avLst/>
          </a:prstGeom>
        </p:spPr>
      </p:pic>
    </p:spTree>
    <p:extLst>
      <p:ext uri="{BB962C8B-B14F-4D97-AF65-F5344CB8AC3E}">
        <p14:creationId xmlns:p14="http://schemas.microsoft.com/office/powerpoint/2010/main" val="402428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Some Basic Assumptions</a:t>
            </a:r>
            <a:endParaRPr lang="en-US" dirty="0">
              <a:latin typeface="Arial" charset="0"/>
              <a:ea typeface="ＭＳ Ｐゴシック" charset="0"/>
              <a:cs typeface="ＭＳ Ｐゴシック" charset="0"/>
            </a:endParaRPr>
          </a:p>
        </p:txBody>
      </p:sp>
      <p:sp>
        <p:nvSpPr>
          <p:cNvPr id="13314" name="Text Box 3"/>
          <p:cNvSpPr txBox="1">
            <a:spLocks noChangeArrowheads="1"/>
          </p:cNvSpPr>
          <p:nvPr/>
        </p:nvSpPr>
        <p:spPr bwMode="auto">
          <a:xfrm>
            <a:off x="443081" y="1952625"/>
            <a:ext cx="8700919" cy="440120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342900" indent="-342900">
              <a:buFont typeface="Arial"/>
              <a:buChar char="•"/>
            </a:pPr>
            <a:r>
              <a:rPr lang="en-US" sz="2000" dirty="0"/>
              <a:t>Learning: Defined as an experience-dependent change in the</a:t>
            </a:r>
          </a:p>
          <a:p>
            <a:r>
              <a:rPr lang="en-US" sz="2000" dirty="0"/>
              <a:t>mechanisms underlying behavior.</a:t>
            </a:r>
          </a:p>
          <a:p>
            <a:r>
              <a:rPr lang="en-US" sz="2000" dirty="0"/>
              <a:t>	-  Learning/Performance distinction</a:t>
            </a:r>
          </a:p>
          <a:p>
            <a:r>
              <a:rPr lang="en-US" sz="2000" dirty="0"/>
              <a:t>	-  Learning versus Fatigue, Maturation</a:t>
            </a:r>
          </a:p>
          <a:p>
            <a:endParaRPr lang="en-US" sz="2000" dirty="0"/>
          </a:p>
          <a:p>
            <a:pPr marL="342900" indent="-342900">
              <a:buFont typeface="Arial"/>
              <a:buChar char="•"/>
            </a:pPr>
            <a:r>
              <a:rPr lang="en-US" sz="2000" dirty="0"/>
              <a:t>Levels of Analysis</a:t>
            </a:r>
          </a:p>
          <a:p>
            <a:r>
              <a:rPr lang="en-US" sz="2000" dirty="0"/>
              <a:t>	-  Individual neuron and synaptic level (molecular/genetic mechanisms)</a:t>
            </a:r>
          </a:p>
          <a:p>
            <a:r>
              <a:rPr lang="en-US" sz="2000" dirty="0"/>
              <a:t>	-  Neural networks (brain structure interactions and neurochemistry)</a:t>
            </a:r>
          </a:p>
          <a:p>
            <a:r>
              <a:rPr lang="en-US" sz="2000" dirty="0"/>
              <a:t>	-  Whole organism (Behavior)</a:t>
            </a:r>
          </a:p>
          <a:p>
            <a:endParaRPr lang="en-US" sz="2000" dirty="0"/>
          </a:p>
          <a:p>
            <a:pPr marL="342900" indent="-342900">
              <a:buFont typeface="Arial"/>
              <a:buChar char="•"/>
            </a:pPr>
            <a:r>
              <a:rPr lang="en-US" sz="2000" dirty="0"/>
              <a:t>General Process Approach</a:t>
            </a:r>
          </a:p>
          <a:p>
            <a:r>
              <a:rPr lang="en-US" sz="2000" dirty="0"/>
              <a:t>	-  Recognize behavioral diversity, but search for general laws</a:t>
            </a:r>
          </a:p>
          <a:p>
            <a:r>
              <a:rPr lang="en-US" sz="2000" dirty="0"/>
              <a:t>	-  Experimental control (lab versus naturalistic observation methods)</a:t>
            </a:r>
          </a:p>
          <a:p>
            <a:pPr marL="342900" indent="-342900">
              <a:buFont typeface="Arial"/>
              <a:buChar char="•"/>
            </a:pPr>
            <a:endParaRPr lang="en-US" sz="2000" dirty="0"/>
          </a:p>
        </p:txBody>
      </p:sp>
    </p:spTree>
    <p:extLst>
      <p:ext uri="{BB962C8B-B14F-4D97-AF65-F5344CB8AC3E}">
        <p14:creationId xmlns:p14="http://schemas.microsoft.com/office/powerpoint/2010/main" val="102597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latin typeface="Arial"/>
                <a:cs typeface="Arial"/>
              </a:rPr>
              <a:t>Associative Learning</a:t>
            </a:r>
          </a:p>
        </p:txBody>
      </p:sp>
      <p:sp>
        <p:nvSpPr>
          <p:cNvPr id="3" name="TextBox 2"/>
          <p:cNvSpPr txBox="1"/>
          <p:nvPr/>
        </p:nvSpPr>
        <p:spPr>
          <a:xfrm>
            <a:off x="1053714" y="2233081"/>
            <a:ext cx="7430239" cy="1015663"/>
          </a:xfrm>
          <a:prstGeom prst="rect">
            <a:avLst/>
          </a:prstGeom>
          <a:noFill/>
        </p:spPr>
        <p:txBody>
          <a:bodyPr wrap="none" rtlCol="0">
            <a:spAutoFit/>
          </a:bodyPr>
          <a:lstStyle/>
          <a:p>
            <a:pPr marL="285750" indent="-285750">
              <a:buFont typeface="Arial"/>
              <a:buChar char="•"/>
            </a:pPr>
            <a:r>
              <a:rPr lang="en-US" sz="2000" dirty="0" err="1">
                <a:latin typeface="Arial"/>
                <a:cs typeface="Arial"/>
              </a:rPr>
              <a:t>Pavlovian</a:t>
            </a:r>
            <a:r>
              <a:rPr lang="en-US" sz="2000" dirty="0">
                <a:latin typeface="Arial"/>
                <a:cs typeface="Arial"/>
              </a:rPr>
              <a:t> Conditioning (Pavlov)</a:t>
            </a:r>
          </a:p>
          <a:p>
            <a:pPr marL="285750" indent="-285750">
              <a:buFont typeface="Arial"/>
              <a:buChar char="•"/>
            </a:pPr>
            <a:endParaRPr lang="en-US" sz="2000" dirty="0">
              <a:latin typeface="Arial"/>
              <a:cs typeface="Arial"/>
            </a:endParaRPr>
          </a:p>
          <a:p>
            <a:pPr marL="285750" indent="-285750">
              <a:buFont typeface="Arial"/>
              <a:buChar char="•"/>
            </a:pPr>
            <a:r>
              <a:rPr lang="en-US" sz="2000" dirty="0">
                <a:latin typeface="Arial"/>
                <a:cs typeface="Arial"/>
              </a:rPr>
              <a:t>Instrumental (Operant) Conditioning (</a:t>
            </a:r>
            <a:r>
              <a:rPr lang="en-US" sz="2000" dirty="0" err="1">
                <a:latin typeface="Arial"/>
                <a:cs typeface="Arial"/>
              </a:rPr>
              <a:t>e.g.,Thorndike</a:t>
            </a:r>
            <a:r>
              <a:rPr lang="en-US" sz="2000" dirty="0">
                <a:latin typeface="Arial"/>
                <a:cs typeface="Arial"/>
              </a:rPr>
              <a:t>, Skinner)</a:t>
            </a:r>
          </a:p>
        </p:txBody>
      </p:sp>
    </p:spTree>
    <p:extLst>
      <p:ext uri="{BB962C8B-B14F-4D97-AF65-F5344CB8AC3E}">
        <p14:creationId xmlns:p14="http://schemas.microsoft.com/office/powerpoint/2010/main" val="295769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latin typeface="Arial"/>
                <a:cs typeface="Arial"/>
              </a:rPr>
              <a:t>Associative Learning</a:t>
            </a:r>
          </a:p>
        </p:txBody>
      </p:sp>
      <p:sp>
        <p:nvSpPr>
          <p:cNvPr id="3" name="TextBox 2"/>
          <p:cNvSpPr txBox="1"/>
          <p:nvPr/>
        </p:nvSpPr>
        <p:spPr>
          <a:xfrm>
            <a:off x="1053714" y="2233081"/>
            <a:ext cx="7430239" cy="1015663"/>
          </a:xfrm>
          <a:prstGeom prst="rect">
            <a:avLst/>
          </a:prstGeom>
          <a:noFill/>
        </p:spPr>
        <p:txBody>
          <a:bodyPr wrap="none" rtlCol="0">
            <a:spAutoFit/>
          </a:bodyPr>
          <a:lstStyle/>
          <a:p>
            <a:pPr marL="285750" indent="-285750">
              <a:buFont typeface="Arial"/>
              <a:buChar char="•"/>
            </a:pPr>
            <a:r>
              <a:rPr lang="en-US" sz="2000" dirty="0" err="1">
                <a:latin typeface="Arial"/>
                <a:cs typeface="Arial"/>
              </a:rPr>
              <a:t>Pavlovian</a:t>
            </a:r>
            <a:r>
              <a:rPr lang="en-US" sz="2000" dirty="0">
                <a:latin typeface="Arial"/>
                <a:cs typeface="Arial"/>
              </a:rPr>
              <a:t> Conditioning (Pavlov)</a:t>
            </a:r>
          </a:p>
          <a:p>
            <a:pPr marL="285750" indent="-285750">
              <a:buFont typeface="Arial"/>
              <a:buChar char="•"/>
            </a:pPr>
            <a:endParaRPr lang="en-US" sz="2000" dirty="0">
              <a:latin typeface="Arial"/>
              <a:cs typeface="Arial"/>
            </a:endParaRPr>
          </a:p>
          <a:p>
            <a:pPr marL="285750" indent="-285750">
              <a:buFont typeface="Arial"/>
              <a:buChar char="•"/>
            </a:pPr>
            <a:r>
              <a:rPr lang="en-US" sz="2000" dirty="0">
                <a:latin typeface="Arial"/>
                <a:cs typeface="Arial"/>
              </a:rPr>
              <a:t>Instrumental (Operant) Conditioning (</a:t>
            </a:r>
            <a:r>
              <a:rPr lang="en-US" sz="2000" dirty="0" err="1">
                <a:latin typeface="Arial"/>
                <a:cs typeface="Arial"/>
              </a:rPr>
              <a:t>e.g.,Thorndike</a:t>
            </a:r>
            <a:r>
              <a:rPr lang="en-US" sz="2000" dirty="0">
                <a:latin typeface="Arial"/>
                <a:cs typeface="Arial"/>
              </a:rPr>
              <a:t>, Skinner)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714" y="3553293"/>
            <a:ext cx="3829154" cy="2866234"/>
          </a:xfrm>
          <a:prstGeom prst="rect">
            <a:avLst/>
          </a:prstGeom>
        </p:spPr>
      </p:pic>
      <p:pic>
        <p:nvPicPr>
          <p:cNvPr id="5" name="Picture 6" descr="Thorndike puzzle 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538" y="3772525"/>
            <a:ext cx="3200400" cy="2395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1163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latin typeface="Arial"/>
                <a:cs typeface="Arial"/>
              </a:rPr>
              <a:t>Associative Learning</a:t>
            </a:r>
          </a:p>
        </p:txBody>
      </p:sp>
      <p:sp>
        <p:nvSpPr>
          <p:cNvPr id="3" name="TextBox 2"/>
          <p:cNvSpPr txBox="1"/>
          <p:nvPr/>
        </p:nvSpPr>
        <p:spPr>
          <a:xfrm>
            <a:off x="1611954" y="2233081"/>
            <a:ext cx="4506349" cy="1569660"/>
          </a:xfrm>
          <a:prstGeom prst="rect">
            <a:avLst/>
          </a:prstGeom>
          <a:noFill/>
        </p:spPr>
        <p:txBody>
          <a:bodyPr wrap="none" rtlCol="0">
            <a:spAutoFit/>
          </a:bodyPr>
          <a:lstStyle/>
          <a:p>
            <a:pPr marL="285750" indent="-285750">
              <a:buFont typeface="Arial"/>
              <a:buChar char="•"/>
            </a:pPr>
            <a:r>
              <a:rPr lang="en-US" sz="2000" dirty="0" err="1">
                <a:latin typeface="Arial"/>
                <a:cs typeface="Arial"/>
              </a:rPr>
              <a:t>Pavlovian</a:t>
            </a:r>
            <a:r>
              <a:rPr lang="en-US" sz="2000" dirty="0">
                <a:latin typeface="Arial"/>
                <a:cs typeface="Arial"/>
              </a:rPr>
              <a:t> Conditioning</a:t>
            </a:r>
          </a:p>
          <a:p>
            <a:pPr marL="285750" indent="-285750">
              <a:buFont typeface="Arial"/>
              <a:buChar char="•"/>
            </a:pPr>
            <a:endParaRPr lang="en-US" sz="2000" dirty="0">
              <a:latin typeface="Arial"/>
              <a:cs typeface="Arial"/>
            </a:endParaRPr>
          </a:p>
          <a:p>
            <a:r>
              <a:rPr lang="en-US" sz="2000" dirty="0">
                <a:latin typeface="Arial"/>
                <a:cs typeface="Arial"/>
              </a:rPr>
              <a:t>	</a:t>
            </a:r>
            <a:r>
              <a:rPr lang="en-US" dirty="0">
                <a:latin typeface="Arial"/>
                <a:cs typeface="Arial"/>
              </a:rPr>
              <a:t>Metronome – Meat Powder		</a:t>
            </a:r>
          </a:p>
          <a:p>
            <a:r>
              <a:rPr lang="en-US" dirty="0">
                <a:latin typeface="Arial"/>
                <a:cs typeface="Arial"/>
              </a:rPr>
              <a:t>		</a:t>
            </a:r>
          </a:p>
          <a:p>
            <a:r>
              <a:rPr lang="en-US" dirty="0">
                <a:latin typeface="Arial"/>
                <a:cs typeface="Arial"/>
              </a:rPr>
              <a:t>	 			   Salivation			</a:t>
            </a:r>
          </a:p>
        </p:txBody>
      </p:sp>
      <p:cxnSp>
        <p:nvCxnSpPr>
          <p:cNvPr id="5" name="Straight Connector 4"/>
          <p:cNvCxnSpPr/>
          <p:nvPr/>
        </p:nvCxnSpPr>
        <p:spPr>
          <a:xfrm>
            <a:off x="4214806" y="3189118"/>
            <a:ext cx="0" cy="265178"/>
          </a:xfrm>
          <a:prstGeom prst="line">
            <a:avLst/>
          </a:prstGeom>
          <a:ln>
            <a:solidFill>
              <a:srgbClr val="000000"/>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746663" y="4598179"/>
            <a:ext cx="7541748" cy="830997"/>
          </a:xfrm>
          <a:prstGeom prst="rect">
            <a:avLst/>
          </a:prstGeom>
          <a:noFill/>
        </p:spPr>
        <p:txBody>
          <a:bodyPr wrap="none" rtlCol="0">
            <a:spAutoFit/>
          </a:bodyPr>
          <a:lstStyle/>
          <a:p>
            <a:r>
              <a:rPr lang="en-US" sz="1600" dirty="0">
                <a:latin typeface="Arial"/>
                <a:cs typeface="Arial"/>
              </a:rPr>
              <a:t>The Metronome is temporally paired with meat powder. Initially, the Metronome</a:t>
            </a:r>
          </a:p>
          <a:p>
            <a:r>
              <a:rPr lang="en-US" sz="1600" dirty="0">
                <a:latin typeface="Arial"/>
                <a:cs typeface="Arial"/>
              </a:rPr>
              <a:t>does not produce any responses on its own, but the meat powder unconditionally</a:t>
            </a:r>
          </a:p>
          <a:p>
            <a:r>
              <a:rPr lang="en-US" sz="1600" dirty="0">
                <a:latin typeface="Arial"/>
                <a:cs typeface="Arial"/>
              </a:rPr>
              <a:t>produces salivation.</a:t>
            </a:r>
          </a:p>
        </p:txBody>
      </p:sp>
    </p:spTree>
    <p:extLst>
      <p:ext uri="{BB962C8B-B14F-4D97-AF65-F5344CB8AC3E}">
        <p14:creationId xmlns:p14="http://schemas.microsoft.com/office/powerpoint/2010/main" val="408151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latin typeface="Arial"/>
                <a:cs typeface="Arial"/>
              </a:rPr>
              <a:t>Associative Learning</a:t>
            </a:r>
          </a:p>
        </p:txBody>
      </p:sp>
      <p:sp>
        <p:nvSpPr>
          <p:cNvPr id="3" name="TextBox 2"/>
          <p:cNvSpPr txBox="1"/>
          <p:nvPr/>
        </p:nvSpPr>
        <p:spPr>
          <a:xfrm>
            <a:off x="1611954" y="2233081"/>
            <a:ext cx="5237619" cy="1569660"/>
          </a:xfrm>
          <a:prstGeom prst="rect">
            <a:avLst/>
          </a:prstGeom>
          <a:noFill/>
        </p:spPr>
        <p:txBody>
          <a:bodyPr wrap="none" rtlCol="0">
            <a:spAutoFit/>
          </a:bodyPr>
          <a:lstStyle/>
          <a:p>
            <a:pPr marL="285750" indent="-285750">
              <a:buFont typeface="Arial"/>
              <a:buChar char="•"/>
            </a:pPr>
            <a:r>
              <a:rPr lang="en-US" sz="2000" dirty="0" err="1">
                <a:latin typeface="Arial"/>
                <a:cs typeface="Arial"/>
              </a:rPr>
              <a:t>Pavlovian</a:t>
            </a:r>
            <a:r>
              <a:rPr lang="en-US" sz="2000" dirty="0">
                <a:latin typeface="Arial"/>
                <a:cs typeface="Arial"/>
              </a:rPr>
              <a:t> Conditioning</a:t>
            </a:r>
          </a:p>
          <a:p>
            <a:pPr marL="285750" indent="-285750">
              <a:buFont typeface="Arial"/>
              <a:buChar char="•"/>
            </a:pPr>
            <a:endParaRPr lang="en-US" sz="2000" dirty="0">
              <a:latin typeface="Arial"/>
              <a:cs typeface="Arial"/>
            </a:endParaRPr>
          </a:p>
          <a:p>
            <a:r>
              <a:rPr lang="en-US" sz="2000" dirty="0">
                <a:latin typeface="Arial"/>
                <a:cs typeface="Arial"/>
              </a:rPr>
              <a:t>	</a:t>
            </a:r>
            <a:r>
              <a:rPr lang="en-US" dirty="0">
                <a:latin typeface="Arial"/>
                <a:cs typeface="Arial"/>
              </a:rPr>
              <a:t>Metronome – Meat Powder		CS – US</a:t>
            </a:r>
          </a:p>
          <a:p>
            <a:r>
              <a:rPr lang="en-US" dirty="0">
                <a:latin typeface="Arial"/>
                <a:cs typeface="Arial"/>
              </a:rPr>
              <a:t>		</a:t>
            </a:r>
          </a:p>
          <a:p>
            <a:r>
              <a:rPr lang="en-US" dirty="0">
                <a:latin typeface="Arial"/>
                <a:cs typeface="Arial"/>
              </a:rPr>
              <a:t>	 Salivation	   Salivation			CR	  UR</a:t>
            </a:r>
          </a:p>
        </p:txBody>
      </p:sp>
      <p:cxnSp>
        <p:nvCxnSpPr>
          <p:cNvPr id="5" name="Straight Connector 4"/>
          <p:cNvCxnSpPr/>
          <p:nvPr/>
        </p:nvCxnSpPr>
        <p:spPr>
          <a:xfrm>
            <a:off x="4214806" y="3189118"/>
            <a:ext cx="0" cy="265178"/>
          </a:xfrm>
          <a:prstGeom prst="line">
            <a:avLst/>
          </a:prstGeom>
          <a:ln>
            <a:solidFill>
              <a:srgbClr val="000000"/>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720362" y="3189118"/>
            <a:ext cx="0" cy="265178"/>
          </a:xfrm>
          <a:prstGeom prst="line">
            <a:avLst/>
          </a:prstGeom>
          <a:ln>
            <a:solidFill>
              <a:srgbClr val="000000"/>
            </a:solidFill>
            <a:prstDash val="sysDash"/>
            <a:headEnd type="none"/>
            <a:tailEnd type="triangle"/>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991996" y="3189118"/>
            <a:ext cx="0" cy="265178"/>
          </a:xfrm>
          <a:prstGeom prst="line">
            <a:avLst/>
          </a:prstGeom>
          <a:ln>
            <a:solidFill>
              <a:schemeClr val="tx1"/>
            </a:solidFill>
            <a:prstDash val="sysDash"/>
            <a:headEnd type="none"/>
            <a:tailEnd type="triangle"/>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6579280" y="3189118"/>
            <a:ext cx="0" cy="265178"/>
          </a:xfrm>
          <a:prstGeom prst="line">
            <a:avLst/>
          </a:prstGeom>
          <a:ln>
            <a:solidFill>
              <a:srgbClr val="000000"/>
            </a:solidFill>
            <a:prstDash val="solid"/>
            <a:headEnd type="none"/>
            <a:tailEnd type="triangle"/>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743826" y="4595435"/>
            <a:ext cx="7476439" cy="1815882"/>
          </a:xfrm>
          <a:prstGeom prst="rect">
            <a:avLst/>
          </a:prstGeom>
        </p:spPr>
        <p:txBody>
          <a:bodyPr wrap="square">
            <a:spAutoFit/>
          </a:bodyPr>
          <a:lstStyle/>
          <a:p>
            <a:r>
              <a:rPr lang="en-US" sz="1600" dirty="0">
                <a:latin typeface="Arial"/>
                <a:cs typeface="Arial"/>
              </a:rPr>
              <a:t>After a number of pairings, however, the Metronome acquires the ability to produce a new conditioned response – salivation.</a:t>
            </a:r>
          </a:p>
          <a:p>
            <a:endParaRPr lang="en-US" sz="1600" dirty="0">
              <a:latin typeface="Arial"/>
              <a:cs typeface="Arial"/>
            </a:endParaRPr>
          </a:p>
          <a:p>
            <a:r>
              <a:rPr lang="en-US" sz="1600" dirty="0">
                <a:latin typeface="Arial"/>
                <a:cs typeface="Arial"/>
              </a:rPr>
              <a:t>The Metronome is called the conditioned stimulus (CS), the Meat Powder the unconditioned stimulus (US), salivation when it is produced by the Meat powder the unconditioned response (UR), and the salivation when it is produced by the Metronome the conditioned response (CR).</a:t>
            </a:r>
          </a:p>
        </p:txBody>
      </p:sp>
    </p:spTree>
    <p:extLst>
      <p:ext uri="{BB962C8B-B14F-4D97-AF65-F5344CB8AC3E}">
        <p14:creationId xmlns:p14="http://schemas.microsoft.com/office/powerpoint/2010/main" val="248022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Associative Learning</a:t>
            </a:r>
            <a:endParaRPr lang="en-US" dirty="0">
              <a:latin typeface="Arial" charset="0"/>
              <a:ea typeface="ＭＳ Ｐゴシック" charset="0"/>
              <a:cs typeface="ＭＳ Ｐゴシック" charset="0"/>
            </a:endParaRPr>
          </a:p>
        </p:txBody>
      </p:sp>
      <p:sp>
        <p:nvSpPr>
          <p:cNvPr id="9218" name="Text Box 3"/>
          <p:cNvSpPr txBox="1">
            <a:spLocks noChangeArrowheads="1"/>
          </p:cNvSpPr>
          <p:nvPr/>
        </p:nvSpPr>
        <p:spPr bwMode="auto">
          <a:xfrm>
            <a:off x="822325" y="1952625"/>
            <a:ext cx="3370263" cy="8223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i="1" dirty="0" err="1"/>
              <a:t>Pavlovian</a:t>
            </a:r>
            <a:r>
              <a:rPr lang="en-US" i="1" dirty="0"/>
              <a:t> Conditioning:</a:t>
            </a:r>
            <a:endParaRPr lang="en-US" dirty="0"/>
          </a:p>
          <a:p>
            <a:r>
              <a:rPr lang="en-US" dirty="0"/>
              <a:t>   </a:t>
            </a:r>
          </a:p>
        </p:txBody>
      </p:sp>
      <p:pic>
        <p:nvPicPr>
          <p:cNvPr id="9219" name="Picture 4" descr="Pavlov's d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971800"/>
            <a:ext cx="3810000" cy="2298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20" name="Picture 5" descr="Pavlov_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590800"/>
            <a:ext cx="4402138" cy="3349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629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sz="3200" b="1" u="sng">
                <a:latin typeface="Arial" charset="0"/>
                <a:ea typeface="ＭＳ Ｐゴシック" charset="0"/>
                <a:cs typeface="ＭＳ Ｐゴシック" charset="0"/>
              </a:rPr>
              <a:t>Associative Learning</a:t>
            </a:r>
            <a:endParaRPr lang="en-US">
              <a:latin typeface="Arial" charset="0"/>
              <a:ea typeface="ＭＳ Ｐゴシック" charset="0"/>
              <a:cs typeface="ＭＳ Ｐゴシック" charset="0"/>
            </a:endParaRPr>
          </a:p>
        </p:txBody>
      </p:sp>
      <p:sp>
        <p:nvSpPr>
          <p:cNvPr id="11266" name="Text Box 3"/>
          <p:cNvSpPr txBox="1">
            <a:spLocks noChangeArrowheads="1"/>
          </p:cNvSpPr>
          <p:nvPr/>
        </p:nvSpPr>
        <p:spPr bwMode="auto">
          <a:xfrm>
            <a:off x="822325" y="1952625"/>
            <a:ext cx="7588250" cy="8223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i="1"/>
              <a:t>Instrumental Conditioning (Thorndike, Skinner, others):</a:t>
            </a:r>
            <a:endParaRPr lang="en-US"/>
          </a:p>
          <a:p>
            <a:r>
              <a:rPr lang="en-US"/>
              <a:t>   </a:t>
            </a:r>
          </a:p>
        </p:txBody>
      </p:sp>
      <p:pic>
        <p:nvPicPr>
          <p:cNvPr id="11267" name="Picture 6" descr="Thorndike puzzle 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151" y="3183731"/>
            <a:ext cx="3200400" cy="2395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268" name="Picture 7" descr="Skinner bo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438400"/>
            <a:ext cx="2919413" cy="3886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655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Associative Learning</a:t>
            </a:r>
            <a:endParaRPr lang="en-US" dirty="0">
              <a:latin typeface="Arial" charset="0"/>
              <a:ea typeface="ＭＳ Ｐゴシック" charset="0"/>
              <a:cs typeface="ＭＳ Ｐゴシック" charset="0"/>
            </a:endParaRPr>
          </a:p>
        </p:txBody>
      </p:sp>
      <p:sp>
        <p:nvSpPr>
          <p:cNvPr id="13314" name="Text Box 3"/>
          <p:cNvSpPr txBox="1">
            <a:spLocks noChangeArrowheads="1"/>
          </p:cNvSpPr>
          <p:nvPr/>
        </p:nvSpPr>
        <p:spPr bwMode="auto">
          <a:xfrm>
            <a:off x="822325" y="1952625"/>
            <a:ext cx="4738019" cy="200054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i="1" dirty="0" err="1"/>
              <a:t>Pavlovian</a:t>
            </a:r>
            <a:r>
              <a:rPr lang="en-US" sz="2000" i="1" dirty="0"/>
              <a:t> </a:t>
            </a:r>
            <a:r>
              <a:rPr lang="en-US" sz="2000" i="1" dirty="0" err="1"/>
              <a:t>vs</a:t>
            </a:r>
            <a:r>
              <a:rPr lang="en-US" sz="2000" i="1" dirty="0"/>
              <a:t> Instrumental Conditioning:</a:t>
            </a:r>
          </a:p>
          <a:p>
            <a:endParaRPr lang="en-US" sz="2000" i="1" dirty="0"/>
          </a:p>
          <a:p>
            <a:r>
              <a:rPr lang="en-US" sz="2000" i="1" dirty="0"/>
              <a:t>   </a:t>
            </a:r>
            <a:r>
              <a:rPr lang="en-US" sz="2000" dirty="0"/>
              <a:t>CS - US Contingency</a:t>
            </a:r>
          </a:p>
          <a:p>
            <a:endParaRPr lang="en-US" sz="2000" dirty="0"/>
          </a:p>
          <a:p>
            <a:r>
              <a:rPr lang="en-US" sz="2000" dirty="0"/>
              <a:t>   R - </a:t>
            </a:r>
            <a:r>
              <a:rPr lang="en-US" sz="2000" dirty="0" err="1"/>
              <a:t>Reinforcer</a:t>
            </a:r>
            <a:r>
              <a:rPr lang="en-US" sz="2000" dirty="0"/>
              <a:t> Contingency</a:t>
            </a:r>
          </a:p>
          <a:p>
            <a:r>
              <a:rPr lang="en-US" dirty="0"/>
              <a:t>   </a:t>
            </a:r>
          </a:p>
        </p:txBody>
      </p:sp>
      <p:sp>
        <p:nvSpPr>
          <p:cNvPr id="2" name="Rectangle 1"/>
          <p:cNvSpPr/>
          <p:nvPr/>
        </p:nvSpPr>
        <p:spPr>
          <a:xfrm>
            <a:off x="795766" y="4277133"/>
            <a:ext cx="7972054" cy="1569660"/>
          </a:xfrm>
          <a:prstGeom prst="rect">
            <a:avLst/>
          </a:prstGeom>
        </p:spPr>
        <p:txBody>
          <a:bodyPr wrap="none">
            <a:spAutoFit/>
          </a:bodyPr>
          <a:lstStyle/>
          <a:p>
            <a:r>
              <a:rPr lang="en-US" sz="1600" dirty="0">
                <a:latin typeface="Arial"/>
                <a:cs typeface="Arial"/>
              </a:rPr>
              <a:t>The main procedural difference between </a:t>
            </a:r>
            <a:r>
              <a:rPr lang="en-US" sz="1600" dirty="0" err="1">
                <a:latin typeface="Arial"/>
                <a:cs typeface="Arial"/>
              </a:rPr>
              <a:t>Pavlovian</a:t>
            </a:r>
            <a:r>
              <a:rPr lang="en-US" sz="1600" dirty="0">
                <a:latin typeface="Arial"/>
                <a:cs typeface="Arial"/>
              </a:rPr>
              <a:t> and instrumental</a:t>
            </a:r>
          </a:p>
          <a:p>
            <a:r>
              <a:rPr lang="en-US" sz="1600" dirty="0">
                <a:latin typeface="Arial"/>
                <a:cs typeface="Arial"/>
              </a:rPr>
              <a:t>conditioning is that in </a:t>
            </a:r>
            <a:r>
              <a:rPr lang="en-US" sz="1600" dirty="0" err="1">
                <a:latin typeface="Arial"/>
                <a:cs typeface="Arial"/>
              </a:rPr>
              <a:t>Pavlovian</a:t>
            </a:r>
            <a:r>
              <a:rPr lang="en-US" sz="1600" dirty="0">
                <a:latin typeface="Arial"/>
                <a:cs typeface="Arial"/>
              </a:rPr>
              <a:t> learning the critical environmental contingency</a:t>
            </a:r>
          </a:p>
          <a:p>
            <a:r>
              <a:rPr lang="en-US" sz="1600" dirty="0">
                <a:latin typeface="Arial"/>
                <a:cs typeface="Arial"/>
              </a:rPr>
              <a:t>is that between two stimuli (CS and US), whereas in instrumental conditioning</a:t>
            </a:r>
          </a:p>
          <a:p>
            <a:r>
              <a:rPr lang="en-US" sz="1600" dirty="0">
                <a:latin typeface="Arial"/>
                <a:cs typeface="Arial"/>
              </a:rPr>
              <a:t>the critical environmental contingency is that between the animals own response</a:t>
            </a:r>
          </a:p>
          <a:p>
            <a:r>
              <a:rPr lang="en-US" sz="1600" dirty="0">
                <a:latin typeface="Arial"/>
                <a:cs typeface="Arial"/>
              </a:rPr>
              <a:t>and the events that follow (for instance, the reinforcing event).  Note that the “US” and</a:t>
            </a:r>
          </a:p>
          <a:p>
            <a:r>
              <a:rPr lang="en-US" sz="1600" dirty="0">
                <a:latin typeface="Arial"/>
                <a:cs typeface="Arial"/>
              </a:rPr>
              <a:t>the “</a:t>
            </a:r>
            <a:r>
              <a:rPr lang="en-US" sz="1600" dirty="0" err="1">
                <a:latin typeface="Arial"/>
                <a:cs typeface="Arial"/>
              </a:rPr>
              <a:t>reinforcer</a:t>
            </a:r>
            <a:r>
              <a:rPr lang="en-US" sz="1600" dirty="0">
                <a:latin typeface="Arial"/>
                <a:cs typeface="Arial"/>
              </a:rPr>
              <a:t>” can both be the same event, e.g., food. </a:t>
            </a:r>
            <a:endParaRPr lang="en-US" sz="1600" dirty="0"/>
          </a:p>
        </p:txBody>
      </p:sp>
    </p:spTree>
    <p:extLst>
      <p:ext uri="{BB962C8B-B14F-4D97-AF65-F5344CB8AC3E}">
        <p14:creationId xmlns:p14="http://schemas.microsoft.com/office/powerpoint/2010/main" val="151450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Rationale for Studying Associative Learning in Non-Human Animals</a:t>
            </a:r>
            <a:endParaRPr lang="en-US" dirty="0">
              <a:latin typeface="Arial" charset="0"/>
              <a:ea typeface="ＭＳ Ｐゴシック" charset="0"/>
              <a:cs typeface="ＭＳ Ｐゴシック" charset="0"/>
            </a:endParaRPr>
          </a:p>
        </p:txBody>
      </p:sp>
      <p:sp>
        <p:nvSpPr>
          <p:cNvPr id="13314" name="Text Box 3"/>
          <p:cNvSpPr txBox="1">
            <a:spLocks noChangeArrowheads="1"/>
          </p:cNvSpPr>
          <p:nvPr/>
        </p:nvSpPr>
        <p:spPr bwMode="auto">
          <a:xfrm>
            <a:off x="457200" y="1942351"/>
            <a:ext cx="8534709" cy="384720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342900" indent="-342900">
              <a:buFont typeface="Arial"/>
              <a:buChar char="•"/>
            </a:pPr>
            <a:r>
              <a:rPr lang="en-US" sz="2000" dirty="0"/>
              <a:t>Associative learning: an important psychological process</a:t>
            </a:r>
          </a:p>
          <a:p>
            <a:pPr marL="342900" indent="-342900">
              <a:buFont typeface="Arial"/>
              <a:buChar char="•"/>
            </a:pPr>
            <a:endParaRPr lang="en-US" sz="2000" dirty="0"/>
          </a:p>
          <a:p>
            <a:pPr marL="342900" indent="-342900">
              <a:buFont typeface="Arial"/>
              <a:buChar char="•"/>
            </a:pPr>
            <a:r>
              <a:rPr lang="en-US" sz="2000" dirty="0"/>
              <a:t>Evolution of Intelligence</a:t>
            </a:r>
          </a:p>
          <a:p>
            <a:pPr marL="342900" indent="-342900">
              <a:buFont typeface="Arial"/>
              <a:buChar char="•"/>
            </a:pPr>
            <a:endParaRPr lang="en-US" sz="2000" dirty="0"/>
          </a:p>
          <a:p>
            <a:pPr marL="342900" indent="-342900">
              <a:buFont typeface="Arial"/>
              <a:buChar char="•"/>
            </a:pPr>
            <a:r>
              <a:rPr lang="en-US" sz="2000" dirty="0"/>
              <a:t>Neurobiological study of learning is easier</a:t>
            </a:r>
          </a:p>
          <a:p>
            <a:pPr marL="342900" indent="-342900">
              <a:buFont typeface="Arial"/>
              <a:buChar char="•"/>
            </a:pPr>
            <a:endParaRPr lang="en-US" sz="2000" dirty="0"/>
          </a:p>
          <a:p>
            <a:pPr marL="342900" indent="-342900">
              <a:buFont typeface="Arial"/>
              <a:buChar char="•"/>
            </a:pPr>
            <a:r>
              <a:rPr lang="en-US" sz="2000" dirty="0"/>
              <a:t>Causal factors are more easily revealed (through experimental control)</a:t>
            </a:r>
          </a:p>
          <a:p>
            <a:pPr marL="342900" indent="-342900">
              <a:buFont typeface="Arial"/>
              <a:buChar char="•"/>
            </a:pPr>
            <a:endParaRPr lang="en-US" sz="2000" dirty="0"/>
          </a:p>
          <a:p>
            <a:pPr marL="342900" indent="-342900">
              <a:buFont typeface="Arial"/>
              <a:buChar char="•"/>
            </a:pPr>
            <a:r>
              <a:rPr lang="en-US" sz="2000" dirty="0"/>
              <a:t>Simple systems approach</a:t>
            </a:r>
          </a:p>
          <a:p>
            <a:pPr marL="342900" indent="-342900">
              <a:buFont typeface="Arial"/>
              <a:buChar char="•"/>
            </a:pPr>
            <a:endParaRPr lang="en-US" sz="2000" dirty="0"/>
          </a:p>
          <a:p>
            <a:pPr marL="342900" indent="-342900">
              <a:buFont typeface="Arial"/>
              <a:buChar char="•"/>
            </a:pPr>
            <a:r>
              <a:rPr lang="en-US" sz="2000" dirty="0"/>
              <a:t>Animal models can lead to benefits for humans</a:t>
            </a:r>
          </a:p>
          <a:p>
            <a:r>
              <a:rPr lang="en-US" dirty="0"/>
              <a:t>	</a:t>
            </a:r>
            <a:r>
              <a:rPr lang="en-US" sz="1800" dirty="0"/>
              <a:t>(e.g., drug discovery, brain mechanisms of psychopathology, </a:t>
            </a:r>
            <a:r>
              <a:rPr lang="en-US" sz="1800" dirty="0" err="1"/>
              <a:t>etc</a:t>
            </a:r>
            <a:r>
              <a:rPr lang="en-US" sz="1800" dirty="0"/>
              <a:t>)   </a:t>
            </a:r>
          </a:p>
        </p:txBody>
      </p:sp>
    </p:spTree>
    <p:extLst>
      <p:ext uri="{BB962C8B-B14F-4D97-AF65-F5344CB8AC3E}">
        <p14:creationId xmlns:p14="http://schemas.microsoft.com/office/powerpoint/2010/main" val="4161860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309</TotalTime>
  <Words>363</Words>
  <Application>Microsoft Macintosh PowerPoint</Application>
  <PresentationFormat>On-screen Show (4:3)</PresentationFormat>
  <Paragraphs>86</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Calibri</vt:lpstr>
      <vt:lpstr>Office Theme</vt:lpstr>
      <vt:lpstr>Psychology  3510: Learning Lecture 1</vt:lpstr>
      <vt:lpstr>Associative Learning</vt:lpstr>
      <vt:lpstr>Associative Learning</vt:lpstr>
      <vt:lpstr>Associative Learning</vt:lpstr>
      <vt:lpstr>Associative Learning</vt:lpstr>
      <vt:lpstr>Associative Learning</vt:lpstr>
      <vt:lpstr>Associative Learning</vt:lpstr>
      <vt:lpstr>Associative Learning</vt:lpstr>
      <vt:lpstr>Rationale for Studying Associative Learning in Non-Human Animals</vt:lpstr>
      <vt:lpstr>Some Basic Assumptions</vt:lpstr>
      <vt:lpstr>Some Basic Assumptions</vt:lpstr>
    </vt:vector>
  </TitlesOfParts>
  <Company>Brooklyn College</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5310: Learning</dc:title>
  <dc:creator>Andrew Delamater</dc:creator>
  <cp:lastModifiedBy>Andy Delamater</cp:lastModifiedBy>
  <cp:revision>14</cp:revision>
  <dcterms:created xsi:type="dcterms:W3CDTF">2015-01-29T16:49:14Z</dcterms:created>
  <dcterms:modified xsi:type="dcterms:W3CDTF">2018-08-27T16:29:39Z</dcterms:modified>
</cp:coreProperties>
</file>