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339" r:id="rId4"/>
    <p:sldId id="259" r:id="rId5"/>
    <p:sldId id="270" r:id="rId6"/>
    <p:sldId id="321" r:id="rId7"/>
    <p:sldId id="337" r:id="rId8"/>
    <p:sldId id="323" r:id="rId9"/>
    <p:sldId id="324" r:id="rId10"/>
    <p:sldId id="325" r:id="rId11"/>
    <p:sldId id="338" r:id="rId12"/>
    <p:sldId id="330" r:id="rId13"/>
    <p:sldId id="331" r:id="rId14"/>
    <p:sldId id="332" r:id="rId15"/>
    <p:sldId id="333" r:id="rId16"/>
    <p:sldId id="334" r:id="rId17"/>
    <p:sldId id="327" r:id="rId18"/>
    <p:sldId id="329" r:id="rId19"/>
    <p:sldId id="341" r:id="rId20"/>
    <p:sldId id="340" r:id="rId21"/>
    <p:sldId id="328" r:id="rId22"/>
    <p:sldId id="335" r:id="rId23"/>
    <p:sldId id="33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p:restoredTop sz="94685"/>
  </p:normalViewPr>
  <p:slideViewPr>
    <p:cSldViewPr snapToGrid="0" snapToObjects="1" showGuides="1">
      <p:cViewPr varScale="1">
        <p:scale>
          <a:sx n="170" d="100"/>
          <a:sy n="170" d="100"/>
        </p:scale>
        <p:origin x="1568" y="192"/>
      </p:cViewPr>
      <p:guideLst>
        <p:guide orient="horz"/>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64F4E-05BF-F249-9E8D-CF6EA99682A1}" type="datetimeFigureOut">
              <a:rPr lang="en-US" smtClean="0"/>
              <a:t>10/17/18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70F6E-7E3C-2E4F-89B6-28FEA8E2B03C}" type="slidenum">
              <a:rPr lang="en-US" smtClean="0"/>
              <a:t>‹#›</a:t>
            </a:fld>
            <a:endParaRPr lang="en-US"/>
          </a:p>
        </p:txBody>
      </p:sp>
    </p:spTree>
    <p:extLst>
      <p:ext uri="{BB962C8B-B14F-4D97-AF65-F5344CB8AC3E}">
        <p14:creationId xmlns:p14="http://schemas.microsoft.com/office/powerpoint/2010/main" val="547749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883005-5965-B743-B869-552706B6D08D}" type="slidenum">
              <a:rPr lang="en-US" sz="1200"/>
              <a:pPr/>
              <a:t>2</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11</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9F6714-9D84-2A41-BDEA-14128BA37122}" type="slidenum">
              <a:rPr lang="en-US" sz="1200"/>
              <a:pPr/>
              <a:t>17</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9F6714-9D84-2A41-BDEA-14128BA37122}" type="slidenum">
              <a:rPr lang="en-US" sz="1200"/>
              <a:pPr/>
              <a:t>18</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9F6714-9D84-2A41-BDEA-14128BA37122}" type="slidenum">
              <a:rPr lang="en-US" sz="1200"/>
              <a:pPr/>
              <a:t>19</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01871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9F6714-9D84-2A41-BDEA-14128BA37122}" type="slidenum">
              <a:rPr lang="en-US" sz="1200"/>
              <a:pPr/>
              <a:t>20</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77057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9F6714-9D84-2A41-BDEA-14128BA37122}" type="slidenum">
              <a:rPr lang="en-US" sz="1200"/>
              <a:pPr/>
              <a:t>21</a:t>
            </a:fld>
            <a:endParaRPr lang="en-US" sz="1200"/>
          </a:p>
        </p:txBody>
      </p:sp>
      <p:sp>
        <p:nvSpPr>
          <p:cNvPr id="1126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50181E-DD3D-F54F-8859-F279F78AEE29}" type="slidenum">
              <a:rPr lang="en-US" sz="1200"/>
              <a:pPr/>
              <a:t>22</a:t>
            </a:fld>
            <a:endParaRPr lang="en-US" sz="1200"/>
          </a:p>
        </p:txBody>
      </p:sp>
      <p:sp>
        <p:nvSpPr>
          <p:cNvPr id="13517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50181E-DD3D-F54F-8859-F279F78AEE29}" type="slidenum">
              <a:rPr lang="en-US" sz="1200"/>
              <a:pPr/>
              <a:t>23</a:t>
            </a:fld>
            <a:endParaRPr lang="en-US" sz="1200"/>
          </a:p>
        </p:txBody>
      </p:sp>
      <p:sp>
        <p:nvSpPr>
          <p:cNvPr id="13517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883005-5965-B743-B869-552706B6D08D}" type="slidenum">
              <a:rPr lang="en-US" sz="1200"/>
              <a:pPr/>
              <a:t>3</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157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4</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5</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6</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7</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8</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9</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10</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4B75D8-8394-F847-B92F-DEAC13C5AA71}"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70130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5D8-8394-F847-B92F-DEAC13C5AA71}"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066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5D8-8394-F847-B92F-DEAC13C5AA71}"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4194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B75D8-8394-F847-B92F-DEAC13C5AA71}"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94292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B75D8-8394-F847-B92F-DEAC13C5AA71}" type="datetimeFigureOut">
              <a:rPr lang="en-US" smtClean="0"/>
              <a:t>10/17/18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5179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B75D8-8394-F847-B92F-DEAC13C5AA71}"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42773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B75D8-8394-F847-B92F-DEAC13C5AA71}" type="datetimeFigureOut">
              <a:rPr lang="en-US" smtClean="0"/>
              <a:t>10/17/18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11770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B75D8-8394-F847-B92F-DEAC13C5AA71}" type="datetimeFigureOut">
              <a:rPr lang="en-US" smtClean="0"/>
              <a:t>10/17/18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183133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B75D8-8394-F847-B92F-DEAC13C5AA71}" type="datetimeFigureOut">
              <a:rPr lang="en-US" smtClean="0"/>
              <a:t>10/17/18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4552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B75D8-8394-F847-B92F-DEAC13C5AA71}"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032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B75D8-8394-F847-B92F-DEAC13C5AA71}" type="datetimeFigureOut">
              <a:rPr lang="en-US" smtClean="0"/>
              <a:t>10/17/18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76516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B75D8-8394-F847-B92F-DEAC13C5AA71}" type="datetimeFigureOut">
              <a:rPr lang="en-US" smtClean="0"/>
              <a:t>10/17/18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6C9F5-0507-D74C-8751-5B36A992BDFA}" type="slidenum">
              <a:rPr lang="en-US" smtClean="0"/>
              <a:t>‹#›</a:t>
            </a:fld>
            <a:endParaRPr lang="en-US"/>
          </a:p>
        </p:txBody>
      </p:sp>
    </p:spTree>
    <p:extLst>
      <p:ext uri="{BB962C8B-B14F-4D97-AF65-F5344CB8AC3E}">
        <p14:creationId xmlns:p14="http://schemas.microsoft.com/office/powerpoint/2010/main" val="323582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1.tiff"/><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11.tiff"/><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a:cs typeface="Arial"/>
              </a:rPr>
              <a:t>Lecture 11:  </a:t>
            </a:r>
            <a:r>
              <a:rPr lang="en-US" sz="3600" dirty="0" err="1">
                <a:latin typeface="Arial"/>
                <a:cs typeface="Arial"/>
              </a:rPr>
              <a:t>Pavlovian</a:t>
            </a:r>
            <a:r>
              <a:rPr lang="en-US" sz="3600" dirty="0">
                <a:latin typeface="Arial"/>
                <a:cs typeface="Arial"/>
              </a:rPr>
              <a:t> Conditioning </a:t>
            </a:r>
            <a:r>
              <a:rPr lang="en-US" sz="2800" dirty="0">
                <a:latin typeface="Arial"/>
                <a:cs typeface="Arial"/>
              </a:rPr>
              <a:t>(Associative Content)</a:t>
            </a:r>
          </a:p>
        </p:txBody>
      </p:sp>
      <p:sp>
        <p:nvSpPr>
          <p:cNvPr id="3" name="Subtitle 2"/>
          <p:cNvSpPr>
            <a:spLocks noGrp="1"/>
          </p:cNvSpPr>
          <p:nvPr>
            <p:ph type="subTitle" idx="1"/>
          </p:nvPr>
        </p:nvSpPr>
        <p:spPr/>
        <p:txBody>
          <a:bodyPr>
            <a:normAutofit/>
          </a:bodyPr>
          <a:lstStyle/>
          <a:p>
            <a:r>
              <a:rPr lang="en-US" sz="2400" dirty="0">
                <a:solidFill>
                  <a:schemeClr val="tx1"/>
                </a:solidFill>
                <a:latin typeface="Arial"/>
                <a:cs typeface="Arial"/>
              </a:rPr>
              <a:t>Learning, Psychology 3510</a:t>
            </a:r>
          </a:p>
          <a:p>
            <a:r>
              <a:rPr lang="en-US" sz="2400" dirty="0">
                <a:solidFill>
                  <a:schemeClr val="tx1"/>
                </a:solidFill>
                <a:latin typeface="Arial"/>
                <a:cs typeface="Arial"/>
              </a:rPr>
              <a:t>Fall, 2018</a:t>
            </a:r>
          </a:p>
          <a:p>
            <a:r>
              <a:rPr lang="en-US" sz="2400" dirty="0">
                <a:solidFill>
                  <a:schemeClr val="tx1"/>
                </a:solidFill>
                <a:latin typeface="Arial"/>
                <a:cs typeface="Arial"/>
              </a:rPr>
              <a:t>Professor Delamater</a:t>
            </a:r>
          </a:p>
        </p:txBody>
      </p:sp>
    </p:spTree>
    <p:extLst>
      <p:ext uri="{BB962C8B-B14F-4D97-AF65-F5344CB8AC3E}">
        <p14:creationId xmlns:p14="http://schemas.microsoft.com/office/powerpoint/2010/main" val="222780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1</a:t>
            </a:r>
            <a:r>
              <a:rPr lang="en-US" sz="3200" b="1" u="sng" baseline="30000" dirty="0">
                <a:latin typeface="Arial" charset="0"/>
                <a:ea typeface="ＭＳ Ｐゴシック" charset="0"/>
                <a:cs typeface="ＭＳ Ｐゴシック" charset="0"/>
              </a:rPr>
              <a:t>st</a:t>
            </a:r>
            <a:r>
              <a:rPr lang="en-US" sz="3200" b="1" u="sng" dirty="0">
                <a:latin typeface="Arial" charset="0"/>
                <a:ea typeface="ＭＳ Ｐゴシック" charset="0"/>
                <a:cs typeface="ＭＳ Ｐゴシック" charset="0"/>
              </a:rPr>
              <a:t>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2</a:t>
            </a:r>
            <a:r>
              <a:rPr lang="en-US" sz="3200" b="1" u="sng" baseline="30000" dirty="0">
                <a:latin typeface="Arial" charset="0"/>
                <a:ea typeface="ＭＳ Ｐゴシック" charset="0"/>
                <a:cs typeface="ＭＳ Ｐゴシック" charset="0"/>
              </a:rPr>
              <a:t>nd</a:t>
            </a:r>
            <a:r>
              <a:rPr lang="en-US" sz="3200" b="1" u="sng" dirty="0">
                <a:latin typeface="Arial" charset="0"/>
                <a:ea typeface="ＭＳ Ｐゴシック" charset="0"/>
                <a:cs typeface="ＭＳ Ｐゴシック" charset="0"/>
              </a:rPr>
              <a:t> Order Conditioning:  US Devaluation Test</a:t>
            </a:r>
            <a:endParaRPr lang="en-US" dirty="0">
              <a:latin typeface="Arial" charset="0"/>
              <a:ea typeface="ＭＳ Ｐゴシック" charset="0"/>
              <a:cs typeface="ＭＳ Ｐゴシック" charset="0"/>
            </a:endParaRPr>
          </a:p>
        </p:txBody>
      </p:sp>
      <p:sp>
        <p:nvSpPr>
          <p:cNvPr id="13" name="TextBox 12"/>
          <p:cNvSpPr txBox="1"/>
          <p:nvPr/>
        </p:nvSpPr>
        <p:spPr>
          <a:xfrm>
            <a:off x="276658" y="4238401"/>
            <a:ext cx="8233015" cy="1477328"/>
          </a:xfrm>
          <a:prstGeom prst="rect">
            <a:avLst/>
          </a:prstGeom>
          <a:noFill/>
        </p:spPr>
        <p:txBody>
          <a:bodyPr wrap="square" rtlCol="0">
            <a:spAutoFit/>
          </a:bodyPr>
          <a:lstStyle/>
          <a:p>
            <a:pPr marL="285750" indent="-285750">
              <a:buFont typeface="Arial"/>
              <a:buChar char="•"/>
            </a:pPr>
            <a:r>
              <a:rPr lang="en-US" dirty="0">
                <a:solidFill>
                  <a:srgbClr val="FF0000"/>
                </a:solidFill>
              </a:rPr>
              <a:t>Appetitive (Food) conditioned activity procedure</a:t>
            </a:r>
          </a:p>
          <a:p>
            <a:r>
              <a:rPr lang="en-US" dirty="0">
                <a:solidFill>
                  <a:srgbClr val="FF0000"/>
                </a:solidFill>
              </a:rPr>
              <a:t>	 with rats.</a:t>
            </a:r>
          </a:p>
          <a:p>
            <a:pPr marL="285750" indent="-285750">
              <a:buFont typeface="Arial"/>
              <a:buChar char="•"/>
            </a:pPr>
            <a:r>
              <a:rPr lang="en-US" dirty="0">
                <a:solidFill>
                  <a:srgbClr val="FF0000"/>
                </a:solidFill>
              </a:rPr>
              <a:t>1</a:t>
            </a:r>
            <a:r>
              <a:rPr lang="en-US" baseline="30000" dirty="0">
                <a:solidFill>
                  <a:srgbClr val="FF0000"/>
                </a:solidFill>
              </a:rPr>
              <a:t>st</a:t>
            </a:r>
            <a:r>
              <a:rPr lang="en-US" dirty="0">
                <a:solidFill>
                  <a:srgbClr val="FF0000"/>
                </a:solidFill>
              </a:rPr>
              <a:t> order Tone CRs were reduced in the Group given</a:t>
            </a:r>
          </a:p>
          <a:p>
            <a:r>
              <a:rPr lang="en-US" dirty="0">
                <a:solidFill>
                  <a:srgbClr val="FF0000"/>
                </a:solidFill>
              </a:rPr>
              <a:t>	food – rotation devaluation training (Group 1-E).</a:t>
            </a:r>
          </a:p>
          <a:p>
            <a:pPr marL="285750" indent="-285750">
              <a:buFont typeface="Arial"/>
              <a:buChar char="•"/>
            </a:pPr>
            <a:r>
              <a:rPr lang="en-US" dirty="0">
                <a:solidFill>
                  <a:srgbClr val="FF0000"/>
                </a:solidFill>
              </a:rPr>
              <a:t>These results show that S-S learning can occur in Pavlovian 1</a:t>
            </a:r>
            <a:r>
              <a:rPr lang="en-US" baseline="30000" dirty="0">
                <a:solidFill>
                  <a:srgbClr val="FF0000"/>
                </a:solidFill>
              </a:rPr>
              <a:t>st</a:t>
            </a:r>
            <a:r>
              <a:rPr lang="en-US" dirty="0">
                <a:solidFill>
                  <a:srgbClr val="FF0000"/>
                </a:solidFill>
              </a:rPr>
              <a:t> order conditioning.</a:t>
            </a:r>
          </a:p>
        </p:txBody>
      </p:sp>
      <p:sp>
        <p:nvSpPr>
          <p:cNvPr id="2" name="Rectangle 1"/>
          <p:cNvSpPr/>
          <p:nvPr/>
        </p:nvSpPr>
        <p:spPr>
          <a:xfrm>
            <a:off x="1717441" y="1531276"/>
            <a:ext cx="5474447" cy="369332"/>
          </a:xfrm>
          <a:prstGeom prst="rect">
            <a:avLst/>
          </a:prstGeom>
        </p:spPr>
        <p:txBody>
          <a:bodyPr wrap="square">
            <a:spAutoFit/>
          </a:bodyPr>
          <a:lstStyle/>
          <a:p>
            <a:r>
              <a:rPr lang="en-US" i="1" dirty="0"/>
              <a:t>US Devaluation Experiment (Holland &amp; </a:t>
            </a:r>
            <a:r>
              <a:rPr lang="en-US" i="1" dirty="0" err="1"/>
              <a:t>Rescorla</a:t>
            </a:r>
            <a:r>
              <a:rPr lang="en-US" i="1" dirty="0"/>
              <a:t>, 1975)</a:t>
            </a:r>
          </a:p>
        </p:txBody>
      </p:sp>
      <p:pic>
        <p:nvPicPr>
          <p:cNvPr id="3" name="Picture 2"/>
          <p:cNvPicPr>
            <a:picLocks noChangeAspect="1"/>
          </p:cNvPicPr>
          <p:nvPr/>
        </p:nvPicPr>
        <p:blipFill>
          <a:blip r:embed="rId3"/>
          <a:stretch>
            <a:fillRect/>
          </a:stretch>
        </p:blipFill>
        <p:spPr>
          <a:xfrm>
            <a:off x="632245" y="1900608"/>
            <a:ext cx="4853970" cy="1802409"/>
          </a:xfrm>
          <a:prstGeom prst="rect">
            <a:avLst/>
          </a:prstGeom>
        </p:spPr>
      </p:pic>
      <p:pic>
        <p:nvPicPr>
          <p:cNvPr id="4" name="Picture 3"/>
          <p:cNvPicPr>
            <a:picLocks noChangeAspect="1"/>
          </p:cNvPicPr>
          <p:nvPr/>
        </p:nvPicPr>
        <p:blipFill>
          <a:blip r:embed="rId4"/>
          <a:stretch>
            <a:fillRect/>
          </a:stretch>
        </p:blipFill>
        <p:spPr>
          <a:xfrm>
            <a:off x="5549375" y="1825507"/>
            <a:ext cx="3419935" cy="3001168"/>
          </a:xfrm>
          <a:prstGeom prst="rect">
            <a:avLst/>
          </a:prstGeom>
        </p:spPr>
      </p:pic>
      <p:sp>
        <p:nvSpPr>
          <p:cNvPr id="5" name="Rectangle 4"/>
          <p:cNvSpPr/>
          <p:nvPr/>
        </p:nvSpPr>
        <p:spPr>
          <a:xfrm>
            <a:off x="7696615" y="2670629"/>
            <a:ext cx="1270000" cy="19376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3270698"/>
            <a:ext cx="5024720" cy="3547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844764" y="2994001"/>
            <a:ext cx="681144" cy="2766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6275144" y="2709394"/>
            <a:ext cx="552876" cy="1023157"/>
          </a:xfrm>
          <a:custGeom>
            <a:avLst/>
            <a:gdLst>
              <a:gd name="connsiteX0" fmla="*/ 5735 w 552876"/>
              <a:gd name="connsiteY0" fmla="*/ 26311 h 1023157"/>
              <a:gd name="connsiteX1" fmla="*/ 13230 w 552876"/>
              <a:gd name="connsiteY1" fmla="*/ 273649 h 1023157"/>
              <a:gd name="connsiteX2" fmla="*/ 28220 w 552876"/>
              <a:gd name="connsiteY2" fmla="*/ 296134 h 1023157"/>
              <a:gd name="connsiteX3" fmla="*/ 43210 w 552876"/>
              <a:gd name="connsiteY3" fmla="*/ 341104 h 1023157"/>
              <a:gd name="connsiteX4" fmla="*/ 58200 w 552876"/>
              <a:gd name="connsiteY4" fmla="*/ 408560 h 1023157"/>
              <a:gd name="connsiteX5" fmla="*/ 65695 w 552876"/>
              <a:gd name="connsiteY5" fmla="*/ 431045 h 1023157"/>
              <a:gd name="connsiteX6" fmla="*/ 80686 w 552876"/>
              <a:gd name="connsiteY6" fmla="*/ 446036 h 1023157"/>
              <a:gd name="connsiteX7" fmla="*/ 88181 w 552876"/>
              <a:gd name="connsiteY7" fmla="*/ 498501 h 1023157"/>
              <a:gd name="connsiteX8" fmla="*/ 118161 w 552876"/>
              <a:gd name="connsiteY8" fmla="*/ 513491 h 1023157"/>
              <a:gd name="connsiteX9" fmla="*/ 140646 w 552876"/>
              <a:gd name="connsiteY9" fmla="*/ 528481 h 1023157"/>
              <a:gd name="connsiteX10" fmla="*/ 148141 w 552876"/>
              <a:gd name="connsiteY10" fmla="*/ 550967 h 1023157"/>
              <a:gd name="connsiteX11" fmla="*/ 178122 w 552876"/>
              <a:gd name="connsiteY11" fmla="*/ 588442 h 1023157"/>
              <a:gd name="connsiteX12" fmla="*/ 185617 w 552876"/>
              <a:gd name="connsiteY12" fmla="*/ 610927 h 1023157"/>
              <a:gd name="connsiteX13" fmla="*/ 208102 w 552876"/>
              <a:gd name="connsiteY13" fmla="*/ 723354 h 1023157"/>
              <a:gd name="connsiteX14" fmla="*/ 223092 w 552876"/>
              <a:gd name="connsiteY14" fmla="*/ 768324 h 1023157"/>
              <a:gd name="connsiteX15" fmla="*/ 230587 w 552876"/>
              <a:gd name="connsiteY15" fmla="*/ 790809 h 1023157"/>
              <a:gd name="connsiteX16" fmla="*/ 245577 w 552876"/>
              <a:gd name="connsiteY16" fmla="*/ 858265 h 1023157"/>
              <a:gd name="connsiteX17" fmla="*/ 268063 w 552876"/>
              <a:gd name="connsiteY17" fmla="*/ 873255 h 1023157"/>
              <a:gd name="connsiteX18" fmla="*/ 283053 w 552876"/>
              <a:gd name="connsiteY18" fmla="*/ 895740 h 1023157"/>
              <a:gd name="connsiteX19" fmla="*/ 298043 w 552876"/>
              <a:gd name="connsiteY19" fmla="*/ 910731 h 1023157"/>
              <a:gd name="connsiteX20" fmla="*/ 328023 w 552876"/>
              <a:gd name="connsiteY20" fmla="*/ 1015662 h 1023157"/>
              <a:gd name="connsiteX21" fmla="*/ 350508 w 552876"/>
              <a:gd name="connsiteY21" fmla="*/ 1023157 h 1023157"/>
              <a:gd name="connsiteX22" fmla="*/ 365499 w 552876"/>
              <a:gd name="connsiteY22" fmla="*/ 1008167 h 1023157"/>
              <a:gd name="connsiteX23" fmla="*/ 380489 w 552876"/>
              <a:gd name="connsiteY23" fmla="*/ 985681 h 1023157"/>
              <a:gd name="connsiteX24" fmla="*/ 425459 w 552876"/>
              <a:gd name="connsiteY24" fmla="*/ 955701 h 1023157"/>
              <a:gd name="connsiteX25" fmla="*/ 440449 w 552876"/>
              <a:gd name="connsiteY25" fmla="*/ 925721 h 1023157"/>
              <a:gd name="connsiteX26" fmla="*/ 447945 w 552876"/>
              <a:gd name="connsiteY26" fmla="*/ 888245 h 1023157"/>
              <a:gd name="connsiteX27" fmla="*/ 470430 w 552876"/>
              <a:gd name="connsiteY27" fmla="*/ 880750 h 1023157"/>
              <a:gd name="connsiteX28" fmla="*/ 492915 w 552876"/>
              <a:gd name="connsiteY28" fmla="*/ 835780 h 1023157"/>
              <a:gd name="connsiteX29" fmla="*/ 515400 w 552876"/>
              <a:gd name="connsiteY29" fmla="*/ 798304 h 1023157"/>
              <a:gd name="connsiteX30" fmla="*/ 522895 w 552876"/>
              <a:gd name="connsiteY30" fmla="*/ 775819 h 1023157"/>
              <a:gd name="connsiteX31" fmla="*/ 537886 w 552876"/>
              <a:gd name="connsiteY31" fmla="*/ 753334 h 1023157"/>
              <a:gd name="connsiteX32" fmla="*/ 545381 w 552876"/>
              <a:gd name="connsiteY32" fmla="*/ 723354 h 1023157"/>
              <a:gd name="connsiteX33" fmla="*/ 552876 w 552876"/>
              <a:gd name="connsiteY33" fmla="*/ 700868 h 1023157"/>
              <a:gd name="connsiteX34" fmla="*/ 530390 w 552876"/>
              <a:gd name="connsiteY34" fmla="*/ 603432 h 1023157"/>
              <a:gd name="connsiteX35" fmla="*/ 522895 w 552876"/>
              <a:gd name="connsiteY35" fmla="*/ 580947 h 1023157"/>
              <a:gd name="connsiteX36" fmla="*/ 492915 w 552876"/>
              <a:gd name="connsiteY36" fmla="*/ 535976 h 1023157"/>
              <a:gd name="connsiteX37" fmla="*/ 485420 w 552876"/>
              <a:gd name="connsiteY37" fmla="*/ 513491 h 1023157"/>
              <a:gd name="connsiteX38" fmla="*/ 440449 w 552876"/>
              <a:gd name="connsiteY38" fmla="*/ 468521 h 1023157"/>
              <a:gd name="connsiteX39" fmla="*/ 402974 w 552876"/>
              <a:gd name="connsiteY39" fmla="*/ 431045 h 1023157"/>
              <a:gd name="connsiteX40" fmla="*/ 365499 w 552876"/>
              <a:gd name="connsiteY40" fmla="*/ 386075 h 1023157"/>
              <a:gd name="connsiteX41" fmla="*/ 335518 w 552876"/>
              <a:gd name="connsiteY41" fmla="*/ 378580 h 1023157"/>
              <a:gd name="connsiteX42" fmla="*/ 275558 w 552876"/>
              <a:gd name="connsiteY42" fmla="*/ 318619 h 1023157"/>
              <a:gd name="connsiteX43" fmla="*/ 268063 w 552876"/>
              <a:gd name="connsiteY43" fmla="*/ 281144 h 1023157"/>
              <a:gd name="connsiteX44" fmla="*/ 260567 w 552876"/>
              <a:gd name="connsiteY44" fmla="*/ 236173 h 1023157"/>
              <a:gd name="connsiteX45" fmla="*/ 245577 w 552876"/>
              <a:gd name="connsiteY45" fmla="*/ 213688 h 1023157"/>
              <a:gd name="connsiteX46" fmla="*/ 238082 w 552876"/>
              <a:gd name="connsiteY46" fmla="*/ 191203 h 1023157"/>
              <a:gd name="connsiteX47" fmla="*/ 200607 w 552876"/>
              <a:gd name="connsiteY47" fmla="*/ 116252 h 1023157"/>
              <a:gd name="connsiteX48" fmla="*/ 178122 w 552876"/>
              <a:gd name="connsiteY48" fmla="*/ 78776 h 1023157"/>
              <a:gd name="connsiteX49" fmla="*/ 170626 w 552876"/>
              <a:gd name="connsiteY49" fmla="*/ 56291 h 1023157"/>
              <a:gd name="connsiteX50" fmla="*/ 133151 w 552876"/>
              <a:gd name="connsiteY50" fmla="*/ 48796 h 1023157"/>
              <a:gd name="connsiteX51" fmla="*/ 110666 w 552876"/>
              <a:gd name="connsiteY51" fmla="*/ 33806 h 1023157"/>
              <a:gd name="connsiteX52" fmla="*/ 95676 w 552876"/>
              <a:gd name="connsiteY52" fmla="*/ 11321 h 1023157"/>
              <a:gd name="connsiteX53" fmla="*/ 5735 w 552876"/>
              <a:gd name="connsiteY53" fmla="*/ 26311 h 10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2876" h="1023157">
                <a:moveTo>
                  <a:pt x="5735" y="26311"/>
                </a:moveTo>
                <a:cubicBezTo>
                  <a:pt x="-8006" y="70032"/>
                  <a:pt x="6380" y="191450"/>
                  <a:pt x="13230" y="273649"/>
                </a:cubicBezTo>
                <a:cubicBezTo>
                  <a:pt x="13978" y="282626"/>
                  <a:pt x="24562" y="287903"/>
                  <a:pt x="28220" y="296134"/>
                </a:cubicBezTo>
                <a:cubicBezTo>
                  <a:pt x="34637" y="310573"/>
                  <a:pt x="40111" y="325610"/>
                  <a:pt x="43210" y="341104"/>
                </a:cubicBezTo>
                <a:cubicBezTo>
                  <a:pt x="48362" y="366865"/>
                  <a:pt x="51143" y="383861"/>
                  <a:pt x="58200" y="408560"/>
                </a:cubicBezTo>
                <a:cubicBezTo>
                  <a:pt x="60370" y="416156"/>
                  <a:pt x="61630" y="424270"/>
                  <a:pt x="65695" y="431045"/>
                </a:cubicBezTo>
                <a:cubicBezTo>
                  <a:pt x="69331" y="437105"/>
                  <a:pt x="75689" y="441039"/>
                  <a:pt x="80686" y="446036"/>
                </a:cubicBezTo>
                <a:cubicBezTo>
                  <a:pt x="83184" y="463524"/>
                  <a:pt x="79602" y="483058"/>
                  <a:pt x="88181" y="498501"/>
                </a:cubicBezTo>
                <a:cubicBezTo>
                  <a:pt x="93607" y="508268"/>
                  <a:pt x="108460" y="507948"/>
                  <a:pt x="118161" y="513491"/>
                </a:cubicBezTo>
                <a:cubicBezTo>
                  <a:pt x="125982" y="517960"/>
                  <a:pt x="133151" y="523484"/>
                  <a:pt x="140646" y="528481"/>
                </a:cubicBezTo>
                <a:cubicBezTo>
                  <a:pt x="143144" y="535976"/>
                  <a:pt x="144608" y="543900"/>
                  <a:pt x="148141" y="550967"/>
                </a:cubicBezTo>
                <a:cubicBezTo>
                  <a:pt x="157596" y="569878"/>
                  <a:pt x="164178" y="574499"/>
                  <a:pt x="178122" y="588442"/>
                </a:cubicBezTo>
                <a:cubicBezTo>
                  <a:pt x="180620" y="595937"/>
                  <a:pt x="183903" y="603215"/>
                  <a:pt x="185617" y="610927"/>
                </a:cubicBezTo>
                <a:cubicBezTo>
                  <a:pt x="193907" y="648235"/>
                  <a:pt x="196016" y="687097"/>
                  <a:pt x="208102" y="723354"/>
                </a:cubicBezTo>
                <a:lnTo>
                  <a:pt x="223092" y="768324"/>
                </a:lnTo>
                <a:lnTo>
                  <a:pt x="230587" y="790809"/>
                </a:lnTo>
                <a:cubicBezTo>
                  <a:pt x="230664" y="791268"/>
                  <a:pt x="237808" y="848554"/>
                  <a:pt x="245577" y="858265"/>
                </a:cubicBezTo>
                <a:cubicBezTo>
                  <a:pt x="251204" y="865299"/>
                  <a:pt x="260568" y="868258"/>
                  <a:pt x="268063" y="873255"/>
                </a:cubicBezTo>
                <a:cubicBezTo>
                  <a:pt x="273060" y="880750"/>
                  <a:pt x="277426" y="888706"/>
                  <a:pt x="283053" y="895740"/>
                </a:cubicBezTo>
                <a:cubicBezTo>
                  <a:pt x="287467" y="901258"/>
                  <a:pt x="296562" y="903821"/>
                  <a:pt x="298043" y="910731"/>
                </a:cubicBezTo>
                <a:cubicBezTo>
                  <a:pt x="314446" y="987280"/>
                  <a:pt x="278063" y="990682"/>
                  <a:pt x="328023" y="1015662"/>
                </a:cubicBezTo>
                <a:cubicBezTo>
                  <a:pt x="335089" y="1019195"/>
                  <a:pt x="343013" y="1020659"/>
                  <a:pt x="350508" y="1023157"/>
                </a:cubicBezTo>
                <a:cubicBezTo>
                  <a:pt x="355505" y="1018160"/>
                  <a:pt x="361085" y="1013685"/>
                  <a:pt x="365499" y="1008167"/>
                </a:cubicBezTo>
                <a:cubicBezTo>
                  <a:pt x="371126" y="1001133"/>
                  <a:pt x="373710" y="991613"/>
                  <a:pt x="380489" y="985681"/>
                </a:cubicBezTo>
                <a:cubicBezTo>
                  <a:pt x="394047" y="973817"/>
                  <a:pt x="425459" y="955701"/>
                  <a:pt x="425459" y="955701"/>
                </a:cubicBezTo>
                <a:cubicBezTo>
                  <a:pt x="430456" y="945708"/>
                  <a:pt x="436916" y="936320"/>
                  <a:pt x="440449" y="925721"/>
                </a:cubicBezTo>
                <a:cubicBezTo>
                  <a:pt x="444478" y="913635"/>
                  <a:pt x="440878" y="898845"/>
                  <a:pt x="447945" y="888245"/>
                </a:cubicBezTo>
                <a:cubicBezTo>
                  <a:pt x="452327" y="881671"/>
                  <a:pt x="462935" y="883248"/>
                  <a:pt x="470430" y="880750"/>
                </a:cubicBezTo>
                <a:cubicBezTo>
                  <a:pt x="489269" y="824233"/>
                  <a:pt x="463856" y="893897"/>
                  <a:pt x="492915" y="835780"/>
                </a:cubicBezTo>
                <a:cubicBezTo>
                  <a:pt x="512375" y="796860"/>
                  <a:pt x="486120" y="827586"/>
                  <a:pt x="515400" y="798304"/>
                </a:cubicBezTo>
                <a:cubicBezTo>
                  <a:pt x="517898" y="790809"/>
                  <a:pt x="519362" y="782885"/>
                  <a:pt x="522895" y="775819"/>
                </a:cubicBezTo>
                <a:cubicBezTo>
                  <a:pt x="526924" y="767762"/>
                  <a:pt x="534337" y="761614"/>
                  <a:pt x="537886" y="753334"/>
                </a:cubicBezTo>
                <a:cubicBezTo>
                  <a:pt x="541944" y="743866"/>
                  <a:pt x="542551" y="733259"/>
                  <a:pt x="545381" y="723354"/>
                </a:cubicBezTo>
                <a:cubicBezTo>
                  <a:pt x="547551" y="715757"/>
                  <a:pt x="550378" y="708363"/>
                  <a:pt x="552876" y="700868"/>
                </a:cubicBezTo>
                <a:cubicBezTo>
                  <a:pt x="543146" y="632759"/>
                  <a:pt x="550968" y="665164"/>
                  <a:pt x="530390" y="603432"/>
                </a:cubicBezTo>
                <a:cubicBezTo>
                  <a:pt x="527892" y="595937"/>
                  <a:pt x="527277" y="587521"/>
                  <a:pt x="522895" y="580947"/>
                </a:cubicBezTo>
                <a:cubicBezTo>
                  <a:pt x="512902" y="565957"/>
                  <a:pt x="498612" y="553067"/>
                  <a:pt x="492915" y="535976"/>
                </a:cubicBezTo>
                <a:cubicBezTo>
                  <a:pt x="490417" y="528481"/>
                  <a:pt x="490270" y="519727"/>
                  <a:pt x="485420" y="513491"/>
                </a:cubicBezTo>
                <a:cubicBezTo>
                  <a:pt x="472405" y="496757"/>
                  <a:pt x="452208" y="486160"/>
                  <a:pt x="440449" y="468521"/>
                </a:cubicBezTo>
                <a:cubicBezTo>
                  <a:pt x="420462" y="438541"/>
                  <a:pt x="432954" y="451033"/>
                  <a:pt x="402974" y="431045"/>
                </a:cubicBezTo>
                <a:cubicBezTo>
                  <a:pt x="393422" y="416717"/>
                  <a:pt x="381036" y="394953"/>
                  <a:pt x="365499" y="386075"/>
                </a:cubicBezTo>
                <a:cubicBezTo>
                  <a:pt x="356555" y="380964"/>
                  <a:pt x="345512" y="381078"/>
                  <a:pt x="335518" y="378580"/>
                </a:cubicBezTo>
                <a:cubicBezTo>
                  <a:pt x="281252" y="342401"/>
                  <a:pt x="298605" y="364713"/>
                  <a:pt x="275558" y="318619"/>
                </a:cubicBezTo>
                <a:cubicBezTo>
                  <a:pt x="273060" y="306127"/>
                  <a:pt x="270342" y="293678"/>
                  <a:pt x="268063" y="281144"/>
                </a:cubicBezTo>
                <a:cubicBezTo>
                  <a:pt x="265344" y="266192"/>
                  <a:pt x="265373" y="250590"/>
                  <a:pt x="260567" y="236173"/>
                </a:cubicBezTo>
                <a:cubicBezTo>
                  <a:pt x="257718" y="227627"/>
                  <a:pt x="249605" y="221745"/>
                  <a:pt x="245577" y="213688"/>
                </a:cubicBezTo>
                <a:cubicBezTo>
                  <a:pt x="242044" y="206622"/>
                  <a:pt x="240161" y="198825"/>
                  <a:pt x="238082" y="191203"/>
                </a:cubicBezTo>
                <a:cubicBezTo>
                  <a:pt x="218999" y="121231"/>
                  <a:pt x="241068" y="143226"/>
                  <a:pt x="200607" y="116252"/>
                </a:cubicBezTo>
                <a:cubicBezTo>
                  <a:pt x="179377" y="52563"/>
                  <a:pt x="208985" y="130213"/>
                  <a:pt x="178122" y="78776"/>
                </a:cubicBezTo>
                <a:cubicBezTo>
                  <a:pt x="174057" y="72001"/>
                  <a:pt x="177200" y="60673"/>
                  <a:pt x="170626" y="56291"/>
                </a:cubicBezTo>
                <a:cubicBezTo>
                  <a:pt x="160026" y="49225"/>
                  <a:pt x="145643" y="51294"/>
                  <a:pt x="133151" y="48796"/>
                </a:cubicBezTo>
                <a:cubicBezTo>
                  <a:pt x="125656" y="43799"/>
                  <a:pt x="117036" y="40176"/>
                  <a:pt x="110666" y="33806"/>
                </a:cubicBezTo>
                <a:cubicBezTo>
                  <a:pt x="104296" y="27436"/>
                  <a:pt x="104453" y="13346"/>
                  <a:pt x="95676" y="11321"/>
                </a:cubicBezTo>
                <a:cubicBezTo>
                  <a:pt x="68898" y="5141"/>
                  <a:pt x="19476" y="-17410"/>
                  <a:pt x="5735" y="26311"/>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6819883" y="3459815"/>
            <a:ext cx="857933" cy="823228"/>
          </a:xfrm>
          <a:custGeom>
            <a:avLst/>
            <a:gdLst>
              <a:gd name="connsiteX0" fmla="*/ 532792 w 857933"/>
              <a:gd name="connsiteY0" fmla="*/ 520074 h 823228"/>
              <a:gd name="connsiteX1" fmla="*/ 630228 w 857933"/>
              <a:gd name="connsiteY1" fmla="*/ 542559 h 823228"/>
              <a:gd name="connsiteX2" fmla="*/ 690189 w 857933"/>
              <a:gd name="connsiteY2" fmla="*/ 550054 h 823228"/>
              <a:gd name="connsiteX3" fmla="*/ 735160 w 857933"/>
              <a:gd name="connsiteY3" fmla="*/ 572539 h 823228"/>
              <a:gd name="connsiteX4" fmla="*/ 780130 w 857933"/>
              <a:gd name="connsiteY4" fmla="*/ 595024 h 823228"/>
              <a:gd name="connsiteX5" fmla="*/ 795120 w 857933"/>
              <a:gd name="connsiteY5" fmla="*/ 617510 h 823228"/>
              <a:gd name="connsiteX6" fmla="*/ 840091 w 857933"/>
              <a:gd name="connsiteY6" fmla="*/ 639995 h 823228"/>
              <a:gd name="connsiteX7" fmla="*/ 847586 w 857933"/>
              <a:gd name="connsiteY7" fmla="*/ 759916 h 823228"/>
              <a:gd name="connsiteX8" fmla="*/ 825101 w 857933"/>
              <a:gd name="connsiteY8" fmla="*/ 782401 h 823228"/>
              <a:gd name="connsiteX9" fmla="*/ 802615 w 857933"/>
              <a:gd name="connsiteY9" fmla="*/ 789896 h 823228"/>
              <a:gd name="connsiteX10" fmla="*/ 607743 w 857933"/>
              <a:gd name="connsiteY10" fmla="*/ 789896 h 823228"/>
              <a:gd name="connsiteX11" fmla="*/ 585258 w 857933"/>
              <a:gd name="connsiteY11" fmla="*/ 767411 h 823228"/>
              <a:gd name="connsiteX12" fmla="*/ 562773 w 857933"/>
              <a:gd name="connsiteY12" fmla="*/ 759916 h 823228"/>
              <a:gd name="connsiteX13" fmla="*/ 540287 w 857933"/>
              <a:gd name="connsiteY13" fmla="*/ 744926 h 823228"/>
              <a:gd name="connsiteX14" fmla="*/ 510307 w 857933"/>
              <a:gd name="connsiteY14" fmla="*/ 722441 h 823228"/>
              <a:gd name="connsiteX15" fmla="*/ 487822 w 857933"/>
              <a:gd name="connsiteY15" fmla="*/ 707451 h 823228"/>
              <a:gd name="connsiteX16" fmla="*/ 472832 w 857933"/>
              <a:gd name="connsiteY16" fmla="*/ 692460 h 823228"/>
              <a:gd name="connsiteX17" fmla="*/ 442851 w 857933"/>
              <a:gd name="connsiteY17" fmla="*/ 677470 h 823228"/>
              <a:gd name="connsiteX18" fmla="*/ 405376 w 857933"/>
              <a:gd name="connsiteY18" fmla="*/ 647490 h 823228"/>
              <a:gd name="connsiteX19" fmla="*/ 382891 w 857933"/>
              <a:gd name="connsiteY19" fmla="*/ 625005 h 823228"/>
              <a:gd name="connsiteX20" fmla="*/ 315435 w 857933"/>
              <a:gd name="connsiteY20" fmla="*/ 587529 h 823228"/>
              <a:gd name="connsiteX21" fmla="*/ 292950 w 857933"/>
              <a:gd name="connsiteY21" fmla="*/ 557549 h 823228"/>
              <a:gd name="connsiteX22" fmla="*/ 262969 w 857933"/>
              <a:gd name="connsiteY22" fmla="*/ 542559 h 823228"/>
              <a:gd name="connsiteX23" fmla="*/ 217999 w 857933"/>
              <a:gd name="connsiteY23" fmla="*/ 497588 h 823228"/>
              <a:gd name="connsiteX24" fmla="*/ 195514 w 857933"/>
              <a:gd name="connsiteY24" fmla="*/ 475103 h 823228"/>
              <a:gd name="connsiteX25" fmla="*/ 150543 w 857933"/>
              <a:gd name="connsiteY25" fmla="*/ 392657 h 823228"/>
              <a:gd name="connsiteX26" fmla="*/ 143048 w 857933"/>
              <a:gd name="connsiteY26" fmla="*/ 370172 h 823228"/>
              <a:gd name="connsiteX27" fmla="*/ 135553 w 857933"/>
              <a:gd name="connsiteY27" fmla="*/ 340192 h 823228"/>
              <a:gd name="connsiteX28" fmla="*/ 90583 w 857933"/>
              <a:gd name="connsiteY28" fmla="*/ 317706 h 823228"/>
              <a:gd name="connsiteX29" fmla="*/ 75592 w 857933"/>
              <a:gd name="connsiteY29" fmla="*/ 227765 h 823228"/>
              <a:gd name="connsiteX30" fmla="*/ 53107 w 857933"/>
              <a:gd name="connsiteY30" fmla="*/ 197785 h 823228"/>
              <a:gd name="connsiteX31" fmla="*/ 8137 w 857933"/>
              <a:gd name="connsiteY31" fmla="*/ 145319 h 823228"/>
              <a:gd name="connsiteX32" fmla="*/ 642 w 857933"/>
              <a:gd name="connsiteY32" fmla="*/ 122834 h 823228"/>
              <a:gd name="connsiteX33" fmla="*/ 23127 w 857933"/>
              <a:gd name="connsiteY33" fmla="*/ 107844 h 823228"/>
              <a:gd name="connsiteX34" fmla="*/ 30622 w 857933"/>
              <a:gd name="connsiteY34" fmla="*/ 85359 h 823228"/>
              <a:gd name="connsiteX35" fmla="*/ 30622 w 857933"/>
              <a:gd name="connsiteY35" fmla="*/ 2913 h 823228"/>
              <a:gd name="connsiteX36" fmla="*/ 75592 w 857933"/>
              <a:gd name="connsiteY36" fmla="*/ 10408 h 823228"/>
              <a:gd name="connsiteX37" fmla="*/ 83087 w 857933"/>
              <a:gd name="connsiteY37" fmla="*/ 47883 h 823228"/>
              <a:gd name="connsiteX38" fmla="*/ 98078 w 857933"/>
              <a:gd name="connsiteY38" fmla="*/ 62874 h 823228"/>
              <a:gd name="connsiteX39" fmla="*/ 113068 w 857933"/>
              <a:gd name="connsiteY39" fmla="*/ 92854 h 823228"/>
              <a:gd name="connsiteX40" fmla="*/ 120563 w 857933"/>
              <a:gd name="connsiteY40" fmla="*/ 115339 h 823228"/>
              <a:gd name="connsiteX41" fmla="*/ 150543 w 857933"/>
              <a:gd name="connsiteY41" fmla="*/ 152815 h 823228"/>
              <a:gd name="connsiteX42" fmla="*/ 180524 w 857933"/>
              <a:gd name="connsiteY42" fmla="*/ 190290 h 823228"/>
              <a:gd name="connsiteX43" fmla="*/ 195514 w 857933"/>
              <a:gd name="connsiteY43" fmla="*/ 220270 h 823228"/>
              <a:gd name="connsiteX44" fmla="*/ 210504 w 857933"/>
              <a:gd name="connsiteY44" fmla="*/ 265241 h 823228"/>
              <a:gd name="connsiteX45" fmla="*/ 232989 w 857933"/>
              <a:gd name="connsiteY45" fmla="*/ 280231 h 823228"/>
              <a:gd name="connsiteX46" fmla="*/ 255474 w 857933"/>
              <a:gd name="connsiteY46" fmla="*/ 325201 h 823228"/>
              <a:gd name="connsiteX47" fmla="*/ 270465 w 857933"/>
              <a:gd name="connsiteY47" fmla="*/ 340192 h 823228"/>
              <a:gd name="connsiteX48" fmla="*/ 292950 w 857933"/>
              <a:gd name="connsiteY48" fmla="*/ 347687 h 823228"/>
              <a:gd name="connsiteX49" fmla="*/ 345415 w 857933"/>
              <a:gd name="connsiteY49" fmla="*/ 370172 h 823228"/>
              <a:gd name="connsiteX50" fmla="*/ 375396 w 857933"/>
              <a:gd name="connsiteY50" fmla="*/ 400152 h 823228"/>
              <a:gd name="connsiteX51" fmla="*/ 412871 w 857933"/>
              <a:gd name="connsiteY51" fmla="*/ 430133 h 823228"/>
              <a:gd name="connsiteX52" fmla="*/ 420366 w 857933"/>
              <a:gd name="connsiteY52" fmla="*/ 452618 h 823228"/>
              <a:gd name="connsiteX53" fmla="*/ 442851 w 857933"/>
              <a:gd name="connsiteY53" fmla="*/ 467608 h 823228"/>
              <a:gd name="connsiteX54" fmla="*/ 457842 w 857933"/>
              <a:gd name="connsiteY54" fmla="*/ 482598 h 823228"/>
              <a:gd name="connsiteX55" fmla="*/ 472832 w 857933"/>
              <a:gd name="connsiteY55" fmla="*/ 512578 h 823228"/>
              <a:gd name="connsiteX56" fmla="*/ 532792 w 857933"/>
              <a:gd name="connsiteY56" fmla="*/ 520074 h 82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57933" h="823228">
                <a:moveTo>
                  <a:pt x="532792" y="520074"/>
                </a:moveTo>
                <a:cubicBezTo>
                  <a:pt x="559025" y="525071"/>
                  <a:pt x="600952" y="537393"/>
                  <a:pt x="630228" y="542559"/>
                </a:cubicBezTo>
                <a:cubicBezTo>
                  <a:pt x="650064" y="546059"/>
                  <a:pt x="670202" y="547556"/>
                  <a:pt x="690189" y="550054"/>
                </a:cubicBezTo>
                <a:cubicBezTo>
                  <a:pt x="754626" y="593012"/>
                  <a:pt x="673098" y="541509"/>
                  <a:pt x="735160" y="572539"/>
                </a:cubicBezTo>
                <a:cubicBezTo>
                  <a:pt x="793281" y="601599"/>
                  <a:pt x="723610" y="576184"/>
                  <a:pt x="780130" y="595024"/>
                </a:cubicBezTo>
                <a:cubicBezTo>
                  <a:pt x="785127" y="602519"/>
                  <a:pt x="788750" y="611140"/>
                  <a:pt x="795120" y="617510"/>
                </a:cubicBezTo>
                <a:cubicBezTo>
                  <a:pt x="809649" y="632039"/>
                  <a:pt x="821804" y="633899"/>
                  <a:pt x="840091" y="639995"/>
                </a:cubicBezTo>
                <a:cubicBezTo>
                  <a:pt x="856858" y="690297"/>
                  <a:pt x="866446" y="698621"/>
                  <a:pt x="847586" y="759916"/>
                </a:cubicBezTo>
                <a:cubicBezTo>
                  <a:pt x="844469" y="770047"/>
                  <a:pt x="833920" y="776522"/>
                  <a:pt x="825101" y="782401"/>
                </a:cubicBezTo>
                <a:cubicBezTo>
                  <a:pt x="818527" y="786783"/>
                  <a:pt x="810110" y="787398"/>
                  <a:pt x="802615" y="789896"/>
                </a:cubicBezTo>
                <a:cubicBezTo>
                  <a:pt x="746967" y="845547"/>
                  <a:pt x="778605" y="821538"/>
                  <a:pt x="607743" y="789896"/>
                </a:cubicBezTo>
                <a:cubicBezTo>
                  <a:pt x="597321" y="787966"/>
                  <a:pt x="594077" y="773291"/>
                  <a:pt x="585258" y="767411"/>
                </a:cubicBezTo>
                <a:cubicBezTo>
                  <a:pt x="578684" y="763029"/>
                  <a:pt x="569839" y="763449"/>
                  <a:pt x="562773" y="759916"/>
                </a:cubicBezTo>
                <a:cubicBezTo>
                  <a:pt x="554716" y="755888"/>
                  <a:pt x="547617" y="750162"/>
                  <a:pt x="540287" y="744926"/>
                </a:cubicBezTo>
                <a:cubicBezTo>
                  <a:pt x="530122" y="737665"/>
                  <a:pt x="520472" y="729702"/>
                  <a:pt x="510307" y="722441"/>
                </a:cubicBezTo>
                <a:cubicBezTo>
                  <a:pt x="502977" y="717205"/>
                  <a:pt x="494856" y="713078"/>
                  <a:pt x="487822" y="707451"/>
                </a:cubicBezTo>
                <a:cubicBezTo>
                  <a:pt x="482304" y="703036"/>
                  <a:pt x="478712" y="696380"/>
                  <a:pt x="472832" y="692460"/>
                </a:cubicBezTo>
                <a:cubicBezTo>
                  <a:pt x="463535" y="686262"/>
                  <a:pt x="452845" y="682467"/>
                  <a:pt x="442851" y="677470"/>
                </a:cubicBezTo>
                <a:cubicBezTo>
                  <a:pt x="409326" y="627183"/>
                  <a:pt x="448819" y="676452"/>
                  <a:pt x="405376" y="647490"/>
                </a:cubicBezTo>
                <a:cubicBezTo>
                  <a:pt x="396557" y="641610"/>
                  <a:pt x="391258" y="631512"/>
                  <a:pt x="382891" y="625005"/>
                </a:cubicBezTo>
                <a:cubicBezTo>
                  <a:pt x="344232" y="594937"/>
                  <a:pt x="349361" y="598838"/>
                  <a:pt x="315435" y="587529"/>
                </a:cubicBezTo>
                <a:cubicBezTo>
                  <a:pt x="307940" y="577536"/>
                  <a:pt x="302434" y="565678"/>
                  <a:pt x="292950" y="557549"/>
                </a:cubicBezTo>
                <a:cubicBezTo>
                  <a:pt x="284467" y="550278"/>
                  <a:pt x="271694" y="549539"/>
                  <a:pt x="262969" y="542559"/>
                </a:cubicBezTo>
                <a:cubicBezTo>
                  <a:pt x="246415" y="529316"/>
                  <a:pt x="232989" y="512578"/>
                  <a:pt x="217999" y="497588"/>
                </a:cubicBezTo>
                <a:cubicBezTo>
                  <a:pt x="210504" y="490093"/>
                  <a:pt x="201394" y="483922"/>
                  <a:pt x="195514" y="475103"/>
                </a:cubicBezTo>
                <a:cubicBezTo>
                  <a:pt x="162216" y="425158"/>
                  <a:pt x="169127" y="442216"/>
                  <a:pt x="150543" y="392657"/>
                </a:cubicBezTo>
                <a:cubicBezTo>
                  <a:pt x="147769" y="385260"/>
                  <a:pt x="145218" y="377768"/>
                  <a:pt x="143048" y="370172"/>
                </a:cubicBezTo>
                <a:cubicBezTo>
                  <a:pt x="140218" y="360267"/>
                  <a:pt x="140160" y="349405"/>
                  <a:pt x="135553" y="340192"/>
                </a:cubicBezTo>
                <a:cubicBezTo>
                  <a:pt x="126007" y="321099"/>
                  <a:pt x="108866" y="322277"/>
                  <a:pt x="90583" y="317706"/>
                </a:cubicBezTo>
                <a:cubicBezTo>
                  <a:pt x="89880" y="312083"/>
                  <a:pt x="83844" y="244270"/>
                  <a:pt x="75592" y="227765"/>
                </a:cubicBezTo>
                <a:cubicBezTo>
                  <a:pt x="70006" y="216592"/>
                  <a:pt x="59728" y="208378"/>
                  <a:pt x="53107" y="197785"/>
                </a:cubicBezTo>
                <a:cubicBezTo>
                  <a:pt x="22847" y="149369"/>
                  <a:pt x="57882" y="182629"/>
                  <a:pt x="8137" y="145319"/>
                </a:cubicBezTo>
                <a:cubicBezTo>
                  <a:pt x="5639" y="137824"/>
                  <a:pt x="-2292" y="130169"/>
                  <a:pt x="642" y="122834"/>
                </a:cubicBezTo>
                <a:cubicBezTo>
                  <a:pt x="3987" y="114470"/>
                  <a:pt x="17500" y="114878"/>
                  <a:pt x="23127" y="107844"/>
                </a:cubicBezTo>
                <a:cubicBezTo>
                  <a:pt x="28062" y="101675"/>
                  <a:pt x="28124" y="92854"/>
                  <a:pt x="30622" y="85359"/>
                </a:cubicBezTo>
                <a:cubicBezTo>
                  <a:pt x="27582" y="70160"/>
                  <a:pt x="12163" y="16098"/>
                  <a:pt x="30622" y="2913"/>
                </a:cubicBezTo>
                <a:cubicBezTo>
                  <a:pt x="42988" y="-5920"/>
                  <a:pt x="60602" y="7910"/>
                  <a:pt x="75592" y="10408"/>
                </a:cubicBezTo>
                <a:cubicBezTo>
                  <a:pt x="78090" y="22900"/>
                  <a:pt x="78069" y="36174"/>
                  <a:pt x="83087" y="47883"/>
                </a:cubicBezTo>
                <a:cubicBezTo>
                  <a:pt x="85871" y="54378"/>
                  <a:pt x="94158" y="56994"/>
                  <a:pt x="98078" y="62874"/>
                </a:cubicBezTo>
                <a:cubicBezTo>
                  <a:pt x="104276" y="72170"/>
                  <a:pt x="108667" y="82584"/>
                  <a:pt x="113068" y="92854"/>
                </a:cubicBezTo>
                <a:cubicBezTo>
                  <a:pt x="116180" y="100116"/>
                  <a:pt x="117030" y="108273"/>
                  <a:pt x="120563" y="115339"/>
                </a:cubicBezTo>
                <a:cubicBezTo>
                  <a:pt x="130017" y="134248"/>
                  <a:pt x="136601" y="138873"/>
                  <a:pt x="150543" y="152815"/>
                </a:cubicBezTo>
                <a:cubicBezTo>
                  <a:pt x="168438" y="206500"/>
                  <a:pt x="142854" y="145088"/>
                  <a:pt x="180524" y="190290"/>
                </a:cubicBezTo>
                <a:cubicBezTo>
                  <a:pt x="187677" y="198873"/>
                  <a:pt x="191365" y="209896"/>
                  <a:pt x="195514" y="220270"/>
                </a:cubicBezTo>
                <a:cubicBezTo>
                  <a:pt x="201382" y="234941"/>
                  <a:pt x="197357" y="256476"/>
                  <a:pt x="210504" y="265241"/>
                </a:cubicBezTo>
                <a:lnTo>
                  <a:pt x="232989" y="280231"/>
                </a:lnTo>
                <a:cubicBezTo>
                  <a:pt x="240905" y="303980"/>
                  <a:pt x="238869" y="304445"/>
                  <a:pt x="255474" y="325201"/>
                </a:cubicBezTo>
                <a:cubicBezTo>
                  <a:pt x="259889" y="330719"/>
                  <a:pt x="264405" y="336556"/>
                  <a:pt x="270465" y="340192"/>
                </a:cubicBezTo>
                <a:cubicBezTo>
                  <a:pt x="277240" y="344257"/>
                  <a:pt x="285688" y="344575"/>
                  <a:pt x="292950" y="347687"/>
                </a:cubicBezTo>
                <a:cubicBezTo>
                  <a:pt x="357781" y="375472"/>
                  <a:pt x="292684" y="352595"/>
                  <a:pt x="345415" y="370172"/>
                </a:cubicBezTo>
                <a:cubicBezTo>
                  <a:pt x="361768" y="419230"/>
                  <a:pt x="339056" y="371080"/>
                  <a:pt x="375396" y="400152"/>
                </a:cubicBezTo>
                <a:cubicBezTo>
                  <a:pt x="423832" y="438900"/>
                  <a:pt x="356350" y="411290"/>
                  <a:pt x="412871" y="430133"/>
                </a:cubicBezTo>
                <a:cubicBezTo>
                  <a:pt x="415369" y="437628"/>
                  <a:pt x="415431" y="446449"/>
                  <a:pt x="420366" y="452618"/>
                </a:cubicBezTo>
                <a:cubicBezTo>
                  <a:pt x="425993" y="459652"/>
                  <a:pt x="435817" y="461981"/>
                  <a:pt x="442851" y="467608"/>
                </a:cubicBezTo>
                <a:cubicBezTo>
                  <a:pt x="448369" y="472022"/>
                  <a:pt x="452845" y="477601"/>
                  <a:pt x="457842" y="482598"/>
                </a:cubicBezTo>
                <a:cubicBezTo>
                  <a:pt x="462839" y="492591"/>
                  <a:pt x="464249" y="505425"/>
                  <a:pt x="472832" y="512578"/>
                </a:cubicBezTo>
                <a:cubicBezTo>
                  <a:pt x="480745" y="519173"/>
                  <a:pt x="506559" y="515077"/>
                  <a:pt x="532792" y="520074"/>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6805050" y="3360810"/>
            <a:ext cx="645282" cy="551623"/>
          </a:xfrm>
          <a:custGeom>
            <a:avLst/>
            <a:gdLst>
              <a:gd name="connsiteX0" fmla="*/ 484 w 645282"/>
              <a:gd name="connsiteY0" fmla="*/ 11977 h 551623"/>
              <a:gd name="connsiteX1" fmla="*/ 22970 w 645282"/>
              <a:gd name="connsiteY1" fmla="*/ 41957 h 551623"/>
              <a:gd name="connsiteX2" fmla="*/ 37960 w 645282"/>
              <a:gd name="connsiteY2" fmla="*/ 64442 h 551623"/>
              <a:gd name="connsiteX3" fmla="*/ 82930 w 645282"/>
              <a:gd name="connsiteY3" fmla="*/ 79433 h 551623"/>
              <a:gd name="connsiteX4" fmla="*/ 120406 w 645282"/>
              <a:gd name="connsiteY4" fmla="*/ 109413 h 551623"/>
              <a:gd name="connsiteX5" fmla="*/ 142891 w 645282"/>
              <a:gd name="connsiteY5" fmla="*/ 154383 h 551623"/>
              <a:gd name="connsiteX6" fmla="*/ 157881 w 645282"/>
              <a:gd name="connsiteY6" fmla="*/ 169374 h 551623"/>
              <a:gd name="connsiteX7" fmla="*/ 202852 w 645282"/>
              <a:gd name="connsiteY7" fmla="*/ 229334 h 551623"/>
              <a:gd name="connsiteX8" fmla="*/ 225337 w 645282"/>
              <a:gd name="connsiteY8" fmla="*/ 274305 h 551623"/>
              <a:gd name="connsiteX9" fmla="*/ 255317 w 645282"/>
              <a:gd name="connsiteY9" fmla="*/ 281800 h 551623"/>
              <a:gd name="connsiteX10" fmla="*/ 277802 w 645282"/>
              <a:gd name="connsiteY10" fmla="*/ 296790 h 551623"/>
              <a:gd name="connsiteX11" fmla="*/ 292793 w 645282"/>
              <a:gd name="connsiteY11" fmla="*/ 311780 h 551623"/>
              <a:gd name="connsiteX12" fmla="*/ 322773 w 645282"/>
              <a:gd name="connsiteY12" fmla="*/ 319275 h 551623"/>
              <a:gd name="connsiteX13" fmla="*/ 375238 w 645282"/>
              <a:gd name="connsiteY13" fmla="*/ 379236 h 551623"/>
              <a:gd name="connsiteX14" fmla="*/ 397724 w 645282"/>
              <a:gd name="connsiteY14" fmla="*/ 401721 h 551623"/>
              <a:gd name="connsiteX15" fmla="*/ 420209 w 645282"/>
              <a:gd name="connsiteY15" fmla="*/ 454187 h 551623"/>
              <a:gd name="connsiteX16" fmla="*/ 442694 w 645282"/>
              <a:gd name="connsiteY16" fmla="*/ 469177 h 551623"/>
              <a:gd name="connsiteX17" fmla="*/ 472675 w 645282"/>
              <a:gd name="connsiteY17" fmla="*/ 506652 h 551623"/>
              <a:gd name="connsiteX18" fmla="*/ 495160 w 645282"/>
              <a:gd name="connsiteY18" fmla="*/ 521642 h 551623"/>
              <a:gd name="connsiteX19" fmla="*/ 510150 w 645282"/>
              <a:gd name="connsiteY19" fmla="*/ 536633 h 551623"/>
              <a:gd name="connsiteX20" fmla="*/ 585101 w 645282"/>
              <a:gd name="connsiteY20" fmla="*/ 551623 h 551623"/>
              <a:gd name="connsiteX21" fmla="*/ 637566 w 645282"/>
              <a:gd name="connsiteY21" fmla="*/ 544128 h 551623"/>
              <a:gd name="connsiteX22" fmla="*/ 637566 w 645282"/>
              <a:gd name="connsiteY22" fmla="*/ 491662 h 551623"/>
              <a:gd name="connsiteX23" fmla="*/ 577606 w 645282"/>
              <a:gd name="connsiteY23" fmla="*/ 439197 h 551623"/>
              <a:gd name="connsiteX24" fmla="*/ 562615 w 645282"/>
              <a:gd name="connsiteY24" fmla="*/ 424206 h 551623"/>
              <a:gd name="connsiteX25" fmla="*/ 495160 w 645282"/>
              <a:gd name="connsiteY25" fmla="*/ 386731 h 551623"/>
              <a:gd name="connsiteX26" fmla="*/ 457684 w 645282"/>
              <a:gd name="connsiteY26" fmla="*/ 349256 h 551623"/>
              <a:gd name="connsiteX27" fmla="*/ 435199 w 645282"/>
              <a:gd name="connsiteY27" fmla="*/ 304285 h 551623"/>
              <a:gd name="connsiteX28" fmla="*/ 412714 w 645282"/>
              <a:gd name="connsiteY28" fmla="*/ 296790 h 551623"/>
              <a:gd name="connsiteX29" fmla="*/ 397724 w 645282"/>
              <a:gd name="connsiteY29" fmla="*/ 274305 h 551623"/>
              <a:gd name="connsiteX30" fmla="*/ 375238 w 645282"/>
              <a:gd name="connsiteY30" fmla="*/ 266810 h 551623"/>
              <a:gd name="connsiteX31" fmla="*/ 352753 w 645282"/>
              <a:gd name="connsiteY31" fmla="*/ 251820 h 551623"/>
              <a:gd name="connsiteX32" fmla="*/ 307783 w 645282"/>
              <a:gd name="connsiteY32" fmla="*/ 236829 h 551623"/>
              <a:gd name="connsiteX33" fmla="*/ 277802 w 645282"/>
              <a:gd name="connsiteY33" fmla="*/ 221839 h 551623"/>
              <a:gd name="connsiteX34" fmla="*/ 255317 w 645282"/>
              <a:gd name="connsiteY34" fmla="*/ 199354 h 551623"/>
              <a:gd name="connsiteX35" fmla="*/ 247822 w 645282"/>
              <a:gd name="connsiteY35" fmla="*/ 176869 h 551623"/>
              <a:gd name="connsiteX36" fmla="*/ 187861 w 645282"/>
              <a:gd name="connsiteY36" fmla="*/ 169374 h 551623"/>
              <a:gd name="connsiteX37" fmla="*/ 157881 w 645282"/>
              <a:gd name="connsiteY37" fmla="*/ 101918 h 551623"/>
              <a:gd name="connsiteX38" fmla="*/ 127901 w 645282"/>
              <a:gd name="connsiteY38" fmla="*/ 64442 h 551623"/>
              <a:gd name="connsiteX39" fmla="*/ 112911 w 645282"/>
              <a:gd name="connsiteY39" fmla="*/ 41957 h 551623"/>
              <a:gd name="connsiteX40" fmla="*/ 90425 w 645282"/>
              <a:gd name="connsiteY40" fmla="*/ 34462 h 551623"/>
              <a:gd name="connsiteX41" fmla="*/ 45455 w 645282"/>
              <a:gd name="connsiteY41" fmla="*/ 11977 h 551623"/>
              <a:gd name="connsiteX42" fmla="*/ 484 w 645282"/>
              <a:gd name="connsiteY42" fmla="*/ 11977 h 55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5282" h="551623">
                <a:moveTo>
                  <a:pt x="484" y="11977"/>
                </a:moveTo>
                <a:cubicBezTo>
                  <a:pt x="-3263" y="16974"/>
                  <a:pt x="15709" y="31792"/>
                  <a:pt x="22970" y="41957"/>
                </a:cubicBezTo>
                <a:cubicBezTo>
                  <a:pt x="28206" y="49287"/>
                  <a:pt x="30321" y="59668"/>
                  <a:pt x="37960" y="64442"/>
                </a:cubicBezTo>
                <a:cubicBezTo>
                  <a:pt x="51359" y="72817"/>
                  <a:pt x="69783" y="70668"/>
                  <a:pt x="82930" y="79433"/>
                </a:cubicBezTo>
                <a:cubicBezTo>
                  <a:pt x="111295" y="98343"/>
                  <a:pt x="99045" y="88054"/>
                  <a:pt x="120406" y="109413"/>
                </a:cubicBezTo>
                <a:cubicBezTo>
                  <a:pt x="128323" y="133163"/>
                  <a:pt x="126286" y="133626"/>
                  <a:pt x="142891" y="154383"/>
                </a:cubicBezTo>
                <a:cubicBezTo>
                  <a:pt x="147305" y="159901"/>
                  <a:pt x="153641" y="163721"/>
                  <a:pt x="157881" y="169374"/>
                </a:cubicBezTo>
                <a:cubicBezTo>
                  <a:pt x="208724" y="237166"/>
                  <a:pt x="168476" y="194960"/>
                  <a:pt x="202852" y="229334"/>
                </a:cubicBezTo>
                <a:cubicBezTo>
                  <a:pt x="207127" y="242161"/>
                  <a:pt x="212883" y="266002"/>
                  <a:pt x="225337" y="274305"/>
                </a:cubicBezTo>
                <a:cubicBezTo>
                  <a:pt x="233908" y="280019"/>
                  <a:pt x="245324" y="279302"/>
                  <a:pt x="255317" y="281800"/>
                </a:cubicBezTo>
                <a:cubicBezTo>
                  <a:pt x="262812" y="286797"/>
                  <a:pt x="270768" y="291163"/>
                  <a:pt x="277802" y="296790"/>
                </a:cubicBezTo>
                <a:cubicBezTo>
                  <a:pt x="283320" y="301204"/>
                  <a:pt x="286472" y="308620"/>
                  <a:pt x="292793" y="311780"/>
                </a:cubicBezTo>
                <a:cubicBezTo>
                  <a:pt x="302006" y="316387"/>
                  <a:pt x="312780" y="316777"/>
                  <a:pt x="322773" y="319275"/>
                </a:cubicBezTo>
                <a:cubicBezTo>
                  <a:pt x="347561" y="356457"/>
                  <a:pt x="331396" y="335394"/>
                  <a:pt x="375238" y="379236"/>
                </a:cubicBezTo>
                <a:lnTo>
                  <a:pt x="397724" y="401721"/>
                </a:lnTo>
                <a:cubicBezTo>
                  <a:pt x="403458" y="424656"/>
                  <a:pt x="402956" y="436934"/>
                  <a:pt x="420209" y="454187"/>
                </a:cubicBezTo>
                <a:cubicBezTo>
                  <a:pt x="426578" y="460557"/>
                  <a:pt x="435199" y="464180"/>
                  <a:pt x="442694" y="469177"/>
                </a:cubicBezTo>
                <a:cubicBezTo>
                  <a:pt x="453826" y="485875"/>
                  <a:pt x="457416" y="494445"/>
                  <a:pt x="472675" y="506652"/>
                </a:cubicBezTo>
                <a:cubicBezTo>
                  <a:pt x="479709" y="512279"/>
                  <a:pt x="488126" y="516015"/>
                  <a:pt x="495160" y="521642"/>
                </a:cubicBezTo>
                <a:cubicBezTo>
                  <a:pt x="500678" y="526057"/>
                  <a:pt x="503446" y="534398"/>
                  <a:pt x="510150" y="536633"/>
                </a:cubicBezTo>
                <a:cubicBezTo>
                  <a:pt x="534321" y="544690"/>
                  <a:pt x="560117" y="546626"/>
                  <a:pt x="585101" y="551623"/>
                </a:cubicBezTo>
                <a:cubicBezTo>
                  <a:pt x="602589" y="549125"/>
                  <a:pt x="621765" y="552029"/>
                  <a:pt x="637566" y="544128"/>
                </a:cubicBezTo>
                <a:cubicBezTo>
                  <a:pt x="653560" y="536131"/>
                  <a:pt x="640143" y="497676"/>
                  <a:pt x="637566" y="491662"/>
                </a:cubicBezTo>
                <a:cubicBezTo>
                  <a:pt x="621639" y="454499"/>
                  <a:pt x="611958" y="473549"/>
                  <a:pt x="577606" y="439197"/>
                </a:cubicBezTo>
                <a:cubicBezTo>
                  <a:pt x="572609" y="434200"/>
                  <a:pt x="568675" y="427842"/>
                  <a:pt x="562615" y="424206"/>
                </a:cubicBezTo>
                <a:cubicBezTo>
                  <a:pt x="515487" y="395929"/>
                  <a:pt x="563923" y="455492"/>
                  <a:pt x="495160" y="386731"/>
                </a:cubicBezTo>
                <a:lnTo>
                  <a:pt x="457684" y="349256"/>
                </a:lnTo>
                <a:cubicBezTo>
                  <a:pt x="452747" y="334443"/>
                  <a:pt x="448408" y="314852"/>
                  <a:pt x="435199" y="304285"/>
                </a:cubicBezTo>
                <a:cubicBezTo>
                  <a:pt x="429030" y="299350"/>
                  <a:pt x="420209" y="299288"/>
                  <a:pt x="412714" y="296790"/>
                </a:cubicBezTo>
                <a:cubicBezTo>
                  <a:pt x="407717" y="289295"/>
                  <a:pt x="404758" y="279932"/>
                  <a:pt x="397724" y="274305"/>
                </a:cubicBezTo>
                <a:cubicBezTo>
                  <a:pt x="391554" y="269370"/>
                  <a:pt x="382305" y="270343"/>
                  <a:pt x="375238" y="266810"/>
                </a:cubicBezTo>
                <a:cubicBezTo>
                  <a:pt x="367181" y="262782"/>
                  <a:pt x="360984" y="255479"/>
                  <a:pt x="352753" y="251820"/>
                </a:cubicBezTo>
                <a:cubicBezTo>
                  <a:pt x="338314" y="245402"/>
                  <a:pt x="321916" y="243895"/>
                  <a:pt x="307783" y="236829"/>
                </a:cubicBezTo>
                <a:lnTo>
                  <a:pt x="277802" y="221839"/>
                </a:lnTo>
                <a:cubicBezTo>
                  <a:pt x="270307" y="214344"/>
                  <a:pt x="261197" y="208173"/>
                  <a:pt x="255317" y="199354"/>
                </a:cubicBezTo>
                <a:cubicBezTo>
                  <a:pt x="250935" y="192780"/>
                  <a:pt x="255042" y="180078"/>
                  <a:pt x="247822" y="176869"/>
                </a:cubicBezTo>
                <a:cubicBezTo>
                  <a:pt x="229415" y="168688"/>
                  <a:pt x="207848" y="171872"/>
                  <a:pt x="187861" y="169374"/>
                </a:cubicBezTo>
                <a:cubicBezTo>
                  <a:pt x="171694" y="56203"/>
                  <a:pt x="198837" y="153113"/>
                  <a:pt x="157881" y="101918"/>
                </a:cubicBezTo>
                <a:cubicBezTo>
                  <a:pt x="116504" y="50197"/>
                  <a:pt x="192343" y="107406"/>
                  <a:pt x="127901" y="64442"/>
                </a:cubicBezTo>
                <a:cubicBezTo>
                  <a:pt x="122904" y="56947"/>
                  <a:pt x="119945" y="47584"/>
                  <a:pt x="112911" y="41957"/>
                </a:cubicBezTo>
                <a:cubicBezTo>
                  <a:pt x="106741" y="37022"/>
                  <a:pt x="97492" y="37995"/>
                  <a:pt x="90425" y="34462"/>
                </a:cubicBezTo>
                <a:cubicBezTo>
                  <a:pt x="32304" y="5402"/>
                  <a:pt x="101975" y="30817"/>
                  <a:pt x="45455" y="11977"/>
                </a:cubicBezTo>
                <a:cubicBezTo>
                  <a:pt x="21203" y="-12275"/>
                  <a:pt x="4231" y="6980"/>
                  <a:pt x="484" y="11977"/>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7483667" y="3934083"/>
            <a:ext cx="192207" cy="98271"/>
          </a:xfrm>
          <a:custGeom>
            <a:avLst/>
            <a:gdLst>
              <a:gd name="connsiteX0" fmla="*/ 11415 w 192207"/>
              <a:gd name="connsiteY0" fmla="*/ 15825 h 98271"/>
              <a:gd name="connsiteX1" fmla="*/ 41395 w 192207"/>
              <a:gd name="connsiteY1" fmla="*/ 23320 h 98271"/>
              <a:gd name="connsiteX2" fmla="*/ 63881 w 192207"/>
              <a:gd name="connsiteY2" fmla="*/ 8330 h 98271"/>
              <a:gd name="connsiteX3" fmla="*/ 86366 w 192207"/>
              <a:gd name="connsiteY3" fmla="*/ 835 h 98271"/>
              <a:gd name="connsiteX4" fmla="*/ 191297 w 192207"/>
              <a:gd name="connsiteY4" fmla="*/ 30815 h 98271"/>
              <a:gd name="connsiteX5" fmla="*/ 183802 w 192207"/>
              <a:gd name="connsiteY5" fmla="*/ 98271 h 98271"/>
              <a:gd name="connsiteX6" fmla="*/ 26405 w 192207"/>
              <a:gd name="connsiteY6" fmla="*/ 90776 h 98271"/>
              <a:gd name="connsiteX7" fmla="*/ 3920 w 192207"/>
              <a:gd name="connsiteY7" fmla="*/ 75786 h 98271"/>
              <a:gd name="connsiteX8" fmla="*/ 11415 w 192207"/>
              <a:gd name="connsiteY8" fmla="*/ 15825 h 9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07" h="98271">
                <a:moveTo>
                  <a:pt x="11415" y="15825"/>
                </a:moveTo>
                <a:cubicBezTo>
                  <a:pt x="17661" y="7081"/>
                  <a:pt x="31198" y="24777"/>
                  <a:pt x="41395" y="23320"/>
                </a:cubicBezTo>
                <a:cubicBezTo>
                  <a:pt x="50313" y="22046"/>
                  <a:pt x="55824" y="12358"/>
                  <a:pt x="63881" y="8330"/>
                </a:cubicBezTo>
                <a:cubicBezTo>
                  <a:pt x="70947" y="4797"/>
                  <a:pt x="78871" y="3333"/>
                  <a:pt x="86366" y="835"/>
                </a:cubicBezTo>
                <a:cubicBezTo>
                  <a:pt x="86850" y="879"/>
                  <a:pt x="184836" y="-7952"/>
                  <a:pt x="191297" y="30815"/>
                </a:cubicBezTo>
                <a:cubicBezTo>
                  <a:pt x="195016" y="53131"/>
                  <a:pt x="186300" y="75786"/>
                  <a:pt x="183802" y="98271"/>
                </a:cubicBezTo>
                <a:cubicBezTo>
                  <a:pt x="131336" y="95773"/>
                  <a:pt x="78525" y="97291"/>
                  <a:pt x="26405" y="90776"/>
                </a:cubicBezTo>
                <a:cubicBezTo>
                  <a:pt x="17467" y="89659"/>
                  <a:pt x="9547" y="82820"/>
                  <a:pt x="3920" y="75786"/>
                </a:cubicBezTo>
                <a:cubicBezTo>
                  <a:pt x="-5945" y="63454"/>
                  <a:pt x="5169" y="24569"/>
                  <a:pt x="11415" y="1582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00013" y="2226039"/>
            <a:ext cx="704538" cy="2323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04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1</a:t>
            </a:r>
            <a:r>
              <a:rPr lang="en-US" sz="3200" b="1" u="sng" baseline="30000" dirty="0">
                <a:latin typeface="Arial" charset="0"/>
                <a:ea typeface="ＭＳ Ｐゴシック" charset="0"/>
                <a:cs typeface="ＭＳ Ｐゴシック" charset="0"/>
              </a:rPr>
              <a:t>st</a:t>
            </a:r>
            <a:r>
              <a:rPr lang="en-US" sz="3200" b="1" u="sng" dirty="0">
                <a:latin typeface="Arial" charset="0"/>
                <a:ea typeface="ＭＳ Ｐゴシック" charset="0"/>
                <a:cs typeface="ＭＳ Ｐゴシック" charset="0"/>
              </a:rPr>
              <a:t>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2</a:t>
            </a:r>
            <a:r>
              <a:rPr lang="en-US" sz="3200" b="1" u="sng" baseline="30000" dirty="0">
                <a:latin typeface="Arial" charset="0"/>
                <a:ea typeface="ＭＳ Ｐゴシック" charset="0"/>
                <a:cs typeface="ＭＳ Ｐゴシック" charset="0"/>
              </a:rPr>
              <a:t>nd</a:t>
            </a:r>
            <a:r>
              <a:rPr lang="en-US" sz="3200" b="1" u="sng" dirty="0">
                <a:latin typeface="Arial" charset="0"/>
                <a:ea typeface="ＭＳ Ｐゴシック" charset="0"/>
                <a:cs typeface="ＭＳ Ｐゴシック" charset="0"/>
              </a:rPr>
              <a:t> Order Conditioning:  US Devaluation Test</a:t>
            </a:r>
            <a:endParaRPr lang="en-US" dirty="0">
              <a:latin typeface="Arial" charset="0"/>
              <a:ea typeface="ＭＳ Ｐゴシック" charset="0"/>
              <a:cs typeface="ＭＳ Ｐゴシック" charset="0"/>
            </a:endParaRPr>
          </a:p>
        </p:txBody>
      </p:sp>
      <p:sp>
        <p:nvSpPr>
          <p:cNvPr id="13" name="TextBox 12"/>
          <p:cNvSpPr txBox="1"/>
          <p:nvPr/>
        </p:nvSpPr>
        <p:spPr>
          <a:xfrm>
            <a:off x="276658" y="4238401"/>
            <a:ext cx="8233015" cy="2031325"/>
          </a:xfrm>
          <a:prstGeom prst="rect">
            <a:avLst/>
          </a:prstGeom>
          <a:noFill/>
        </p:spPr>
        <p:txBody>
          <a:bodyPr wrap="square" rtlCol="0">
            <a:spAutoFit/>
          </a:bodyPr>
          <a:lstStyle/>
          <a:p>
            <a:pPr marL="285750" indent="-285750">
              <a:buFont typeface="Arial"/>
              <a:buChar char="•"/>
            </a:pPr>
            <a:r>
              <a:rPr lang="en-US" dirty="0">
                <a:solidFill>
                  <a:srgbClr val="FF0000"/>
                </a:solidFill>
              </a:rPr>
              <a:t>Appetitive (Food) conditioned activity procedure</a:t>
            </a:r>
          </a:p>
          <a:p>
            <a:r>
              <a:rPr lang="en-US" dirty="0">
                <a:solidFill>
                  <a:srgbClr val="FF0000"/>
                </a:solidFill>
              </a:rPr>
              <a:t>	 with rats.</a:t>
            </a:r>
          </a:p>
          <a:p>
            <a:pPr marL="285750" indent="-285750">
              <a:buFont typeface="Arial"/>
              <a:buChar char="•"/>
            </a:pPr>
            <a:r>
              <a:rPr lang="en-US" dirty="0">
                <a:solidFill>
                  <a:srgbClr val="FF0000"/>
                </a:solidFill>
              </a:rPr>
              <a:t>1</a:t>
            </a:r>
            <a:r>
              <a:rPr lang="en-US" baseline="30000" dirty="0">
                <a:solidFill>
                  <a:srgbClr val="FF0000"/>
                </a:solidFill>
              </a:rPr>
              <a:t>st</a:t>
            </a:r>
            <a:r>
              <a:rPr lang="en-US" dirty="0">
                <a:solidFill>
                  <a:srgbClr val="FF0000"/>
                </a:solidFill>
              </a:rPr>
              <a:t> order Tone CRs were reduced in the Group given</a:t>
            </a:r>
          </a:p>
          <a:p>
            <a:r>
              <a:rPr lang="en-US" dirty="0">
                <a:solidFill>
                  <a:srgbClr val="FF0000"/>
                </a:solidFill>
              </a:rPr>
              <a:t>	food – rotation devaluation training (Group 1-E).</a:t>
            </a:r>
          </a:p>
          <a:p>
            <a:pPr marL="285750" indent="-285750">
              <a:buFont typeface="Arial"/>
              <a:buChar char="•"/>
            </a:pPr>
            <a:r>
              <a:rPr lang="en-US" dirty="0">
                <a:solidFill>
                  <a:srgbClr val="FF0000"/>
                </a:solidFill>
              </a:rPr>
              <a:t>These results show that S-S learning can occur in </a:t>
            </a:r>
            <a:r>
              <a:rPr lang="en-US" dirty="0" err="1">
                <a:solidFill>
                  <a:srgbClr val="FF0000"/>
                </a:solidFill>
              </a:rPr>
              <a:t>Pavlovian</a:t>
            </a:r>
            <a:r>
              <a:rPr lang="en-US" dirty="0">
                <a:solidFill>
                  <a:srgbClr val="FF0000"/>
                </a:solidFill>
              </a:rPr>
              <a:t> 1</a:t>
            </a:r>
            <a:r>
              <a:rPr lang="en-US" baseline="30000" dirty="0">
                <a:solidFill>
                  <a:srgbClr val="FF0000"/>
                </a:solidFill>
              </a:rPr>
              <a:t>st</a:t>
            </a:r>
            <a:r>
              <a:rPr lang="en-US" dirty="0">
                <a:solidFill>
                  <a:srgbClr val="FF0000"/>
                </a:solidFill>
              </a:rPr>
              <a:t> order conditioning.</a:t>
            </a:r>
          </a:p>
          <a:p>
            <a:pPr marL="285750" indent="-285750">
              <a:buFont typeface="Arial"/>
              <a:buChar char="•"/>
            </a:pPr>
            <a:r>
              <a:rPr lang="en-US" dirty="0">
                <a:solidFill>
                  <a:srgbClr val="FF0000"/>
                </a:solidFill>
              </a:rPr>
              <a:t>Second order CRs are completely unaffected by the food devaluation treatment, suggesting that 2</a:t>
            </a:r>
            <a:r>
              <a:rPr lang="en-US" baseline="30000" dirty="0">
                <a:solidFill>
                  <a:srgbClr val="FF0000"/>
                </a:solidFill>
              </a:rPr>
              <a:t>nd</a:t>
            </a:r>
            <a:r>
              <a:rPr lang="en-US" dirty="0">
                <a:solidFill>
                  <a:srgbClr val="FF0000"/>
                </a:solidFill>
              </a:rPr>
              <a:t> order CRs are based on S-R associations.</a:t>
            </a:r>
          </a:p>
        </p:txBody>
      </p:sp>
      <p:sp>
        <p:nvSpPr>
          <p:cNvPr id="2" name="Rectangle 1"/>
          <p:cNvSpPr/>
          <p:nvPr/>
        </p:nvSpPr>
        <p:spPr>
          <a:xfrm>
            <a:off x="1717441" y="1531276"/>
            <a:ext cx="5474447" cy="369332"/>
          </a:xfrm>
          <a:prstGeom prst="rect">
            <a:avLst/>
          </a:prstGeom>
        </p:spPr>
        <p:txBody>
          <a:bodyPr wrap="square">
            <a:spAutoFit/>
          </a:bodyPr>
          <a:lstStyle/>
          <a:p>
            <a:r>
              <a:rPr lang="en-US" i="1" dirty="0"/>
              <a:t>US Devaluation Experiment (Holland &amp; </a:t>
            </a:r>
            <a:r>
              <a:rPr lang="en-US" i="1" dirty="0" err="1"/>
              <a:t>Rescorla</a:t>
            </a:r>
            <a:r>
              <a:rPr lang="en-US" i="1" dirty="0"/>
              <a:t>, 1975)</a:t>
            </a:r>
          </a:p>
        </p:txBody>
      </p:sp>
      <p:pic>
        <p:nvPicPr>
          <p:cNvPr id="3" name="Picture 2"/>
          <p:cNvPicPr>
            <a:picLocks noChangeAspect="1"/>
          </p:cNvPicPr>
          <p:nvPr/>
        </p:nvPicPr>
        <p:blipFill>
          <a:blip r:embed="rId3"/>
          <a:stretch>
            <a:fillRect/>
          </a:stretch>
        </p:blipFill>
        <p:spPr>
          <a:xfrm>
            <a:off x="632245" y="1900608"/>
            <a:ext cx="4853970" cy="1802409"/>
          </a:xfrm>
          <a:prstGeom prst="rect">
            <a:avLst/>
          </a:prstGeom>
        </p:spPr>
      </p:pic>
      <p:pic>
        <p:nvPicPr>
          <p:cNvPr id="4" name="Picture 3"/>
          <p:cNvPicPr>
            <a:picLocks noChangeAspect="1"/>
          </p:cNvPicPr>
          <p:nvPr/>
        </p:nvPicPr>
        <p:blipFill>
          <a:blip r:embed="rId4"/>
          <a:stretch>
            <a:fillRect/>
          </a:stretch>
        </p:blipFill>
        <p:spPr>
          <a:xfrm>
            <a:off x="5549375" y="1825507"/>
            <a:ext cx="3419935" cy="3001168"/>
          </a:xfrm>
          <a:prstGeom prst="rect">
            <a:avLst/>
          </a:prstGeom>
        </p:spPr>
      </p:pic>
      <p:sp>
        <p:nvSpPr>
          <p:cNvPr id="5" name="Rectangle 4"/>
          <p:cNvSpPr/>
          <p:nvPr/>
        </p:nvSpPr>
        <p:spPr>
          <a:xfrm>
            <a:off x="7636655" y="2670629"/>
            <a:ext cx="1270000" cy="19376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7200" y="2928805"/>
            <a:ext cx="5024720" cy="3547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40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Associations with Multiple US Attributes: Spider Fears Example</a:t>
            </a:r>
          </a:p>
        </p:txBody>
      </p:sp>
      <p:pic>
        <p:nvPicPr>
          <p:cNvPr id="4" name="Picture 3" descr="Wolf Sp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08" y="2016712"/>
            <a:ext cx="1587500" cy="1676400"/>
          </a:xfrm>
          <a:prstGeom prst="rect">
            <a:avLst/>
          </a:prstGeom>
        </p:spPr>
      </p:pic>
    </p:spTree>
    <p:extLst>
      <p:ext uri="{BB962C8B-B14F-4D97-AF65-F5344CB8AC3E}">
        <p14:creationId xmlns:p14="http://schemas.microsoft.com/office/powerpoint/2010/main" val="46040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Spider Fears</a:t>
            </a:r>
            <a:endParaRPr lang="en-US" sz="3200" dirty="0"/>
          </a:p>
        </p:txBody>
      </p:sp>
      <p:pic>
        <p:nvPicPr>
          <p:cNvPr id="4" name="Picture 3" descr="Wolf Sp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08" y="2016712"/>
            <a:ext cx="1587500" cy="1676400"/>
          </a:xfrm>
          <a:prstGeom prst="rect">
            <a:avLst/>
          </a:prstGeom>
        </p:spPr>
      </p:pic>
      <p:pic>
        <p:nvPicPr>
          <p:cNvPr id="5" name="Picture 4" descr="Spider B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083" y="1841724"/>
            <a:ext cx="2705699" cy="1980572"/>
          </a:xfrm>
          <a:prstGeom prst="rect">
            <a:avLst/>
          </a:prstGeom>
        </p:spPr>
      </p:pic>
      <p:sp>
        <p:nvSpPr>
          <p:cNvPr id="3" name="Right Arrow 2"/>
          <p:cNvSpPr/>
          <p:nvPr/>
        </p:nvSpPr>
        <p:spPr>
          <a:xfrm>
            <a:off x="3609167" y="269077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11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Spider Fears</a:t>
            </a:r>
            <a:endParaRPr lang="en-US" sz="3200" dirty="0"/>
          </a:p>
        </p:txBody>
      </p:sp>
      <p:pic>
        <p:nvPicPr>
          <p:cNvPr id="4" name="Picture 3" descr="Wolf Sp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08" y="2016712"/>
            <a:ext cx="1587500" cy="1676400"/>
          </a:xfrm>
          <a:prstGeom prst="rect">
            <a:avLst/>
          </a:prstGeom>
        </p:spPr>
      </p:pic>
      <p:pic>
        <p:nvPicPr>
          <p:cNvPr id="5" name="Picture 4" descr="Spider B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083" y="1841724"/>
            <a:ext cx="2705699" cy="1980572"/>
          </a:xfrm>
          <a:prstGeom prst="rect">
            <a:avLst/>
          </a:prstGeom>
        </p:spPr>
      </p:pic>
      <p:sp>
        <p:nvSpPr>
          <p:cNvPr id="3" name="Right Arrow 2"/>
          <p:cNvSpPr/>
          <p:nvPr/>
        </p:nvSpPr>
        <p:spPr>
          <a:xfrm>
            <a:off x="3609167" y="269077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2317616" y="4054117"/>
            <a:ext cx="484632" cy="978408"/>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pider Phob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240" y="5274005"/>
            <a:ext cx="973920" cy="1291593"/>
          </a:xfrm>
          <a:prstGeom prst="rect">
            <a:avLst/>
          </a:prstGeom>
        </p:spPr>
      </p:pic>
      <p:pic>
        <p:nvPicPr>
          <p:cNvPr id="8" name="Picture 7" descr="Spider Phobia I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586" y="5274005"/>
            <a:ext cx="1735469" cy="1328301"/>
          </a:xfrm>
          <a:prstGeom prst="rect">
            <a:avLst/>
          </a:prstGeom>
        </p:spPr>
      </p:pic>
    </p:spTree>
    <p:extLst>
      <p:ext uri="{BB962C8B-B14F-4D97-AF65-F5344CB8AC3E}">
        <p14:creationId xmlns:p14="http://schemas.microsoft.com/office/powerpoint/2010/main" val="155217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Spider Fears: Multiple Associations</a:t>
            </a:r>
            <a:endParaRPr lang="en-US" sz="3200" dirty="0"/>
          </a:p>
        </p:txBody>
      </p:sp>
      <p:pic>
        <p:nvPicPr>
          <p:cNvPr id="4" name="Picture 3" descr="Wolf Sp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11" y="2016760"/>
            <a:ext cx="1587500" cy="1676400"/>
          </a:xfrm>
          <a:prstGeom prst="rect">
            <a:avLst/>
          </a:prstGeom>
        </p:spPr>
      </p:pic>
      <p:sp>
        <p:nvSpPr>
          <p:cNvPr id="6" name="Right Arrow 5"/>
          <p:cNvSpPr/>
          <p:nvPr/>
        </p:nvSpPr>
        <p:spPr>
          <a:xfrm>
            <a:off x="3609167" y="269077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2317616" y="4054117"/>
            <a:ext cx="484632" cy="978408"/>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52306" y="2590626"/>
            <a:ext cx="2275683" cy="584776"/>
          </a:xfrm>
          <a:prstGeom prst="rect">
            <a:avLst/>
          </a:prstGeom>
          <a:noFill/>
        </p:spPr>
        <p:txBody>
          <a:bodyPr wrap="none" rtlCol="0">
            <a:spAutoFit/>
          </a:bodyPr>
          <a:lstStyle/>
          <a:p>
            <a:r>
              <a:rPr lang="en-US" sz="3200" b="1" dirty="0"/>
              <a:t>Bites</a:t>
            </a:r>
            <a:r>
              <a:rPr lang="en-US" sz="2400" b="1" dirty="0"/>
              <a:t> (sensory)</a:t>
            </a:r>
            <a:endParaRPr lang="en-US" sz="3200" b="1" dirty="0"/>
          </a:p>
        </p:txBody>
      </p:sp>
      <p:sp>
        <p:nvSpPr>
          <p:cNvPr id="9" name="Rectangle 8"/>
          <p:cNvSpPr/>
          <p:nvPr/>
        </p:nvSpPr>
        <p:spPr>
          <a:xfrm>
            <a:off x="2061136" y="5511797"/>
            <a:ext cx="2498500" cy="584776"/>
          </a:xfrm>
          <a:prstGeom prst="rect">
            <a:avLst/>
          </a:prstGeom>
        </p:spPr>
        <p:txBody>
          <a:bodyPr wrap="none">
            <a:spAutoFit/>
          </a:bodyPr>
          <a:lstStyle/>
          <a:p>
            <a:r>
              <a:rPr lang="en-US" sz="3200" b="1" dirty="0"/>
              <a:t>Fear</a:t>
            </a:r>
            <a:r>
              <a:rPr lang="en-US" sz="2400" b="1" dirty="0"/>
              <a:t> (emotional)</a:t>
            </a:r>
            <a:endParaRPr lang="en-US" sz="3200" b="1" dirty="0"/>
          </a:p>
        </p:txBody>
      </p:sp>
      <p:sp>
        <p:nvSpPr>
          <p:cNvPr id="10" name="Oval 23"/>
          <p:cNvSpPr>
            <a:spLocks noChangeArrowheads="1"/>
          </p:cNvSpPr>
          <p:nvPr/>
        </p:nvSpPr>
        <p:spPr bwMode="auto">
          <a:xfrm>
            <a:off x="4391907" y="4532090"/>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a:latin typeface="Times" charset="0"/>
              </a:rPr>
              <a:t>CS</a:t>
            </a:r>
          </a:p>
        </p:txBody>
      </p:sp>
      <p:sp>
        <p:nvSpPr>
          <p:cNvPr id="11" name="Line 27"/>
          <p:cNvSpPr>
            <a:spLocks noChangeShapeType="1"/>
          </p:cNvSpPr>
          <p:nvPr/>
        </p:nvSpPr>
        <p:spPr bwMode="auto">
          <a:xfrm flipV="1">
            <a:off x="4893542" y="4487671"/>
            <a:ext cx="1320887" cy="2079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34"/>
          <p:cNvSpPr>
            <a:spLocks noChangeArrowheads="1"/>
          </p:cNvSpPr>
          <p:nvPr/>
        </p:nvSpPr>
        <p:spPr bwMode="auto">
          <a:xfrm>
            <a:off x="6214429" y="4177879"/>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dirty="0">
                <a:latin typeface="Times" charset="0"/>
              </a:rPr>
              <a:t>US</a:t>
            </a:r>
            <a:r>
              <a:rPr lang="en-US" sz="1400" dirty="0">
                <a:latin typeface="Times" charset="0"/>
              </a:rPr>
              <a:t>S</a:t>
            </a:r>
            <a:endParaRPr lang="en-US" dirty="0">
              <a:latin typeface="Times" charset="0"/>
            </a:endParaRPr>
          </a:p>
        </p:txBody>
      </p:sp>
      <p:sp>
        <p:nvSpPr>
          <p:cNvPr id="13" name="Oval 34"/>
          <p:cNvSpPr>
            <a:spLocks noChangeArrowheads="1"/>
          </p:cNvSpPr>
          <p:nvPr/>
        </p:nvSpPr>
        <p:spPr bwMode="auto">
          <a:xfrm>
            <a:off x="6214429" y="4881319"/>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dirty="0">
                <a:latin typeface="Times" charset="0"/>
              </a:rPr>
              <a:t>US</a:t>
            </a:r>
            <a:r>
              <a:rPr lang="en-US" sz="1400" dirty="0">
                <a:latin typeface="Times" charset="0"/>
              </a:rPr>
              <a:t>E</a:t>
            </a:r>
            <a:endParaRPr lang="en-US" dirty="0">
              <a:latin typeface="Times" charset="0"/>
            </a:endParaRPr>
          </a:p>
        </p:txBody>
      </p:sp>
      <p:sp>
        <p:nvSpPr>
          <p:cNvPr id="14" name="Line 27"/>
          <p:cNvSpPr>
            <a:spLocks noChangeShapeType="1"/>
          </p:cNvSpPr>
          <p:nvPr/>
        </p:nvSpPr>
        <p:spPr bwMode="auto">
          <a:xfrm>
            <a:off x="4893542" y="4905818"/>
            <a:ext cx="1320887" cy="1966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9511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Spider Fears: Multiple Associations</a:t>
            </a:r>
            <a:endParaRPr lang="en-US" sz="3200" dirty="0"/>
          </a:p>
        </p:txBody>
      </p:sp>
      <p:pic>
        <p:nvPicPr>
          <p:cNvPr id="4" name="Picture 3" descr="Wolf Sp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11" y="2016760"/>
            <a:ext cx="1587500" cy="1676400"/>
          </a:xfrm>
          <a:prstGeom prst="rect">
            <a:avLst/>
          </a:prstGeom>
        </p:spPr>
      </p:pic>
      <p:sp>
        <p:nvSpPr>
          <p:cNvPr id="6" name="Right Arrow 5"/>
          <p:cNvSpPr/>
          <p:nvPr/>
        </p:nvSpPr>
        <p:spPr>
          <a:xfrm>
            <a:off x="3609167" y="269077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2317616" y="4054117"/>
            <a:ext cx="484632" cy="978408"/>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52306" y="2590626"/>
            <a:ext cx="2275683" cy="584776"/>
          </a:xfrm>
          <a:prstGeom prst="rect">
            <a:avLst/>
          </a:prstGeom>
          <a:noFill/>
        </p:spPr>
        <p:txBody>
          <a:bodyPr wrap="none" rtlCol="0">
            <a:spAutoFit/>
          </a:bodyPr>
          <a:lstStyle/>
          <a:p>
            <a:r>
              <a:rPr lang="en-US" sz="3200" b="1" dirty="0"/>
              <a:t>Bites</a:t>
            </a:r>
            <a:r>
              <a:rPr lang="en-US" sz="2400" b="1" dirty="0"/>
              <a:t> (sensory)</a:t>
            </a:r>
            <a:endParaRPr lang="en-US" sz="3200" b="1" dirty="0"/>
          </a:p>
        </p:txBody>
      </p:sp>
      <p:sp>
        <p:nvSpPr>
          <p:cNvPr id="9" name="Rectangle 8"/>
          <p:cNvSpPr/>
          <p:nvPr/>
        </p:nvSpPr>
        <p:spPr>
          <a:xfrm>
            <a:off x="2061136" y="5511797"/>
            <a:ext cx="2498500" cy="584776"/>
          </a:xfrm>
          <a:prstGeom prst="rect">
            <a:avLst/>
          </a:prstGeom>
        </p:spPr>
        <p:txBody>
          <a:bodyPr wrap="none">
            <a:spAutoFit/>
          </a:bodyPr>
          <a:lstStyle/>
          <a:p>
            <a:r>
              <a:rPr lang="en-US" sz="3200" b="1" dirty="0"/>
              <a:t>Fear</a:t>
            </a:r>
            <a:r>
              <a:rPr lang="en-US" sz="2400" b="1" dirty="0"/>
              <a:t> (emotional)</a:t>
            </a:r>
            <a:endParaRPr lang="en-US" sz="3200" b="1" dirty="0"/>
          </a:p>
        </p:txBody>
      </p:sp>
      <p:sp>
        <p:nvSpPr>
          <p:cNvPr id="10" name="Oval 23"/>
          <p:cNvSpPr>
            <a:spLocks noChangeArrowheads="1"/>
          </p:cNvSpPr>
          <p:nvPr/>
        </p:nvSpPr>
        <p:spPr bwMode="auto">
          <a:xfrm>
            <a:off x="4391907" y="4532090"/>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a:latin typeface="Times" charset="0"/>
              </a:rPr>
              <a:t>CS</a:t>
            </a:r>
          </a:p>
        </p:txBody>
      </p:sp>
      <p:sp>
        <p:nvSpPr>
          <p:cNvPr id="11" name="Line 27"/>
          <p:cNvSpPr>
            <a:spLocks noChangeShapeType="1"/>
          </p:cNvSpPr>
          <p:nvPr/>
        </p:nvSpPr>
        <p:spPr bwMode="auto">
          <a:xfrm flipV="1">
            <a:off x="4893542" y="4487671"/>
            <a:ext cx="1320887" cy="20796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34"/>
          <p:cNvSpPr>
            <a:spLocks noChangeArrowheads="1"/>
          </p:cNvSpPr>
          <p:nvPr/>
        </p:nvSpPr>
        <p:spPr bwMode="auto">
          <a:xfrm>
            <a:off x="6214429" y="4177879"/>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dirty="0">
                <a:latin typeface="Times" charset="0"/>
              </a:rPr>
              <a:t>US</a:t>
            </a:r>
            <a:r>
              <a:rPr lang="en-US" sz="1400" dirty="0">
                <a:latin typeface="Times" charset="0"/>
              </a:rPr>
              <a:t>S</a:t>
            </a:r>
            <a:endParaRPr lang="en-US" dirty="0">
              <a:latin typeface="Times" charset="0"/>
            </a:endParaRPr>
          </a:p>
        </p:txBody>
      </p:sp>
      <p:sp>
        <p:nvSpPr>
          <p:cNvPr id="13" name="Oval 34"/>
          <p:cNvSpPr>
            <a:spLocks noChangeArrowheads="1"/>
          </p:cNvSpPr>
          <p:nvPr/>
        </p:nvSpPr>
        <p:spPr bwMode="auto">
          <a:xfrm>
            <a:off x="6214429" y="4881319"/>
            <a:ext cx="508810" cy="517758"/>
          </a:xfrm>
          <a:prstGeom prst="ellipse">
            <a:avLst/>
          </a:prstGeom>
          <a:solidFill>
            <a:srgbClr val="9DC4FF"/>
          </a:solidFill>
          <a:ln w="19050">
            <a:solidFill>
              <a:schemeClr val="tx1"/>
            </a:solidFill>
            <a:round/>
            <a:headEnd/>
            <a:tailEnd/>
          </a:ln>
          <a:effectLst/>
          <a:extLst/>
        </p:spPr>
        <p:txBody>
          <a:bodyPr wrap="none" anchor="ctr"/>
          <a:lstStyle/>
          <a:p>
            <a:pPr algn="ctr"/>
            <a:r>
              <a:rPr lang="en-US" dirty="0">
                <a:latin typeface="Times" charset="0"/>
              </a:rPr>
              <a:t>US</a:t>
            </a:r>
            <a:r>
              <a:rPr lang="en-US" sz="1400" dirty="0">
                <a:latin typeface="Times" charset="0"/>
              </a:rPr>
              <a:t>E</a:t>
            </a:r>
            <a:endParaRPr lang="en-US" dirty="0">
              <a:latin typeface="Times" charset="0"/>
            </a:endParaRPr>
          </a:p>
        </p:txBody>
      </p:sp>
      <p:sp>
        <p:nvSpPr>
          <p:cNvPr id="14" name="Line 27"/>
          <p:cNvSpPr>
            <a:spLocks noChangeShapeType="1"/>
          </p:cNvSpPr>
          <p:nvPr/>
        </p:nvSpPr>
        <p:spPr bwMode="auto">
          <a:xfrm>
            <a:off x="4893542" y="4905818"/>
            <a:ext cx="1320887" cy="1966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Box 2"/>
          <p:cNvSpPr txBox="1"/>
          <p:nvPr/>
        </p:nvSpPr>
        <p:spPr>
          <a:xfrm>
            <a:off x="97195" y="6164459"/>
            <a:ext cx="9046805" cy="369332"/>
          </a:xfrm>
          <a:prstGeom prst="rect">
            <a:avLst/>
          </a:prstGeom>
          <a:noFill/>
        </p:spPr>
        <p:txBody>
          <a:bodyPr wrap="none" rtlCol="0">
            <a:spAutoFit/>
          </a:bodyPr>
          <a:lstStyle/>
          <a:p>
            <a:r>
              <a:rPr lang="en-US" dirty="0">
                <a:solidFill>
                  <a:srgbClr val="FF0000"/>
                </a:solidFill>
              </a:rPr>
              <a:t>QUESTION:  Can we provide evidence for these two types of associations in </a:t>
            </a:r>
            <a:r>
              <a:rPr lang="en-US" dirty="0" err="1">
                <a:solidFill>
                  <a:srgbClr val="FF0000"/>
                </a:solidFill>
              </a:rPr>
              <a:t>Pavlovian</a:t>
            </a:r>
            <a:r>
              <a:rPr lang="en-US" dirty="0">
                <a:solidFill>
                  <a:srgbClr val="FF0000"/>
                </a:solidFill>
              </a:rPr>
              <a:t> learning?</a:t>
            </a:r>
          </a:p>
        </p:txBody>
      </p:sp>
    </p:spTree>
    <p:extLst>
      <p:ext uri="{BB962C8B-B14F-4D97-AF65-F5344CB8AC3E}">
        <p14:creationId xmlns:p14="http://schemas.microsoft.com/office/powerpoint/2010/main" val="339401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Associations with Multiple US Attributes</a:t>
            </a:r>
          </a:p>
        </p:txBody>
      </p:sp>
      <p:sp>
        <p:nvSpPr>
          <p:cNvPr id="131074" name="Text Box 3"/>
          <p:cNvSpPr txBox="1">
            <a:spLocks noChangeArrowheads="1"/>
          </p:cNvSpPr>
          <p:nvPr/>
        </p:nvSpPr>
        <p:spPr bwMode="auto">
          <a:xfrm>
            <a:off x="575582" y="1399495"/>
            <a:ext cx="7324441"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a:t>Sensory vs Emotional Learning Study: </a:t>
            </a:r>
            <a:r>
              <a:rPr lang="en-US" sz="2000" i="1" dirty="0" err="1"/>
              <a:t>Corbit</a:t>
            </a:r>
            <a:r>
              <a:rPr lang="en-US" sz="2000" i="1" dirty="0"/>
              <a:t> &amp; </a:t>
            </a:r>
            <a:r>
              <a:rPr lang="en-US" sz="2000" i="1" dirty="0" err="1"/>
              <a:t>Balleine</a:t>
            </a:r>
            <a:r>
              <a:rPr lang="en-US" sz="2000" i="1" dirty="0"/>
              <a:t> (2005)</a:t>
            </a:r>
            <a:endParaRPr lang="en-US" sz="2000" dirty="0"/>
          </a:p>
        </p:txBody>
      </p:sp>
      <p:sp>
        <p:nvSpPr>
          <p:cNvPr id="131077" name="Text Box 22"/>
          <p:cNvSpPr txBox="1">
            <a:spLocks noChangeArrowheads="1"/>
          </p:cNvSpPr>
          <p:nvPr/>
        </p:nvSpPr>
        <p:spPr bwMode="auto">
          <a:xfrm>
            <a:off x="457200" y="3640664"/>
            <a:ext cx="8085016" cy="2800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nSpc>
                <a:spcPct val="110000"/>
              </a:lnSpc>
              <a:buFont typeface="Arial"/>
              <a:buChar char="•"/>
            </a:pPr>
            <a:r>
              <a:rPr lang="en-US" sz="1600" dirty="0">
                <a:solidFill>
                  <a:srgbClr val="FF0000"/>
                </a:solidFill>
              </a:rPr>
              <a:t>All rats were first instrumentally trained to press one lever for one food reward type (O1) and a second lever for a second food reward type (O2). The rewards were food pellets and liquid sucrose.</a:t>
            </a:r>
          </a:p>
          <a:p>
            <a:pPr marL="285750" indent="-285750">
              <a:lnSpc>
                <a:spcPct val="110000"/>
              </a:lnSpc>
              <a:buFont typeface="Arial"/>
              <a:buChar char="•"/>
            </a:pPr>
            <a:endParaRPr lang="en-US" sz="1600" dirty="0">
              <a:solidFill>
                <a:srgbClr val="FF0000"/>
              </a:solidFill>
            </a:endParaRPr>
          </a:p>
          <a:p>
            <a:pPr marL="285750" indent="-285750">
              <a:lnSpc>
                <a:spcPct val="110000"/>
              </a:lnSpc>
              <a:buFont typeface="Arial"/>
              <a:buChar char="•"/>
            </a:pPr>
            <a:r>
              <a:rPr lang="en-US" sz="1600" dirty="0">
                <a:solidFill>
                  <a:srgbClr val="FF0000"/>
                </a:solidFill>
              </a:rPr>
              <a:t>Then they were given Pavlovian training where one stimulus was paired with O1, a second with O2, and a third CS was paired with O3 (a new liquid outcome different from the others).</a:t>
            </a:r>
          </a:p>
          <a:p>
            <a:pPr marL="285750" indent="-285750">
              <a:lnSpc>
                <a:spcPct val="110000"/>
              </a:lnSpc>
              <a:buFont typeface="Arial"/>
              <a:buChar char="•"/>
            </a:pPr>
            <a:endParaRPr lang="en-US" sz="1600" dirty="0">
              <a:solidFill>
                <a:srgbClr val="FF0000"/>
              </a:solidFill>
            </a:endParaRPr>
          </a:p>
          <a:p>
            <a:pPr marL="285750" indent="-285750">
              <a:lnSpc>
                <a:spcPct val="110000"/>
              </a:lnSpc>
              <a:buFont typeface="Arial"/>
              <a:buChar char="•"/>
            </a:pPr>
            <a:r>
              <a:rPr lang="en-US" sz="1600" dirty="0">
                <a:solidFill>
                  <a:srgbClr val="FF0000"/>
                </a:solidFill>
              </a:rPr>
              <a:t>Finally, the rats were tested by presenting them with each stimulus while they had a chance to press the different levers (without food rewards).</a:t>
            </a:r>
          </a:p>
        </p:txBody>
      </p:sp>
      <p:pic>
        <p:nvPicPr>
          <p:cNvPr id="2" name="Picture 1"/>
          <p:cNvPicPr>
            <a:picLocks noChangeAspect="1"/>
          </p:cNvPicPr>
          <p:nvPr/>
        </p:nvPicPr>
        <p:blipFill>
          <a:blip r:embed="rId3"/>
          <a:stretch>
            <a:fillRect/>
          </a:stretch>
        </p:blipFill>
        <p:spPr>
          <a:xfrm>
            <a:off x="3259647" y="1987226"/>
            <a:ext cx="5682698" cy="1271471"/>
          </a:xfrm>
          <a:prstGeom prst="rect">
            <a:avLst/>
          </a:prstGeom>
        </p:spPr>
      </p:pic>
      <p:pic>
        <p:nvPicPr>
          <p:cNvPr id="4" name="Picture 3">
            <a:extLst>
              <a:ext uri="{FF2B5EF4-FFF2-40B4-BE49-F238E27FC236}">
                <a16:creationId xmlns:a16="http://schemas.microsoft.com/office/drawing/2014/main" id="{4586607A-6D22-F742-9AB1-4E6EA68B078C}"/>
              </a:ext>
            </a:extLst>
          </p:cNvPr>
          <p:cNvPicPr>
            <a:picLocks noChangeAspect="1"/>
          </p:cNvPicPr>
          <p:nvPr/>
        </p:nvPicPr>
        <p:blipFill>
          <a:blip r:embed="rId4"/>
          <a:stretch>
            <a:fillRect/>
          </a:stretch>
        </p:blipFill>
        <p:spPr>
          <a:xfrm>
            <a:off x="224852" y="1811069"/>
            <a:ext cx="2913088" cy="1638612"/>
          </a:xfrm>
          <a:prstGeom prst="rect">
            <a:avLst/>
          </a:prstGeom>
        </p:spPr>
      </p:pic>
    </p:spTree>
    <p:extLst>
      <p:ext uri="{BB962C8B-B14F-4D97-AF65-F5344CB8AC3E}">
        <p14:creationId xmlns:p14="http://schemas.microsoft.com/office/powerpoint/2010/main" val="418197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Associations with Multiple US Attributes</a:t>
            </a:r>
          </a:p>
        </p:txBody>
      </p:sp>
      <p:sp>
        <p:nvSpPr>
          <p:cNvPr id="131074" name="Text Box 3"/>
          <p:cNvSpPr txBox="1">
            <a:spLocks noChangeArrowheads="1"/>
          </p:cNvSpPr>
          <p:nvPr/>
        </p:nvSpPr>
        <p:spPr bwMode="auto">
          <a:xfrm>
            <a:off x="575582" y="1180525"/>
            <a:ext cx="7324441"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a:t>Sensory vs Emotional Learning Study: </a:t>
            </a:r>
            <a:r>
              <a:rPr lang="en-US" sz="2000" i="1" dirty="0" err="1"/>
              <a:t>Corbit</a:t>
            </a:r>
            <a:r>
              <a:rPr lang="en-US" sz="2000" i="1" dirty="0"/>
              <a:t> &amp; </a:t>
            </a:r>
            <a:r>
              <a:rPr lang="en-US" sz="2000" i="1" dirty="0" err="1"/>
              <a:t>Balleine</a:t>
            </a:r>
            <a:r>
              <a:rPr lang="en-US" sz="2000" i="1" dirty="0"/>
              <a:t> (2005)</a:t>
            </a:r>
            <a:endParaRPr lang="en-US" sz="2000" dirty="0"/>
          </a:p>
        </p:txBody>
      </p:sp>
      <p:sp>
        <p:nvSpPr>
          <p:cNvPr id="131077" name="Text Box 22"/>
          <p:cNvSpPr txBox="1">
            <a:spLocks noChangeArrowheads="1"/>
          </p:cNvSpPr>
          <p:nvPr/>
        </p:nvSpPr>
        <p:spPr bwMode="auto">
          <a:xfrm>
            <a:off x="40145" y="5142091"/>
            <a:ext cx="9063709" cy="1154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nSpc>
                <a:spcPct val="110000"/>
              </a:lnSpc>
              <a:buFont typeface="Arial"/>
              <a:buChar char="•"/>
            </a:pPr>
            <a:r>
              <a:rPr lang="en-US" sz="1600" dirty="0">
                <a:solidFill>
                  <a:srgbClr val="0000FF"/>
                </a:solidFill>
              </a:rPr>
              <a:t>The CSs (S1, S2) increased magazine responses across the conditioning phase.</a:t>
            </a:r>
          </a:p>
          <a:p>
            <a:pPr marL="285750" indent="-285750">
              <a:lnSpc>
                <a:spcPct val="110000"/>
              </a:lnSpc>
              <a:buFont typeface="Arial"/>
              <a:buChar char="•"/>
            </a:pPr>
            <a:r>
              <a:rPr lang="en-US" sz="1600" dirty="0">
                <a:solidFill>
                  <a:srgbClr val="0000FF"/>
                </a:solidFill>
              </a:rPr>
              <a:t>The CSs (S1, S2) selectively increased the instrumental response when they had both been paired with the Same, but not Different, outcome (food reward type).  This indicates that the CSs had associated with the sensory aspects of the US.</a:t>
            </a:r>
          </a:p>
        </p:txBody>
      </p:sp>
      <p:pic>
        <p:nvPicPr>
          <p:cNvPr id="2" name="Picture 1"/>
          <p:cNvPicPr>
            <a:picLocks noChangeAspect="1"/>
          </p:cNvPicPr>
          <p:nvPr/>
        </p:nvPicPr>
        <p:blipFill>
          <a:blip r:embed="rId3"/>
          <a:stretch>
            <a:fillRect/>
          </a:stretch>
        </p:blipFill>
        <p:spPr>
          <a:xfrm>
            <a:off x="2151269" y="3097938"/>
            <a:ext cx="4722863" cy="2059388"/>
          </a:xfrm>
          <a:prstGeom prst="rect">
            <a:avLst/>
          </a:prstGeom>
        </p:spPr>
      </p:pic>
      <p:pic>
        <p:nvPicPr>
          <p:cNvPr id="9" name="Picture 8"/>
          <p:cNvPicPr>
            <a:picLocks noChangeAspect="1"/>
          </p:cNvPicPr>
          <p:nvPr/>
        </p:nvPicPr>
        <p:blipFill>
          <a:blip r:embed="rId4"/>
          <a:stretch>
            <a:fillRect/>
          </a:stretch>
        </p:blipFill>
        <p:spPr>
          <a:xfrm>
            <a:off x="3335235" y="1684956"/>
            <a:ext cx="5682698" cy="1271471"/>
          </a:xfrm>
          <a:prstGeom prst="rect">
            <a:avLst/>
          </a:prstGeom>
        </p:spPr>
      </p:pic>
      <p:sp>
        <p:nvSpPr>
          <p:cNvPr id="4" name="Rectangle 3"/>
          <p:cNvSpPr/>
          <p:nvPr/>
        </p:nvSpPr>
        <p:spPr>
          <a:xfrm>
            <a:off x="5029200" y="3106561"/>
            <a:ext cx="1978702" cy="213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168067" y="3090959"/>
            <a:ext cx="640621" cy="695308"/>
          </a:xfrm>
          <a:prstGeom prst="rect">
            <a:avLst/>
          </a:prstGeom>
        </p:spPr>
      </p:pic>
      <p:sp>
        <p:nvSpPr>
          <p:cNvPr id="5" name="Rectangle 4">
            <a:extLst>
              <a:ext uri="{FF2B5EF4-FFF2-40B4-BE49-F238E27FC236}">
                <a16:creationId xmlns:a16="http://schemas.microsoft.com/office/drawing/2014/main" id="{DF4004E0-9018-4D4E-A87C-3495983D0967}"/>
              </a:ext>
            </a:extLst>
          </p:cNvPr>
          <p:cNvSpPr/>
          <p:nvPr/>
        </p:nvSpPr>
        <p:spPr>
          <a:xfrm>
            <a:off x="4676931" y="3365292"/>
            <a:ext cx="299803" cy="1476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5D3EDC1-4EC5-F441-AE77-B63673900009}"/>
              </a:ext>
            </a:extLst>
          </p:cNvPr>
          <p:cNvPicPr>
            <a:picLocks noChangeAspect="1"/>
          </p:cNvPicPr>
          <p:nvPr/>
        </p:nvPicPr>
        <p:blipFill>
          <a:blip r:embed="rId6"/>
          <a:stretch>
            <a:fillRect/>
          </a:stretch>
        </p:blipFill>
        <p:spPr>
          <a:xfrm>
            <a:off x="224852" y="1580635"/>
            <a:ext cx="2913088" cy="1638612"/>
          </a:xfrm>
          <a:prstGeom prst="rect">
            <a:avLst/>
          </a:prstGeom>
        </p:spPr>
      </p:pic>
    </p:spTree>
    <p:extLst>
      <p:ext uri="{BB962C8B-B14F-4D97-AF65-F5344CB8AC3E}">
        <p14:creationId xmlns:p14="http://schemas.microsoft.com/office/powerpoint/2010/main" val="51001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Associations with Multiple US Attributes</a:t>
            </a:r>
          </a:p>
        </p:txBody>
      </p:sp>
      <p:sp>
        <p:nvSpPr>
          <p:cNvPr id="131074" name="Text Box 3"/>
          <p:cNvSpPr txBox="1">
            <a:spLocks noChangeArrowheads="1"/>
          </p:cNvSpPr>
          <p:nvPr/>
        </p:nvSpPr>
        <p:spPr bwMode="auto">
          <a:xfrm>
            <a:off x="575582" y="1180525"/>
            <a:ext cx="7324441"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a:t>Sensory vs Emotional Learning Study: </a:t>
            </a:r>
            <a:r>
              <a:rPr lang="en-US" sz="2000" i="1" dirty="0" err="1"/>
              <a:t>Corbit</a:t>
            </a:r>
            <a:r>
              <a:rPr lang="en-US" sz="2000" i="1" dirty="0"/>
              <a:t> &amp; </a:t>
            </a:r>
            <a:r>
              <a:rPr lang="en-US" sz="2000" i="1" dirty="0" err="1"/>
              <a:t>Balleine</a:t>
            </a:r>
            <a:r>
              <a:rPr lang="en-US" sz="2000" i="1" dirty="0"/>
              <a:t> (2005)</a:t>
            </a:r>
            <a:endParaRPr lang="en-US" sz="2000" dirty="0"/>
          </a:p>
        </p:txBody>
      </p:sp>
      <p:sp>
        <p:nvSpPr>
          <p:cNvPr id="131077" name="Text Box 22"/>
          <p:cNvSpPr txBox="1">
            <a:spLocks noChangeArrowheads="1"/>
          </p:cNvSpPr>
          <p:nvPr/>
        </p:nvSpPr>
        <p:spPr bwMode="auto">
          <a:xfrm>
            <a:off x="40145" y="5142091"/>
            <a:ext cx="9063709" cy="1717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nSpc>
                <a:spcPct val="110000"/>
              </a:lnSpc>
              <a:buFont typeface="Arial"/>
              <a:buChar char="•"/>
            </a:pPr>
            <a:r>
              <a:rPr lang="en-US" sz="1600" dirty="0">
                <a:solidFill>
                  <a:srgbClr val="0000FF"/>
                </a:solidFill>
              </a:rPr>
              <a:t>The CSs (S1, S2) increased magazine responses across the conditioning phase.</a:t>
            </a:r>
          </a:p>
          <a:p>
            <a:pPr marL="285750" indent="-285750">
              <a:lnSpc>
                <a:spcPct val="110000"/>
              </a:lnSpc>
              <a:buFont typeface="Arial"/>
              <a:buChar char="•"/>
            </a:pPr>
            <a:r>
              <a:rPr lang="en-US" sz="1600" dirty="0">
                <a:solidFill>
                  <a:srgbClr val="0000FF"/>
                </a:solidFill>
              </a:rPr>
              <a:t>The CSs (S1, S2) selectively increased the instrumental response when they had both been paired with the Same, but not Different, outcome (food reward type).  This indicates that the CSs had associated with the sensory aspects of the US.</a:t>
            </a:r>
          </a:p>
          <a:p>
            <a:pPr marL="285750" indent="-285750">
              <a:lnSpc>
                <a:spcPct val="110000"/>
              </a:lnSpc>
              <a:buFont typeface="Arial"/>
              <a:buChar char="•"/>
            </a:pPr>
            <a:r>
              <a:rPr lang="en-US" sz="1600" dirty="0">
                <a:solidFill>
                  <a:srgbClr val="0000FF"/>
                </a:solidFill>
              </a:rPr>
              <a:t>S3 (“General” stimulus) non-selectively energized BOTH instrumental responses.  This means that the CS had associated with some general ”motivational” or “emotional” aspect of the US.</a:t>
            </a:r>
          </a:p>
        </p:txBody>
      </p:sp>
      <p:pic>
        <p:nvPicPr>
          <p:cNvPr id="2" name="Picture 1"/>
          <p:cNvPicPr>
            <a:picLocks noChangeAspect="1"/>
          </p:cNvPicPr>
          <p:nvPr/>
        </p:nvPicPr>
        <p:blipFill>
          <a:blip r:embed="rId3"/>
          <a:stretch>
            <a:fillRect/>
          </a:stretch>
        </p:blipFill>
        <p:spPr>
          <a:xfrm>
            <a:off x="2151269" y="3097938"/>
            <a:ext cx="4722863" cy="2059388"/>
          </a:xfrm>
          <a:prstGeom prst="rect">
            <a:avLst/>
          </a:prstGeom>
        </p:spPr>
      </p:pic>
      <p:pic>
        <p:nvPicPr>
          <p:cNvPr id="9" name="Picture 8"/>
          <p:cNvPicPr>
            <a:picLocks noChangeAspect="1"/>
          </p:cNvPicPr>
          <p:nvPr/>
        </p:nvPicPr>
        <p:blipFill>
          <a:blip r:embed="rId4"/>
          <a:stretch>
            <a:fillRect/>
          </a:stretch>
        </p:blipFill>
        <p:spPr>
          <a:xfrm>
            <a:off x="3177202" y="1707862"/>
            <a:ext cx="5682698" cy="1271471"/>
          </a:xfrm>
          <a:prstGeom prst="rect">
            <a:avLst/>
          </a:prstGeom>
        </p:spPr>
      </p:pic>
      <p:sp>
        <p:nvSpPr>
          <p:cNvPr id="4" name="Rectangle 3"/>
          <p:cNvSpPr/>
          <p:nvPr/>
        </p:nvSpPr>
        <p:spPr>
          <a:xfrm>
            <a:off x="5029200" y="3106561"/>
            <a:ext cx="1978702" cy="213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168067" y="3090959"/>
            <a:ext cx="640621" cy="695308"/>
          </a:xfrm>
          <a:prstGeom prst="rect">
            <a:avLst/>
          </a:prstGeom>
        </p:spPr>
      </p:pic>
      <p:pic>
        <p:nvPicPr>
          <p:cNvPr id="10" name="Picture 9">
            <a:extLst>
              <a:ext uri="{FF2B5EF4-FFF2-40B4-BE49-F238E27FC236}">
                <a16:creationId xmlns:a16="http://schemas.microsoft.com/office/drawing/2014/main" id="{F6BDE1D3-BCD7-6A47-B96A-35F47143890D}"/>
              </a:ext>
            </a:extLst>
          </p:cNvPr>
          <p:cNvPicPr>
            <a:picLocks noChangeAspect="1"/>
          </p:cNvPicPr>
          <p:nvPr/>
        </p:nvPicPr>
        <p:blipFill>
          <a:blip r:embed="rId6"/>
          <a:stretch>
            <a:fillRect/>
          </a:stretch>
        </p:blipFill>
        <p:spPr>
          <a:xfrm>
            <a:off x="224852" y="1580635"/>
            <a:ext cx="2913088" cy="1638612"/>
          </a:xfrm>
          <a:prstGeom prst="rect">
            <a:avLst/>
          </a:prstGeom>
        </p:spPr>
      </p:pic>
    </p:spTree>
    <p:extLst>
      <p:ext uri="{BB962C8B-B14F-4D97-AF65-F5344CB8AC3E}">
        <p14:creationId xmlns:p14="http://schemas.microsoft.com/office/powerpoint/2010/main" val="373170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Learning</a:t>
            </a:r>
            <a:endParaRPr lang="en-US" dirty="0">
              <a:latin typeface="Arial" charset="0"/>
              <a:ea typeface="ＭＳ Ｐゴシック" charset="0"/>
              <a:cs typeface="ＭＳ Ｐゴシック" charset="0"/>
            </a:endParaRPr>
          </a:p>
        </p:txBody>
      </p:sp>
      <p:sp>
        <p:nvSpPr>
          <p:cNvPr id="21506" name="Text Box 3"/>
          <p:cNvSpPr txBox="1">
            <a:spLocks noChangeArrowheads="1"/>
          </p:cNvSpPr>
          <p:nvPr/>
        </p:nvSpPr>
        <p:spPr bwMode="auto">
          <a:xfrm>
            <a:off x="822325" y="1952625"/>
            <a:ext cx="7865646" cy="1938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t>Three Key Questions</a:t>
            </a:r>
          </a:p>
          <a:p>
            <a:endParaRPr lang="en-US" dirty="0"/>
          </a:p>
          <a:p>
            <a:r>
              <a:rPr lang="en-US" dirty="0"/>
              <a:t>   1. What are the major determinants of learning?</a:t>
            </a:r>
          </a:p>
          <a:p>
            <a:r>
              <a:rPr lang="en-US" dirty="0"/>
              <a:t>   </a:t>
            </a:r>
            <a:r>
              <a:rPr lang="en-US" dirty="0">
                <a:solidFill>
                  <a:srgbClr val="FF0000"/>
                </a:solidFill>
              </a:rPr>
              <a:t>2. What is the content of learning?</a:t>
            </a:r>
          </a:p>
          <a:p>
            <a:r>
              <a:rPr lang="en-US" dirty="0"/>
              <a:t>   3. How does learning get translated into performance?</a:t>
            </a:r>
          </a:p>
        </p:txBody>
      </p:sp>
    </p:spTree>
    <p:extLst>
      <p:ext uri="{BB962C8B-B14F-4D97-AF65-F5344CB8AC3E}">
        <p14:creationId xmlns:p14="http://schemas.microsoft.com/office/powerpoint/2010/main" val="384400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Associations with Multiple US Attributes</a:t>
            </a:r>
          </a:p>
        </p:txBody>
      </p:sp>
      <p:sp>
        <p:nvSpPr>
          <p:cNvPr id="131074" name="Text Box 3"/>
          <p:cNvSpPr txBox="1">
            <a:spLocks noChangeArrowheads="1"/>
          </p:cNvSpPr>
          <p:nvPr/>
        </p:nvSpPr>
        <p:spPr bwMode="auto">
          <a:xfrm>
            <a:off x="575582" y="1180525"/>
            <a:ext cx="7324441" cy="400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a:t>Sensory vs Emotional Learning Study: </a:t>
            </a:r>
            <a:r>
              <a:rPr lang="en-US" sz="2000" i="1" dirty="0" err="1"/>
              <a:t>Corbit</a:t>
            </a:r>
            <a:r>
              <a:rPr lang="en-US" sz="2000" i="1" dirty="0"/>
              <a:t> &amp; </a:t>
            </a:r>
            <a:r>
              <a:rPr lang="en-US" sz="2000" i="1" dirty="0" err="1"/>
              <a:t>Balleine</a:t>
            </a:r>
            <a:r>
              <a:rPr lang="en-US" sz="2000" i="1" dirty="0"/>
              <a:t> (2005)</a:t>
            </a:r>
            <a:endParaRPr lang="en-US" sz="2000" dirty="0"/>
          </a:p>
        </p:txBody>
      </p:sp>
      <p:sp>
        <p:nvSpPr>
          <p:cNvPr id="131077" name="Text Box 22"/>
          <p:cNvSpPr txBox="1">
            <a:spLocks noChangeArrowheads="1"/>
          </p:cNvSpPr>
          <p:nvPr/>
        </p:nvSpPr>
        <p:spPr bwMode="auto">
          <a:xfrm>
            <a:off x="40145" y="5179566"/>
            <a:ext cx="9063709" cy="1717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lnSpc>
                <a:spcPct val="110000"/>
              </a:lnSpc>
              <a:buFont typeface="Arial"/>
              <a:buChar char="•"/>
            </a:pPr>
            <a:r>
              <a:rPr lang="en-US" sz="1600" dirty="0">
                <a:solidFill>
                  <a:srgbClr val="0000FF"/>
                </a:solidFill>
              </a:rPr>
              <a:t>Finally, different brain regions appear to mediate these two different types of learning.</a:t>
            </a:r>
          </a:p>
          <a:p>
            <a:pPr marL="285750" indent="-285750">
              <a:lnSpc>
                <a:spcPct val="110000"/>
              </a:lnSpc>
              <a:buFont typeface="Arial"/>
              <a:buChar char="•"/>
            </a:pPr>
            <a:r>
              <a:rPr lang="en-US" sz="1600" dirty="0">
                <a:solidFill>
                  <a:srgbClr val="0000FF"/>
                </a:solidFill>
              </a:rPr>
              <a:t>Animals with basolateral amygdala (BLA) lesions showed the general, but not specific effect.</a:t>
            </a:r>
          </a:p>
          <a:p>
            <a:pPr marL="285750" indent="-285750">
              <a:lnSpc>
                <a:spcPct val="110000"/>
              </a:lnSpc>
              <a:buFont typeface="Arial"/>
              <a:buChar char="•"/>
            </a:pPr>
            <a:r>
              <a:rPr lang="en-US" sz="1600" dirty="0">
                <a:solidFill>
                  <a:srgbClr val="0000FF"/>
                </a:solidFill>
              </a:rPr>
              <a:t>Animals with central nucleus of the amygdala (CN) lesions showed the specific, but not general effect.</a:t>
            </a:r>
          </a:p>
          <a:p>
            <a:pPr marL="285750" indent="-285750">
              <a:lnSpc>
                <a:spcPct val="110000"/>
              </a:lnSpc>
              <a:buFont typeface="Arial"/>
              <a:buChar char="•"/>
            </a:pPr>
            <a:r>
              <a:rPr lang="en-US" sz="1600" dirty="0">
                <a:solidFill>
                  <a:srgbClr val="0000FF"/>
                </a:solidFill>
              </a:rPr>
              <a:t>This means that the BLA is important for learning about sensory aspects, while CN is important for learning about the emotional aspects of the US.</a:t>
            </a:r>
          </a:p>
        </p:txBody>
      </p:sp>
      <p:pic>
        <p:nvPicPr>
          <p:cNvPr id="2" name="Picture 1"/>
          <p:cNvPicPr>
            <a:picLocks noChangeAspect="1"/>
          </p:cNvPicPr>
          <p:nvPr/>
        </p:nvPicPr>
        <p:blipFill>
          <a:blip r:embed="rId3"/>
          <a:stretch>
            <a:fillRect/>
          </a:stretch>
        </p:blipFill>
        <p:spPr>
          <a:xfrm>
            <a:off x="2151269" y="3097938"/>
            <a:ext cx="4722863" cy="2059388"/>
          </a:xfrm>
          <a:prstGeom prst="rect">
            <a:avLst/>
          </a:prstGeom>
        </p:spPr>
      </p:pic>
      <p:pic>
        <p:nvPicPr>
          <p:cNvPr id="9" name="Picture 8"/>
          <p:cNvPicPr>
            <a:picLocks noChangeAspect="1"/>
          </p:cNvPicPr>
          <p:nvPr/>
        </p:nvPicPr>
        <p:blipFill>
          <a:blip r:embed="rId4"/>
          <a:stretch>
            <a:fillRect/>
          </a:stretch>
        </p:blipFill>
        <p:spPr>
          <a:xfrm>
            <a:off x="3245294" y="1703551"/>
            <a:ext cx="5682698" cy="1271471"/>
          </a:xfrm>
          <a:prstGeom prst="rect">
            <a:avLst/>
          </a:prstGeom>
        </p:spPr>
      </p:pic>
      <p:pic>
        <p:nvPicPr>
          <p:cNvPr id="7" name="Picture 6">
            <a:extLst>
              <a:ext uri="{FF2B5EF4-FFF2-40B4-BE49-F238E27FC236}">
                <a16:creationId xmlns:a16="http://schemas.microsoft.com/office/drawing/2014/main" id="{AFAC0555-7B20-2A49-8B10-7F0601814DDC}"/>
              </a:ext>
            </a:extLst>
          </p:cNvPr>
          <p:cNvPicPr>
            <a:picLocks noChangeAspect="1"/>
          </p:cNvPicPr>
          <p:nvPr/>
        </p:nvPicPr>
        <p:blipFill>
          <a:blip r:embed="rId5"/>
          <a:stretch>
            <a:fillRect/>
          </a:stretch>
        </p:blipFill>
        <p:spPr>
          <a:xfrm>
            <a:off x="224852" y="1580635"/>
            <a:ext cx="2913088" cy="1638612"/>
          </a:xfrm>
          <a:prstGeom prst="rect">
            <a:avLst/>
          </a:prstGeom>
        </p:spPr>
      </p:pic>
    </p:spTree>
    <p:extLst>
      <p:ext uri="{BB962C8B-B14F-4D97-AF65-F5344CB8AC3E}">
        <p14:creationId xmlns:p14="http://schemas.microsoft.com/office/powerpoint/2010/main" val="146630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Binary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Hierarchical Associations</a:t>
            </a:r>
          </a:p>
        </p:txBody>
      </p:sp>
      <p:sp>
        <p:nvSpPr>
          <p:cNvPr id="131075" name="Text Box 20"/>
          <p:cNvSpPr txBox="1">
            <a:spLocks noChangeArrowheads="1"/>
          </p:cNvSpPr>
          <p:nvPr/>
        </p:nvSpPr>
        <p:spPr bwMode="auto">
          <a:xfrm>
            <a:off x="1099918" y="1917913"/>
            <a:ext cx="6629873" cy="1231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t>Positive Occasion Setting Task</a:t>
            </a:r>
            <a:endParaRPr lang="en-US" sz="1800" dirty="0"/>
          </a:p>
          <a:p>
            <a:pPr>
              <a:spcBef>
                <a:spcPct val="50000"/>
              </a:spcBef>
            </a:pPr>
            <a:r>
              <a:rPr lang="en-US" sz="1800" dirty="0"/>
              <a:t>Tone – Light – Food (on some conditioning trials)</a:t>
            </a:r>
          </a:p>
          <a:p>
            <a:pPr>
              <a:spcBef>
                <a:spcPct val="50000"/>
              </a:spcBef>
            </a:pPr>
            <a:r>
              <a:rPr lang="en-US" sz="1800" dirty="0"/>
              <a:t>            Light – No Food (on other conditioning trials)</a:t>
            </a:r>
          </a:p>
        </p:txBody>
      </p:sp>
      <p:sp>
        <p:nvSpPr>
          <p:cNvPr id="131077" name="Text Box 22"/>
          <p:cNvSpPr txBox="1">
            <a:spLocks noChangeArrowheads="1"/>
          </p:cNvSpPr>
          <p:nvPr/>
        </p:nvSpPr>
        <p:spPr bwMode="auto">
          <a:xfrm>
            <a:off x="457200" y="3433705"/>
            <a:ext cx="8330999" cy="1569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buFont typeface="Arial"/>
              <a:buChar char="•"/>
            </a:pPr>
            <a:r>
              <a:rPr lang="en-US" sz="1600" dirty="0">
                <a:solidFill>
                  <a:srgbClr val="FF0000"/>
                </a:solidFill>
              </a:rPr>
              <a:t>Here, Light leads to the food US only when presented after Tone</a:t>
            </a:r>
          </a:p>
          <a:p>
            <a:r>
              <a:rPr lang="en-US" sz="1600" dirty="0">
                <a:solidFill>
                  <a:srgbClr val="FF0000"/>
                </a:solidFill>
              </a:rPr>
              <a:t>	but NOT when presented on its own.</a:t>
            </a:r>
          </a:p>
          <a:p>
            <a:endParaRPr lang="en-US" sz="1600" dirty="0">
              <a:solidFill>
                <a:srgbClr val="FF0000"/>
              </a:solidFill>
            </a:endParaRPr>
          </a:p>
          <a:p>
            <a:pPr marL="285750" indent="-285750">
              <a:buFont typeface="Arial"/>
              <a:buChar char="•"/>
            </a:pPr>
            <a:r>
              <a:rPr lang="en-US" sz="1600" dirty="0">
                <a:solidFill>
                  <a:srgbClr val="FF0000"/>
                </a:solidFill>
              </a:rPr>
              <a:t>Tone could come to “set the occasion” upon which Light is associated with the food US.</a:t>
            </a:r>
          </a:p>
          <a:p>
            <a:endParaRPr lang="en-US" sz="1600" dirty="0"/>
          </a:p>
          <a:p>
            <a:r>
              <a:rPr lang="en-US" sz="1600" dirty="0">
                <a:solidFill>
                  <a:srgbClr val="3613F3"/>
                </a:solidFill>
              </a:rPr>
              <a:t>In other words, Tone modulates learning about the L – Food pellet relationship.</a:t>
            </a:r>
            <a:endParaRPr lang="en-US" sz="1600" dirty="0"/>
          </a:p>
        </p:txBody>
      </p:sp>
      <p:sp>
        <p:nvSpPr>
          <p:cNvPr id="2" name="TextBox 1"/>
          <p:cNvSpPr txBox="1"/>
          <p:nvPr/>
        </p:nvSpPr>
        <p:spPr>
          <a:xfrm>
            <a:off x="1019628" y="1243915"/>
            <a:ext cx="2117675" cy="369332"/>
          </a:xfrm>
          <a:prstGeom prst="rect">
            <a:avLst/>
          </a:prstGeom>
          <a:noFill/>
        </p:spPr>
        <p:txBody>
          <a:bodyPr wrap="none" rtlCol="0">
            <a:spAutoFit/>
          </a:bodyPr>
          <a:lstStyle/>
          <a:p>
            <a:r>
              <a:rPr lang="en-US" i="1" dirty="0"/>
              <a:t>Holland, 1985 Study</a:t>
            </a:r>
          </a:p>
        </p:txBody>
      </p:sp>
    </p:spTree>
    <p:extLst>
      <p:ext uri="{BB962C8B-B14F-4D97-AF65-F5344CB8AC3E}">
        <p14:creationId xmlns:p14="http://schemas.microsoft.com/office/powerpoint/2010/main" val="140837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Binary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Hierarchical Associations</a:t>
            </a:r>
          </a:p>
        </p:txBody>
      </p:sp>
      <p:sp>
        <p:nvSpPr>
          <p:cNvPr id="153602" name="Text Box 3"/>
          <p:cNvSpPr txBox="1">
            <a:spLocks noChangeArrowheads="1"/>
          </p:cNvSpPr>
          <p:nvPr/>
        </p:nvSpPr>
        <p:spPr bwMode="auto">
          <a:xfrm>
            <a:off x="755342" y="1332239"/>
            <a:ext cx="6843831"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t>Occasion Setting </a:t>
            </a:r>
            <a:r>
              <a:rPr lang="en-US" i="1" dirty="0" err="1"/>
              <a:t>vs</a:t>
            </a:r>
            <a:r>
              <a:rPr lang="en-US" i="1" dirty="0"/>
              <a:t> Simple Discrimination Tasks</a:t>
            </a:r>
            <a:endParaRPr lang="en-US" dirty="0"/>
          </a:p>
        </p:txBody>
      </p:sp>
      <p:sp>
        <p:nvSpPr>
          <p:cNvPr id="153603" name="Text Box 4"/>
          <p:cNvSpPr txBox="1">
            <a:spLocks noChangeArrowheads="1"/>
          </p:cNvSpPr>
          <p:nvPr/>
        </p:nvSpPr>
        <p:spPr bwMode="auto">
          <a:xfrm>
            <a:off x="755342" y="1872624"/>
            <a:ext cx="8077200" cy="2430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Holland 1985</a:t>
            </a:r>
          </a:p>
          <a:p>
            <a:pPr>
              <a:spcBef>
                <a:spcPct val="50000"/>
              </a:spcBef>
            </a:pPr>
            <a:r>
              <a:rPr lang="en-US" sz="1800" dirty="0" err="1"/>
              <a:t>Gp</a:t>
            </a:r>
            <a:r>
              <a:rPr lang="en-US" sz="1800" dirty="0"/>
              <a:t> Simultaneous		TL – Pellet		Head Jerk CRs to TL</a:t>
            </a:r>
          </a:p>
          <a:p>
            <a:pPr>
              <a:spcBef>
                <a:spcPct val="50000"/>
              </a:spcBef>
            </a:pPr>
            <a:r>
              <a:rPr lang="en-US" sz="1800" dirty="0"/>
              <a:t>		  			  L – No Pellet</a:t>
            </a:r>
          </a:p>
          <a:p>
            <a:pPr>
              <a:spcBef>
                <a:spcPct val="50000"/>
              </a:spcBef>
            </a:pPr>
            <a:endParaRPr lang="en-US" sz="1800" dirty="0"/>
          </a:p>
          <a:p>
            <a:pPr>
              <a:spcBef>
                <a:spcPct val="50000"/>
              </a:spcBef>
            </a:pPr>
            <a:r>
              <a:rPr lang="en-US" sz="1800" dirty="0" err="1"/>
              <a:t>Gp</a:t>
            </a:r>
            <a:r>
              <a:rPr lang="en-US" sz="1800" dirty="0"/>
              <a:t> Serial			T - L – Pellet		Rear CRs to T - L</a:t>
            </a:r>
          </a:p>
          <a:p>
            <a:pPr>
              <a:spcBef>
                <a:spcPct val="50000"/>
              </a:spcBef>
            </a:pPr>
            <a:r>
              <a:rPr lang="en-US" sz="1800" dirty="0"/>
              <a:t>		     			     L – No Pellet</a:t>
            </a:r>
          </a:p>
        </p:txBody>
      </p:sp>
    </p:spTree>
    <p:extLst>
      <p:ext uri="{BB962C8B-B14F-4D97-AF65-F5344CB8AC3E}">
        <p14:creationId xmlns:p14="http://schemas.microsoft.com/office/powerpoint/2010/main" val="441583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Binary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Hierarchical Associations</a:t>
            </a:r>
          </a:p>
        </p:txBody>
      </p:sp>
      <p:sp>
        <p:nvSpPr>
          <p:cNvPr id="153602" name="Text Box 3"/>
          <p:cNvSpPr txBox="1">
            <a:spLocks noChangeArrowheads="1"/>
          </p:cNvSpPr>
          <p:nvPr/>
        </p:nvSpPr>
        <p:spPr bwMode="auto">
          <a:xfrm>
            <a:off x="755342" y="1332239"/>
            <a:ext cx="6843831"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t>Occasion Setting </a:t>
            </a:r>
            <a:r>
              <a:rPr lang="en-US" i="1" dirty="0" err="1"/>
              <a:t>vs</a:t>
            </a:r>
            <a:r>
              <a:rPr lang="en-US" i="1" dirty="0"/>
              <a:t> Simple Discrimination Tasks</a:t>
            </a:r>
            <a:endParaRPr lang="en-US" dirty="0"/>
          </a:p>
        </p:txBody>
      </p:sp>
      <p:sp>
        <p:nvSpPr>
          <p:cNvPr id="153603" name="Text Box 4"/>
          <p:cNvSpPr txBox="1">
            <a:spLocks noChangeArrowheads="1"/>
          </p:cNvSpPr>
          <p:nvPr/>
        </p:nvSpPr>
        <p:spPr bwMode="auto">
          <a:xfrm>
            <a:off x="755342" y="1872624"/>
            <a:ext cx="8077200" cy="2430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t>Holland 1985</a:t>
            </a:r>
          </a:p>
          <a:p>
            <a:pPr>
              <a:spcBef>
                <a:spcPct val="50000"/>
              </a:spcBef>
            </a:pPr>
            <a:r>
              <a:rPr lang="en-US" sz="1800" dirty="0" err="1"/>
              <a:t>Gp</a:t>
            </a:r>
            <a:r>
              <a:rPr lang="en-US" sz="1800" dirty="0"/>
              <a:t> Simultaneous		TL – Pellet		Head Jerk CRs to TL</a:t>
            </a:r>
          </a:p>
          <a:p>
            <a:pPr>
              <a:spcBef>
                <a:spcPct val="50000"/>
              </a:spcBef>
            </a:pPr>
            <a:r>
              <a:rPr lang="en-US" sz="1800" dirty="0"/>
              <a:t>		  			  L – No Pellet</a:t>
            </a:r>
          </a:p>
          <a:p>
            <a:pPr>
              <a:spcBef>
                <a:spcPct val="50000"/>
              </a:spcBef>
            </a:pPr>
            <a:endParaRPr lang="en-US" sz="1800" dirty="0"/>
          </a:p>
          <a:p>
            <a:pPr>
              <a:spcBef>
                <a:spcPct val="50000"/>
              </a:spcBef>
            </a:pPr>
            <a:r>
              <a:rPr lang="en-US" sz="1800" dirty="0" err="1"/>
              <a:t>Gp</a:t>
            </a:r>
            <a:r>
              <a:rPr lang="en-US" sz="1800" dirty="0"/>
              <a:t> Serial			T - L – Pellet		Rear CRs to T - L</a:t>
            </a:r>
          </a:p>
          <a:p>
            <a:pPr>
              <a:spcBef>
                <a:spcPct val="50000"/>
              </a:spcBef>
            </a:pPr>
            <a:r>
              <a:rPr lang="en-US" sz="1800" dirty="0"/>
              <a:t>		     			     L – No Pellet</a:t>
            </a:r>
          </a:p>
        </p:txBody>
      </p:sp>
      <p:sp>
        <p:nvSpPr>
          <p:cNvPr id="153604" name="Line 5"/>
          <p:cNvSpPr>
            <a:spLocks noChangeShapeType="1"/>
          </p:cNvSpPr>
          <p:nvPr/>
        </p:nvSpPr>
        <p:spPr bwMode="auto">
          <a:xfrm flipV="1">
            <a:off x="5753100" y="5029200"/>
            <a:ext cx="0" cy="609600"/>
          </a:xfrm>
          <a:prstGeom prst="line">
            <a:avLst/>
          </a:prstGeom>
          <a:noFill/>
          <a:ln w="22225">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05" name="Oval 6"/>
          <p:cNvSpPr>
            <a:spLocks noChangeArrowheads="1"/>
          </p:cNvSpPr>
          <p:nvPr/>
        </p:nvSpPr>
        <p:spPr bwMode="auto">
          <a:xfrm>
            <a:off x="5448300" y="56388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T</a:t>
            </a:r>
          </a:p>
        </p:txBody>
      </p:sp>
      <p:sp>
        <p:nvSpPr>
          <p:cNvPr id="153606" name="Oval 7"/>
          <p:cNvSpPr>
            <a:spLocks noChangeArrowheads="1"/>
          </p:cNvSpPr>
          <p:nvPr/>
        </p:nvSpPr>
        <p:spPr bwMode="auto">
          <a:xfrm>
            <a:off x="4686300" y="46482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L</a:t>
            </a:r>
          </a:p>
        </p:txBody>
      </p:sp>
      <p:sp>
        <p:nvSpPr>
          <p:cNvPr id="153607" name="Oval 8"/>
          <p:cNvSpPr>
            <a:spLocks noChangeArrowheads="1"/>
          </p:cNvSpPr>
          <p:nvPr/>
        </p:nvSpPr>
        <p:spPr bwMode="auto">
          <a:xfrm>
            <a:off x="6362700" y="46482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Pel</a:t>
            </a:r>
          </a:p>
        </p:txBody>
      </p:sp>
      <p:sp>
        <p:nvSpPr>
          <p:cNvPr id="153608" name="Line 9"/>
          <p:cNvSpPr>
            <a:spLocks noChangeShapeType="1"/>
          </p:cNvSpPr>
          <p:nvPr/>
        </p:nvSpPr>
        <p:spPr bwMode="auto">
          <a:xfrm flipV="1">
            <a:off x="5219700" y="4953000"/>
            <a:ext cx="1066800" cy="0"/>
          </a:xfrm>
          <a:prstGeom prst="line">
            <a:avLst/>
          </a:prstGeom>
          <a:noFill/>
          <a:ln w="22225">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09" name="Line 10"/>
          <p:cNvSpPr>
            <a:spLocks noChangeShapeType="1"/>
          </p:cNvSpPr>
          <p:nvPr/>
        </p:nvSpPr>
        <p:spPr bwMode="auto">
          <a:xfrm>
            <a:off x="5219700" y="4800600"/>
            <a:ext cx="1143000"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10" name="Line 11"/>
          <p:cNvSpPr>
            <a:spLocks noChangeShapeType="1"/>
          </p:cNvSpPr>
          <p:nvPr/>
        </p:nvSpPr>
        <p:spPr bwMode="auto">
          <a:xfrm flipV="1">
            <a:off x="2781300" y="5105400"/>
            <a:ext cx="6858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53611" name="Oval 12"/>
          <p:cNvSpPr>
            <a:spLocks noChangeArrowheads="1"/>
          </p:cNvSpPr>
          <p:nvPr/>
        </p:nvSpPr>
        <p:spPr bwMode="auto">
          <a:xfrm>
            <a:off x="2476500" y="56388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T</a:t>
            </a:r>
          </a:p>
        </p:txBody>
      </p:sp>
      <p:sp>
        <p:nvSpPr>
          <p:cNvPr id="153612" name="Oval 13"/>
          <p:cNvSpPr>
            <a:spLocks noChangeArrowheads="1"/>
          </p:cNvSpPr>
          <p:nvPr/>
        </p:nvSpPr>
        <p:spPr bwMode="auto">
          <a:xfrm>
            <a:off x="1714500" y="46482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L</a:t>
            </a:r>
          </a:p>
        </p:txBody>
      </p:sp>
      <p:sp>
        <p:nvSpPr>
          <p:cNvPr id="153613" name="Oval 14"/>
          <p:cNvSpPr>
            <a:spLocks noChangeArrowheads="1"/>
          </p:cNvSpPr>
          <p:nvPr/>
        </p:nvSpPr>
        <p:spPr bwMode="auto">
          <a:xfrm>
            <a:off x="3390900" y="4648200"/>
            <a:ext cx="533400" cy="533400"/>
          </a:xfrm>
          <a:prstGeom prst="ellipse">
            <a:avLst/>
          </a:prstGeom>
          <a:solidFill>
            <a:schemeClr val="accent1"/>
          </a:solidFill>
          <a:ln w="9525">
            <a:solidFill>
              <a:schemeClr val="tx1"/>
            </a:solidFill>
            <a:round/>
            <a:headEnd/>
            <a:tailEnd/>
          </a:ln>
        </p:spPr>
        <p:txBody>
          <a:bodyPr wrap="none" anchor="ctr"/>
          <a:lstStyle/>
          <a:p>
            <a:pPr algn="ctr"/>
            <a:r>
              <a:rPr lang="en-US" sz="2000"/>
              <a:t>Pel</a:t>
            </a:r>
          </a:p>
        </p:txBody>
      </p:sp>
      <p:sp>
        <p:nvSpPr>
          <p:cNvPr id="2" name="TextBox 1"/>
          <p:cNvSpPr txBox="1"/>
          <p:nvPr/>
        </p:nvSpPr>
        <p:spPr>
          <a:xfrm>
            <a:off x="309141" y="6313338"/>
            <a:ext cx="8754317" cy="369332"/>
          </a:xfrm>
          <a:prstGeom prst="rect">
            <a:avLst/>
          </a:prstGeom>
          <a:noFill/>
        </p:spPr>
        <p:txBody>
          <a:bodyPr wrap="square" rtlCol="0">
            <a:spAutoFit/>
          </a:bodyPr>
          <a:lstStyle/>
          <a:p>
            <a:r>
              <a:rPr lang="en-US" dirty="0" err="1"/>
              <a:t>Gp</a:t>
            </a:r>
            <a:r>
              <a:rPr lang="en-US" dirty="0"/>
              <a:t> Simultaneous (binary associations)				</a:t>
            </a:r>
            <a:r>
              <a:rPr lang="en-US" dirty="0" err="1"/>
              <a:t>Gp</a:t>
            </a:r>
            <a:r>
              <a:rPr lang="en-US" dirty="0"/>
              <a:t> Serial (hierarchical association)</a:t>
            </a:r>
          </a:p>
        </p:txBody>
      </p:sp>
    </p:spTree>
    <p:extLst>
      <p:ext uri="{BB962C8B-B14F-4D97-AF65-F5344CB8AC3E}">
        <p14:creationId xmlns:p14="http://schemas.microsoft.com/office/powerpoint/2010/main" val="34226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Learning</a:t>
            </a:r>
            <a:endParaRPr lang="en-US" dirty="0">
              <a:latin typeface="Arial" charset="0"/>
              <a:ea typeface="ＭＳ Ｐゴシック" charset="0"/>
              <a:cs typeface="ＭＳ Ｐゴシック" charset="0"/>
            </a:endParaRPr>
          </a:p>
        </p:txBody>
      </p:sp>
      <p:sp>
        <p:nvSpPr>
          <p:cNvPr id="21506" name="Text Box 3"/>
          <p:cNvSpPr txBox="1">
            <a:spLocks noChangeArrowheads="1"/>
          </p:cNvSpPr>
          <p:nvPr/>
        </p:nvSpPr>
        <p:spPr bwMode="auto">
          <a:xfrm>
            <a:off x="822325" y="1952625"/>
            <a:ext cx="7865646" cy="1938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a:t>Three Key Questions</a:t>
            </a:r>
          </a:p>
          <a:p>
            <a:endParaRPr lang="en-US" dirty="0"/>
          </a:p>
          <a:p>
            <a:r>
              <a:rPr lang="en-US" dirty="0"/>
              <a:t>   1. What are the major determinants of learning?</a:t>
            </a:r>
          </a:p>
          <a:p>
            <a:r>
              <a:rPr lang="en-US" dirty="0"/>
              <a:t>   </a:t>
            </a:r>
            <a:r>
              <a:rPr lang="en-US" dirty="0">
                <a:solidFill>
                  <a:srgbClr val="FF0000"/>
                </a:solidFill>
              </a:rPr>
              <a:t>2. What is the content of learning?</a:t>
            </a:r>
          </a:p>
          <a:p>
            <a:r>
              <a:rPr lang="en-US" dirty="0"/>
              <a:t>   3. How does learning get translated into performance?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33" y="4056921"/>
            <a:ext cx="2874572" cy="2291445"/>
          </a:xfrm>
          <a:prstGeom prst="rect">
            <a:avLst/>
          </a:prstGeom>
        </p:spPr>
      </p:pic>
    </p:spTree>
    <p:extLst>
      <p:ext uri="{BB962C8B-B14F-4D97-AF65-F5344CB8AC3E}">
        <p14:creationId xmlns:p14="http://schemas.microsoft.com/office/powerpoint/2010/main" val="24933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Learning: Different Associative Structures</a:t>
            </a:r>
            <a:endParaRPr lang="en-US" dirty="0">
              <a:latin typeface="Arial" charset="0"/>
              <a:ea typeface="ＭＳ Ｐゴシック" charset="0"/>
              <a:cs typeface="ＭＳ Ｐゴシック" charset="0"/>
            </a:endParaRPr>
          </a:p>
        </p:txBody>
      </p:sp>
      <p:sp>
        <p:nvSpPr>
          <p:cNvPr id="25602" name="Text Box 3"/>
          <p:cNvSpPr txBox="1">
            <a:spLocks noChangeArrowheads="1"/>
          </p:cNvSpPr>
          <p:nvPr/>
        </p:nvSpPr>
        <p:spPr bwMode="auto">
          <a:xfrm>
            <a:off x="865068" y="2143503"/>
            <a:ext cx="7738016" cy="1569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a:pPr>
            <a:r>
              <a:rPr lang="en-US" dirty="0"/>
              <a:t>S-S association</a:t>
            </a:r>
          </a:p>
          <a:p>
            <a:pPr>
              <a:buFont typeface="Arial" charset="0"/>
              <a:buAutoNum type="arabicPeriod"/>
            </a:pPr>
            <a:r>
              <a:rPr lang="en-US" dirty="0"/>
              <a:t>S-R association</a:t>
            </a:r>
          </a:p>
          <a:p>
            <a:pPr>
              <a:buFont typeface="Arial" charset="0"/>
              <a:buAutoNum type="arabicPeriod"/>
            </a:pPr>
            <a:r>
              <a:rPr lang="en-US" dirty="0"/>
              <a:t>Multiple aspects of the US (e.g., sensory, emotional)</a:t>
            </a:r>
          </a:p>
          <a:p>
            <a:pPr>
              <a:buFont typeface="Arial" charset="0"/>
              <a:buAutoNum type="arabicPeriod"/>
            </a:pPr>
            <a:r>
              <a:rPr lang="en-US" dirty="0"/>
              <a:t>Binary </a:t>
            </a:r>
            <a:r>
              <a:rPr lang="en-US" dirty="0" err="1"/>
              <a:t>vs</a:t>
            </a:r>
            <a:r>
              <a:rPr lang="en-US" dirty="0"/>
              <a:t> Hierarchical associations</a:t>
            </a:r>
          </a:p>
        </p:txBody>
      </p:sp>
      <p:sp>
        <p:nvSpPr>
          <p:cNvPr id="2" name="TextBox 1"/>
          <p:cNvSpPr txBox="1"/>
          <p:nvPr/>
        </p:nvSpPr>
        <p:spPr>
          <a:xfrm>
            <a:off x="327571" y="4398294"/>
            <a:ext cx="8683537" cy="2308324"/>
          </a:xfrm>
          <a:prstGeom prst="rect">
            <a:avLst/>
          </a:prstGeom>
          <a:noFill/>
        </p:spPr>
        <p:txBody>
          <a:bodyPr wrap="none" rtlCol="0">
            <a:spAutoFit/>
          </a:bodyPr>
          <a:lstStyle/>
          <a:p>
            <a:r>
              <a:rPr lang="en-US" sz="2400" dirty="0">
                <a:solidFill>
                  <a:srgbClr val="FF0000"/>
                </a:solidFill>
              </a:rPr>
              <a:t>The discussion of “what is learned” in </a:t>
            </a:r>
            <a:r>
              <a:rPr lang="en-US" sz="2400" dirty="0" err="1">
                <a:solidFill>
                  <a:srgbClr val="FF0000"/>
                </a:solidFill>
              </a:rPr>
              <a:t>Pavlovian</a:t>
            </a:r>
            <a:r>
              <a:rPr lang="en-US" sz="2400" dirty="0">
                <a:solidFill>
                  <a:srgbClr val="FF0000"/>
                </a:solidFill>
              </a:rPr>
              <a:t> conditioning has</a:t>
            </a:r>
          </a:p>
          <a:p>
            <a:r>
              <a:rPr lang="en-US" sz="2400" dirty="0">
                <a:solidFill>
                  <a:srgbClr val="FF0000"/>
                </a:solidFill>
              </a:rPr>
              <a:t>given rise to a variety of interesting experiments that point to</a:t>
            </a:r>
          </a:p>
          <a:p>
            <a:r>
              <a:rPr lang="en-US" sz="2400" dirty="0">
                <a:solidFill>
                  <a:srgbClr val="FF0000"/>
                </a:solidFill>
              </a:rPr>
              <a:t>different ways in which animals can learn about their environment.</a:t>
            </a:r>
          </a:p>
          <a:p>
            <a:r>
              <a:rPr lang="en-US" sz="2400" dirty="0">
                <a:solidFill>
                  <a:srgbClr val="FF0000"/>
                </a:solidFill>
              </a:rPr>
              <a:t>Essentially, these studies ask how the animal represents its world as</a:t>
            </a:r>
          </a:p>
          <a:p>
            <a:r>
              <a:rPr lang="en-US" sz="2400" dirty="0">
                <a:solidFill>
                  <a:srgbClr val="FF0000"/>
                </a:solidFill>
              </a:rPr>
              <a:t>it learns about relationships among events within it.  We’ll</a:t>
            </a:r>
          </a:p>
          <a:p>
            <a:r>
              <a:rPr lang="en-US" sz="2400" dirty="0">
                <a:solidFill>
                  <a:srgbClr val="FF0000"/>
                </a:solidFill>
              </a:rPr>
              <a:t>now consider some of these studies...</a:t>
            </a:r>
          </a:p>
        </p:txBody>
      </p:sp>
    </p:spTree>
    <p:extLst>
      <p:ext uri="{BB962C8B-B14F-4D97-AF65-F5344CB8AC3E}">
        <p14:creationId xmlns:p14="http://schemas.microsoft.com/office/powerpoint/2010/main" val="182229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S-S </a:t>
            </a:r>
            <a:r>
              <a:rPr lang="en-US" sz="3200" b="1" u="sng" dirty="0" err="1">
                <a:latin typeface="Arial" charset="0"/>
                <a:ea typeface="ＭＳ Ｐゴシック" charset="0"/>
                <a:cs typeface="ＭＳ Ｐゴシック" charset="0"/>
              </a:rPr>
              <a:t>vs</a:t>
            </a:r>
            <a:r>
              <a:rPr lang="en-US" sz="3200" b="1" u="sng" dirty="0">
                <a:latin typeface="Arial" charset="0"/>
                <a:ea typeface="ＭＳ Ｐゴシック" charset="0"/>
                <a:cs typeface="ＭＳ Ｐゴシック" charset="0"/>
              </a:rPr>
              <a:t> S-R learning</a:t>
            </a:r>
            <a:endParaRPr lang="en-US" dirty="0">
              <a:latin typeface="Arial" charset="0"/>
              <a:ea typeface="ＭＳ Ｐゴシック" charset="0"/>
              <a:cs typeface="ＭＳ Ｐゴシック" charset="0"/>
            </a:endParaRPr>
          </a:p>
        </p:txBody>
      </p:sp>
      <p:sp>
        <p:nvSpPr>
          <p:cNvPr id="4" name="Oval 3"/>
          <p:cNvSpPr/>
          <p:nvPr/>
        </p:nvSpPr>
        <p:spPr>
          <a:xfrm>
            <a:off x="2597443" y="2540167"/>
            <a:ext cx="914400" cy="9144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81729" y="2540167"/>
            <a:ext cx="914400" cy="9144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808022" y="2751849"/>
            <a:ext cx="544440" cy="523220"/>
          </a:xfrm>
          <a:prstGeom prst="rect">
            <a:avLst/>
          </a:prstGeom>
          <a:noFill/>
        </p:spPr>
        <p:txBody>
          <a:bodyPr wrap="none" rtlCol="0">
            <a:spAutoFit/>
          </a:bodyPr>
          <a:lstStyle/>
          <a:p>
            <a:r>
              <a:rPr lang="en-US" sz="2800" b="1" dirty="0"/>
              <a:t>CS</a:t>
            </a:r>
          </a:p>
        </p:txBody>
      </p:sp>
      <p:sp>
        <p:nvSpPr>
          <p:cNvPr id="7" name="Rectangle 6"/>
          <p:cNvSpPr/>
          <p:nvPr/>
        </p:nvSpPr>
        <p:spPr>
          <a:xfrm>
            <a:off x="5143692" y="2751849"/>
            <a:ext cx="588798" cy="523220"/>
          </a:xfrm>
          <a:prstGeom prst="rect">
            <a:avLst/>
          </a:prstGeom>
        </p:spPr>
        <p:txBody>
          <a:bodyPr wrap="none">
            <a:spAutoFit/>
          </a:bodyPr>
          <a:lstStyle/>
          <a:p>
            <a:r>
              <a:rPr lang="en-US" sz="2800" b="1" dirty="0"/>
              <a:t>US</a:t>
            </a:r>
            <a:endParaRPr lang="en-US" sz="2800" dirty="0"/>
          </a:p>
        </p:txBody>
      </p:sp>
      <p:cxnSp>
        <p:nvCxnSpPr>
          <p:cNvPr id="8" name="Straight Arrow Connector 7"/>
          <p:cNvCxnSpPr/>
          <p:nvPr/>
        </p:nvCxnSpPr>
        <p:spPr>
          <a:xfrm>
            <a:off x="3511843" y="3004751"/>
            <a:ext cx="1469886" cy="0"/>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981729" y="3713163"/>
            <a:ext cx="914400" cy="9144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43692" y="3924845"/>
            <a:ext cx="621234" cy="523220"/>
          </a:xfrm>
          <a:prstGeom prst="rect">
            <a:avLst/>
          </a:prstGeom>
        </p:spPr>
        <p:txBody>
          <a:bodyPr wrap="none">
            <a:spAutoFit/>
          </a:bodyPr>
          <a:lstStyle/>
          <a:p>
            <a:r>
              <a:rPr lang="en-US" sz="2800" b="1" dirty="0"/>
              <a:t>UR</a:t>
            </a:r>
            <a:endParaRPr lang="en-US" sz="2800" dirty="0"/>
          </a:p>
        </p:txBody>
      </p:sp>
      <p:cxnSp>
        <p:nvCxnSpPr>
          <p:cNvPr id="11" name="Straight Arrow Connector 10"/>
          <p:cNvCxnSpPr>
            <a:endCxn id="9" idx="2"/>
          </p:cNvCxnSpPr>
          <p:nvPr/>
        </p:nvCxnSpPr>
        <p:spPr>
          <a:xfrm>
            <a:off x="3445388" y="3267100"/>
            <a:ext cx="1536341" cy="903263"/>
          </a:xfrm>
          <a:prstGeom prst="straightConnector1">
            <a:avLst/>
          </a:prstGeom>
          <a:ln w="381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883915" y="2104504"/>
            <a:ext cx="704339" cy="461665"/>
          </a:xfrm>
          <a:prstGeom prst="rect">
            <a:avLst/>
          </a:prstGeom>
          <a:noFill/>
        </p:spPr>
        <p:txBody>
          <a:bodyPr wrap="none" rtlCol="0">
            <a:spAutoFit/>
          </a:bodyPr>
          <a:lstStyle/>
          <a:p>
            <a:r>
              <a:rPr lang="en-US" sz="2400" dirty="0">
                <a:solidFill>
                  <a:srgbClr val="FF0000"/>
                </a:solidFill>
              </a:rPr>
              <a:t>S-S?</a:t>
            </a:r>
          </a:p>
        </p:txBody>
      </p:sp>
      <p:sp>
        <p:nvSpPr>
          <p:cNvPr id="12" name="Rectangle 11"/>
          <p:cNvSpPr/>
          <p:nvPr/>
        </p:nvSpPr>
        <p:spPr>
          <a:xfrm>
            <a:off x="2956492" y="3847900"/>
            <a:ext cx="1110701" cy="461665"/>
          </a:xfrm>
          <a:prstGeom prst="rect">
            <a:avLst/>
          </a:prstGeom>
        </p:spPr>
        <p:txBody>
          <a:bodyPr wrap="none">
            <a:spAutoFit/>
          </a:bodyPr>
          <a:lstStyle/>
          <a:p>
            <a:r>
              <a:rPr lang="en-US" sz="2400" dirty="0">
                <a:solidFill>
                  <a:srgbClr val="FF0000"/>
                </a:solidFill>
              </a:rPr>
              <a:t>Or S-R?</a:t>
            </a:r>
          </a:p>
        </p:txBody>
      </p:sp>
      <p:sp>
        <p:nvSpPr>
          <p:cNvPr id="13" name="TextBox 12"/>
          <p:cNvSpPr txBox="1"/>
          <p:nvPr/>
        </p:nvSpPr>
        <p:spPr>
          <a:xfrm>
            <a:off x="760539" y="5316565"/>
            <a:ext cx="7763664" cy="646331"/>
          </a:xfrm>
          <a:prstGeom prst="rect">
            <a:avLst/>
          </a:prstGeom>
          <a:noFill/>
        </p:spPr>
        <p:txBody>
          <a:bodyPr wrap="none" rtlCol="0">
            <a:spAutoFit/>
          </a:bodyPr>
          <a:lstStyle/>
          <a:p>
            <a:r>
              <a:rPr lang="en-US" dirty="0">
                <a:solidFill>
                  <a:srgbClr val="FF0000"/>
                </a:solidFill>
              </a:rPr>
              <a:t>We are asking whether the animal associates the CS with the stimulus properties</a:t>
            </a:r>
          </a:p>
          <a:p>
            <a:r>
              <a:rPr lang="en-US" dirty="0">
                <a:solidFill>
                  <a:srgbClr val="FF0000"/>
                </a:solidFill>
              </a:rPr>
              <a:t>of the US or with the response evoked by the US.</a:t>
            </a:r>
          </a:p>
        </p:txBody>
      </p:sp>
      <p:cxnSp>
        <p:nvCxnSpPr>
          <p:cNvPr id="14" name="Straight Arrow Connector 13"/>
          <p:cNvCxnSpPr>
            <a:endCxn id="9" idx="0"/>
          </p:cNvCxnSpPr>
          <p:nvPr/>
        </p:nvCxnSpPr>
        <p:spPr>
          <a:xfrm flipH="1">
            <a:off x="5438929" y="3454567"/>
            <a:ext cx="6222" cy="258596"/>
          </a:xfrm>
          <a:prstGeom prst="straightConnector1">
            <a:avLst/>
          </a:prstGeom>
          <a:ln w="38100" cmpd="sng">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506508" y="2870617"/>
            <a:ext cx="804003" cy="369332"/>
          </a:xfrm>
          <a:prstGeom prst="rect">
            <a:avLst/>
          </a:prstGeom>
          <a:noFill/>
        </p:spPr>
        <p:txBody>
          <a:bodyPr wrap="none" rtlCol="0">
            <a:spAutoFit/>
          </a:bodyPr>
          <a:lstStyle/>
          <a:p>
            <a:r>
              <a:rPr lang="en-US" dirty="0"/>
              <a:t>Clicker</a:t>
            </a:r>
          </a:p>
        </p:txBody>
      </p:sp>
      <p:sp>
        <p:nvSpPr>
          <p:cNvPr id="15" name="TextBox 14"/>
          <p:cNvSpPr txBox="1"/>
          <p:nvPr/>
        </p:nvSpPr>
        <p:spPr>
          <a:xfrm>
            <a:off x="6235914" y="2893102"/>
            <a:ext cx="1459246" cy="369332"/>
          </a:xfrm>
          <a:prstGeom prst="rect">
            <a:avLst/>
          </a:prstGeom>
          <a:noFill/>
        </p:spPr>
        <p:txBody>
          <a:bodyPr wrap="none" rtlCol="0">
            <a:spAutoFit/>
          </a:bodyPr>
          <a:lstStyle/>
          <a:p>
            <a:r>
              <a:rPr lang="en-US" dirty="0"/>
              <a:t>Meat powder</a:t>
            </a:r>
          </a:p>
        </p:txBody>
      </p:sp>
      <p:sp>
        <p:nvSpPr>
          <p:cNvPr id="17" name="TextBox 16"/>
          <p:cNvSpPr txBox="1"/>
          <p:nvPr/>
        </p:nvSpPr>
        <p:spPr>
          <a:xfrm>
            <a:off x="6420580" y="4016234"/>
            <a:ext cx="1089914" cy="369332"/>
          </a:xfrm>
          <a:prstGeom prst="rect">
            <a:avLst/>
          </a:prstGeom>
          <a:noFill/>
        </p:spPr>
        <p:txBody>
          <a:bodyPr wrap="none" rtlCol="0">
            <a:spAutoFit/>
          </a:bodyPr>
          <a:lstStyle/>
          <a:p>
            <a:r>
              <a:rPr lang="en-US"/>
              <a:t>Salivation</a:t>
            </a:r>
          </a:p>
        </p:txBody>
      </p:sp>
    </p:spTree>
    <p:extLst>
      <p:ext uri="{BB962C8B-B14F-4D97-AF65-F5344CB8AC3E}">
        <p14:creationId xmlns:p14="http://schemas.microsoft.com/office/powerpoint/2010/main" val="172799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Sensory Preconditioning Experiment</a:t>
            </a:r>
            <a:endParaRPr lang="en-US" dirty="0">
              <a:latin typeface="Arial" charset="0"/>
              <a:ea typeface="ＭＳ Ｐゴシック" charset="0"/>
              <a:cs typeface="ＭＳ Ｐゴシック" charset="0"/>
            </a:endParaRPr>
          </a:p>
        </p:txBody>
      </p:sp>
      <p:sp>
        <p:nvSpPr>
          <p:cNvPr id="2" name="Rectangle 1"/>
          <p:cNvSpPr/>
          <p:nvPr/>
        </p:nvSpPr>
        <p:spPr>
          <a:xfrm>
            <a:off x="1717441" y="1501802"/>
            <a:ext cx="5474447" cy="1477328"/>
          </a:xfrm>
          <a:prstGeom prst="rect">
            <a:avLst/>
          </a:prstGeom>
        </p:spPr>
        <p:txBody>
          <a:bodyPr wrap="square">
            <a:spAutoFit/>
          </a:bodyPr>
          <a:lstStyle/>
          <a:p>
            <a:r>
              <a:rPr lang="en-US" i="1" dirty="0"/>
              <a:t>Sensory Preconditioning Experiment (</a:t>
            </a:r>
            <a:r>
              <a:rPr lang="en-US" i="1" dirty="0" err="1"/>
              <a:t>Brogden</a:t>
            </a:r>
            <a:r>
              <a:rPr lang="en-US" i="1" dirty="0"/>
              <a:t>, 1939)</a:t>
            </a:r>
          </a:p>
          <a:p>
            <a:endParaRPr lang="en-US" dirty="0"/>
          </a:p>
          <a:p>
            <a:r>
              <a:rPr lang="en-US" dirty="0"/>
              <a:t>                  Phase 1            Phase 2          Test</a:t>
            </a:r>
          </a:p>
          <a:p>
            <a:r>
              <a:rPr lang="en-US" dirty="0" err="1"/>
              <a:t>Expt</a:t>
            </a:r>
            <a:r>
              <a:rPr lang="en-US" dirty="0"/>
              <a:t> </a:t>
            </a:r>
            <a:r>
              <a:rPr lang="en-US" dirty="0" err="1"/>
              <a:t>Gp</a:t>
            </a:r>
            <a:r>
              <a:rPr lang="en-US" dirty="0"/>
              <a:t>:    </a:t>
            </a:r>
            <a:r>
              <a:rPr lang="en-US" u="sng" dirty="0"/>
              <a:t>CS2 - CS1</a:t>
            </a:r>
            <a:r>
              <a:rPr lang="en-US" dirty="0"/>
              <a:t>       CS1 - US         	CS2?</a:t>
            </a:r>
          </a:p>
          <a:p>
            <a:r>
              <a:rPr lang="en-US" dirty="0"/>
              <a:t>Ctrl </a:t>
            </a:r>
            <a:r>
              <a:rPr lang="en-US" dirty="0" err="1"/>
              <a:t>Gp</a:t>
            </a:r>
            <a:r>
              <a:rPr lang="en-US" dirty="0"/>
              <a:t>:      CS2 | CS1</a:t>
            </a:r>
          </a:p>
        </p:txBody>
      </p:sp>
      <p:sp>
        <p:nvSpPr>
          <p:cNvPr id="3" name="Rectangle 2"/>
          <p:cNvSpPr/>
          <p:nvPr/>
        </p:nvSpPr>
        <p:spPr>
          <a:xfrm>
            <a:off x="520811" y="3281983"/>
            <a:ext cx="7446396" cy="369332"/>
          </a:xfrm>
          <a:prstGeom prst="rect">
            <a:avLst/>
          </a:prstGeom>
        </p:spPr>
        <p:txBody>
          <a:bodyPr wrap="square">
            <a:spAutoFit/>
          </a:bodyPr>
          <a:lstStyle/>
          <a:p>
            <a:r>
              <a:rPr lang="en-US">
                <a:solidFill>
                  <a:srgbClr val="005DC0"/>
                </a:solidFill>
              </a:rPr>
              <a:t>Real world example:  Parks – Dogs,    Dogs – Bite,     Afraid of Parks?</a:t>
            </a:r>
            <a:endParaRPr lang="en-US" dirty="0">
              <a:solidFill>
                <a:srgbClr val="005DC0"/>
              </a:solidFill>
            </a:endParaRPr>
          </a:p>
        </p:txBody>
      </p:sp>
    </p:spTree>
    <p:extLst>
      <p:ext uri="{BB962C8B-B14F-4D97-AF65-F5344CB8AC3E}">
        <p14:creationId xmlns:p14="http://schemas.microsoft.com/office/powerpoint/2010/main" val="21855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Sensory Preconditioning Experiment</a:t>
            </a:r>
            <a:endParaRPr lang="en-US" dirty="0">
              <a:latin typeface="Arial" charset="0"/>
              <a:ea typeface="ＭＳ Ｐゴシック" charset="0"/>
              <a:cs typeface="ＭＳ Ｐゴシック" charset="0"/>
            </a:endParaRPr>
          </a:p>
        </p:txBody>
      </p:sp>
      <p:sp>
        <p:nvSpPr>
          <p:cNvPr id="13" name="TextBox 12"/>
          <p:cNvSpPr txBox="1"/>
          <p:nvPr/>
        </p:nvSpPr>
        <p:spPr>
          <a:xfrm>
            <a:off x="760539" y="4925207"/>
            <a:ext cx="7273112" cy="646331"/>
          </a:xfrm>
          <a:prstGeom prst="rect">
            <a:avLst/>
          </a:prstGeom>
          <a:noFill/>
        </p:spPr>
        <p:txBody>
          <a:bodyPr wrap="square" rtlCol="0">
            <a:spAutoFit/>
          </a:bodyPr>
          <a:lstStyle/>
          <a:p>
            <a:pPr marL="285750" indent="-285750">
              <a:buFont typeface="Arial"/>
              <a:buChar char="•"/>
            </a:pPr>
            <a:r>
              <a:rPr lang="en-US" dirty="0">
                <a:solidFill>
                  <a:srgbClr val="FF0000"/>
                </a:solidFill>
              </a:rPr>
              <a:t>Rats responded more to CS2 in the Experimental Group than the Control Group and this suggests that S-S associations can be learned.</a:t>
            </a:r>
          </a:p>
        </p:txBody>
      </p:sp>
      <p:sp>
        <p:nvSpPr>
          <p:cNvPr id="2" name="Rectangle 1"/>
          <p:cNvSpPr/>
          <p:nvPr/>
        </p:nvSpPr>
        <p:spPr>
          <a:xfrm>
            <a:off x="1717441" y="1501802"/>
            <a:ext cx="5474447" cy="1477328"/>
          </a:xfrm>
          <a:prstGeom prst="rect">
            <a:avLst/>
          </a:prstGeom>
        </p:spPr>
        <p:txBody>
          <a:bodyPr wrap="square">
            <a:spAutoFit/>
          </a:bodyPr>
          <a:lstStyle/>
          <a:p>
            <a:r>
              <a:rPr lang="en-US" i="1" dirty="0"/>
              <a:t>Sensory Preconditioning Experiment (</a:t>
            </a:r>
            <a:r>
              <a:rPr lang="en-US" i="1" dirty="0" err="1"/>
              <a:t>Brogden</a:t>
            </a:r>
            <a:r>
              <a:rPr lang="en-US" i="1" dirty="0"/>
              <a:t>, 1939)</a:t>
            </a:r>
          </a:p>
          <a:p>
            <a:endParaRPr lang="en-US" dirty="0"/>
          </a:p>
          <a:p>
            <a:r>
              <a:rPr lang="en-US" dirty="0"/>
              <a:t>                   Phase 1                Phase 2          	Test</a:t>
            </a:r>
          </a:p>
          <a:p>
            <a:r>
              <a:rPr lang="en-US" dirty="0" err="1"/>
              <a:t>Expt</a:t>
            </a:r>
            <a:r>
              <a:rPr lang="en-US" dirty="0"/>
              <a:t> </a:t>
            </a:r>
            <a:r>
              <a:rPr lang="en-US" dirty="0" err="1"/>
              <a:t>Gp</a:t>
            </a:r>
            <a:r>
              <a:rPr lang="en-US" dirty="0"/>
              <a:t>:    </a:t>
            </a:r>
            <a:r>
              <a:rPr lang="en-US" u="sng" dirty="0"/>
              <a:t>Light - Tone</a:t>
            </a:r>
            <a:r>
              <a:rPr lang="en-US" dirty="0"/>
              <a:t>       Tone - Shock         	Light?</a:t>
            </a:r>
          </a:p>
          <a:p>
            <a:r>
              <a:rPr lang="en-US" dirty="0"/>
              <a:t>Ctrl </a:t>
            </a:r>
            <a:r>
              <a:rPr lang="en-US" dirty="0" err="1"/>
              <a:t>Gp</a:t>
            </a:r>
            <a:r>
              <a:rPr lang="en-US" dirty="0"/>
              <a:t>:      Light | Tone</a:t>
            </a:r>
          </a:p>
        </p:txBody>
      </p:sp>
    </p:spTree>
    <p:extLst>
      <p:ext uri="{BB962C8B-B14F-4D97-AF65-F5344CB8AC3E}">
        <p14:creationId xmlns:p14="http://schemas.microsoft.com/office/powerpoint/2010/main" val="218491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Sensory Preconditioning &amp; Second Order Conditioning Compared</a:t>
            </a:r>
            <a:endParaRPr lang="en-US" dirty="0">
              <a:latin typeface="Arial" charset="0"/>
              <a:ea typeface="ＭＳ Ｐゴシック" charset="0"/>
              <a:cs typeface="ＭＳ Ｐゴシック" charset="0"/>
            </a:endParaRPr>
          </a:p>
        </p:txBody>
      </p:sp>
      <p:sp>
        <p:nvSpPr>
          <p:cNvPr id="13" name="TextBox 12"/>
          <p:cNvSpPr txBox="1"/>
          <p:nvPr/>
        </p:nvSpPr>
        <p:spPr>
          <a:xfrm>
            <a:off x="760539" y="5131933"/>
            <a:ext cx="7273112" cy="1754327"/>
          </a:xfrm>
          <a:prstGeom prst="rect">
            <a:avLst/>
          </a:prstGeom>
          <a:noFill/>
        </p:spPr>
        <p:txBody>
          <a:bodyPr wrap="square" rtlCol="0">
            <a:spAutoFit/>
          </a:bodyPr>
          <a:lstStyle/>
          <a:p>
            <a:pPr marL="285750" indent="-285750">
              <a:buFont typeface="Arial"/>
              <a:buChar char="•"/>
            </a:pPr>
            <a:r>
              <a:rPr lang="en-US" dirty="0">
                <a:solidFill>
                  <a:srgbClr val="FF0000"/>
                </a:solidFill>
              </a:rPr>
              <a:t>In Second Order Conditioning, the first 2 phases are reversed.</a:t>
            </a:r>
          </a:p>
          <a:p>
            <a:pPr marL="285750" indent="-285750">
              <a:buFont typeface="Arial"/>
              <a:buChar char="•"/>
            </a:pPr>
            <a:r>
              <a:rPr lang="en-US" dirty="0">
                <a:solidFill>
                  <a:srgbClr val="FF0000"/>
                </a:solidFill>
              </a:rPr>
              <a:t>CS2 is responded to more in the Experimental Group than the Control Group here as well.</a:t>
            </a:r>
          </a:p>
          <a:p>
            <a:pPr marL="285750" indent="-285750">
              <a:buFont typeface="Arial"/>
              <a:buChar char="•"/>
            </a:pPr>
            <a:r>
              <a:rPr lang="en-US" dirty="0">
                <a:solidFill>
                  <a:srgbClr val="FF0000"/>
                </a:solidFill>
              </a:rPr>
              <a:t>SPC suggests that S-S associations can be learned.</a:t>
            </a:r>
          </a:p>
          <a:p>
            <a:pPr marL="285750" indent="-285750">
              <a:buFont typeface="Arial"/>
              <a:buChar char="•"/>
            </a:pPr>
            <a:r>
              <a:rPr lang="en-US" dirty="0">
                <a:solidFill>
                  <a:srgbClr val="FF0000"/>
                </a:solidFill>
              </a:rPr>
              <a:t>In Second Order Conditioning, however, either S-S or S-R associations could be learned.</a:t>
            </a:r>
          </a:p>
        </p:txBody>
      </p:sp>
      <p:sp>
        <p:nvSpPr>
          <p:cNvPr id="2" name="Rectangle 1"/>
          <p:cNvSpPr/>
          <p:nvPr/>
        </p:nvSpPr>
        <p:spPr>
          <a:xfrm>
            <a:off x="1717441" y="1501802"/>
            <a:ext cx="5474447" cy="1477328"/>
          </a:xfrm>
          <a:prstGeom prst="rect">
            <a:avLst/>
          </a:prstGeom>
        </p:spPr>
        <p:txBody>
          <a:bodyPr wrap="square">
            <a:spAutoFit/>
          </a:bodyPr>
          <a:lstStyle/>
          <a:p>
            <a:r>
              <a:rPr lang="en-US" i="1" dirty="0"/>
              <a:t>Sensory Preconditioning Experiment (</a:t>
            </a:r>
            <a:r>
              <a:rPr lang="en-US" i="1" dirty="0" err="1"/>
              <a:t>Brogden</a:t>
            </a:r>
            <a:r>
              <a:rPr lang="en-US" i="1" dirty="0"/>
              <a:t>, 1939)</a:t>
            </a:r>
          </a:p>
          <a:p>
            <a:endParaRPr lang="en-US" dirty="0"/>
          </a:p>
          <a:p>
            <a:r>
              <a:rPr lang="en-US" dirty="0"/>
              <a:t>                  Phase 1            Phase 2          Test</a:t>
            </a:r>
          </a:p>
          <a:p>
            <a:r>
              <a:rPr lang="en-US" dirty="0" err="1"/>
              <a:t>Expt</a:t>
            </a:r>
            <a:r>
              <a:rPr lang="en-US" dirty="0"/>
              <a:t> </a:t>
            </a:r>
            <a:r>
              <a:rPr lang="en-US" dirty="0" err="1"/>
              <a:t>Gp</a:t>
            </a:r>
            <a:r>
              <a:rPr lang="en-US" dirty="0"/>
              <a:t>:    </a:t>
            </a:r>
            <a:r>
              <a:rPr lang="en-US" u="sng" dirty="0"/>
              <a:t>CS2 - CS1</a:t>
            </a:r>
            <a:r>
              <a:rPr lang="en-US" dirty="0"/>
              <a:t>       CS1 - US         	CS2?</a:t>
            </a:r>
          </a:p>
          <a:p>
            <a:r>
              <a:rPr lang="en-US" dirty="0"/>
              <a:t>Ctrl </a:t>
            </a:r>
            <a:r>
              <a:rPr lang="en-US" dirty="0" err="1"/>
              <a:t>Gp</a:t>
            </a:r>
            <a:r>
              <a:rPr lang="en-US" dirty="0"/>
              <a:t>:      CS2 | CS1</a:t>
            </a:r>
          </a:p>
        </p:txBody>
      </p:sp>
      <p:sp>
        <p:nvSpPr>
          <p:cNvPr id="14" name="Rectangle 13"/>
          <p:cNvSpPr/>
          <p:nvPr/>
        </p:nvSpPr>
        <p:spPr>
          <a:xfrm>
            <a:off x="1761744" y="3327168"/>
            <a:ext cx="5703348" cy="1754327"/>
          </a:xfrm>
          <a:prstGeom prst="rect">
            <a:avLst/>
          </a:prstGeom>
        </p:spPr>
        <p:txBody>
          <a:bodyPr wrap="square">
            <a:spAutoFit/>
          </a:bodyPr>
          <a:lstStyle/>
          <a:p>
            <a:r>
              <a:rPr lang="en-US" i="1" dirty="0"/>
              <a:t>Second Order Conditioning Experiment</a:t>
            </a:r>
          </a:p>
          <a:p>
            <a:endParaRPr lang="en-US" dirty="0"/>
          </a:p>
          <a:p>
            <a:r>
              <a:rPr lang="en-US" dirty="0"/>
              <a:t>                  Phase 1            Phase 2          Test</a:t>
            </a:r>
          </a:p>
          <a:p>
            <a:r>
              <a:rPr lang="en-US" dirty="0" err="1"/>
              <a:t>Expt</a:t>
            </a:r>
            <a:r>
              <a:rPr lang="en-US" dirty="0"/>
              <a:t> </a:t>
            </a:r>
            <a:r>
              <a:rPr lang="en-US" dirty="0" err="1"/>
              <a:t>Gp</a:t>
            </a:r>
            <a:r>
              <a:rPr lang="en-US" dirty="0"/>
              <a:t>:    CS1 – US		</a:t>
            </a:r>
            <a:r>
              <a:rPr lang="en-US" u="sng" dirty="0"/>
              <a:t>CS2 - CS1</a:t>
            </a:r>
            <a:r>
              <a:rPr lang="en-US" dirty="0"/>
              <a:t>          CS2?</a:t>
            </a:r>
          </a:p>
          <a:p>
            <a:r>
              <a:rPr lang="en-US" dirty="0"/>
              <a:t>Ctrl </a:t>
            </a:r>
            <a:r>
              <a:rPr lang="en-US" dirty="0" err="1"/>
              <a:t>Gp</a:t>
            </a:r>
            <a:r>
              <a:rPr lang="en-US" dirty="0"/>
              <a:t>:				CS2 | CS1</a:t>
            </a:r>
          </a:p>
          <a:p>
            <a:endParaRPr lang="en-US" dirty="0"/>
          </a:p>
        </p:txBody>
      </p:sp>
      <p:sp>
        <p:nvSpPr>
          <p:cNvPr id="3" name="TextBox 2"/>
          <p:cNvSpPr txBox="1"/>
          <p:nvPr/>
        </p:nvSpPr>
        <p:spPr>
          <a:xfrm>
            <a:off x="556592" y="2991824"/>
            <a:ext cx="6693756" cy="369332"/>
          </a:xfrm>
          <a:prstGeom prst="rect">
            <a:avLst/>
          </a:prstGeom>
          <a:noFill/>
        </p:spPr>
        <p:txBody>
          <a:bodyPr wrap="none" rtlCol="0">
            <a:spAutoFit/>
          </a:bodyPr>
          <a:lstStyle/>
          <a:p>
            <a:r>
              <a:rPr lang="en-US" dirty="0">
                <a:solidFill>
                  <a:srgbClr val="005DC0"/>
                </a:solidFill>
              </a:rPr>
              <a:t>Real world example:  Parks – Dogs,    Dogs – Bite,     Afraid of Parks?</a:t>
            </a:r>
          </a:p>
        </p:txBody>
      </p:sp>
      <p:sp>
        <p:nvSpPr>
          <p:cNvPr id="4" name="Rectangle 3"/>
          <p:cNvSpPr/>
          <p:nvPr/>
        </p:nvSpPr>
        <p:spPr>
          <a:xfrm>
            <a:off x="556592" y="4765809"/>
            <a:ext cx="7128344" cy="369332"/>
          </a:xfrm>
          <a:prstGeom prst="rect">
            <a:avLst/>
          </a:prstGeom>
        </p:spPr>
        <p:txBody>
          <a:bodyPr wrap="square">
            <a:spAutoFit/>
          </a:bodyPr>
          <a:lstStyle/>
          <a:p>
            <a:r>
              <a:rPr lang="en-US" dirty="0">
                <a:solidFill>
                  <a:srgbClr val="005DC0"/>
                </a:solidFill>
              </a:rPr>
              <a:t>Real world example:  Dogs – Bite,      Park – Dogs,     Afraid of Parks?</a:t>
            </a:r>
          </a:p>
        </p:txBody>
      </p:sp>
    </p:spTree>
    <p:extLst>
      <p:ext uri="{BB962C8B-B14F-4D97-AF65-F5344CB8AC3E}">
        <p14:creationId xmlns:p14="http://schemas.microsoft.com/office/powerpoint/2010/main" val="112378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err="1">
                <a:latin typeface="Arial" charset="0"/>
                <a:ea typeface="ＭＳ Ｐゴシック" charset="0"/>
                <a:cs typeface="ＭＳ Ｐゴシック" charset="0"/>
              </a:rPr>
              <a:t>Pavlovian</a:t>
            </a:r>
            <a:r>
              <a:rPr lang="en-US" sz="3200" b="1" u="sng" dirty="0">
                <a:latin typeface="Arial" charset="0"/>
                <a:ea typeface="ＭＳ Ｐゴシック" charset="0"/>
                <a:cs typeface="ＭＳ Ｐゴシック" charset="0"/>
              </a:rPr>
              <a:t> 1</a:t>
            </a:r>
            <a:r>
              <a:rPr lang="en-US" sz="3200" b="1" u="sng" baseline="30000" dirty="0">
                <a:latin typeface="Arial" charset="0"/>
                <a:ea typeface="ＭＳ Ｐゴシック" charset="0"/>
                <a:cs typeface="ＭＳ Ｐゴシック" charset="0"/>
              </a:rPr>
              <a:t>st</a:t>
            </a:r>
            <a:r>
              <a:rPr lang="en-US" sz="3200" b="1" u="sng" dirty="0">
                <a:latin typeface="Arial" charset="0"/>
                <a:ea typeface="ＭＳ Ｐゴシック" charset="0"/>
                <a:cs typeface="ＭＳ Ｐゴシック" charset="0"/>
              </a:rPr>
              <a:t> Order Conditioning:  US Devaluation Test</a:t>
            </a:r>
            <a:endParaRPr lang="en-US" dirty="0">
              <a:latin typeface="Arial" charset="0"/>
              <a:ea typeface="ＭＳ Ｐゴシック" charset="0"/>
              <a:cs typeface="ＭＳ Ｐゴシック" charset="0"/>
            </a:endParaRPr>
          </a:p>
        </p:txBody>
      </p:sp>
      <p:sp>
        <p:nvSpPr>
          <p:cNvPr id="13" name="TextBox 12"/>
          <p:cNvSpPr txBox="1"/>
          <p:nvPr/>
        </p:nvSpPr>
        <p:spPr>
          <a:xfrm>
            <a:off x="457201" y="4460007"/>
            <a:ext cx="8177134" cy="1754326"/>
          </a:xfrm>
          <a:prstGeom prst="rect">
            <a:avLst/>
          </a:prstGeom>
          <a:noFill/>
        </p:spPr>
        <p:txBody>
          <a:bodyPr wrap="square" rtlCol="0">
            <a:spAutoFit/>
          </a:bodyPr>
          <a:lstStyle/>
          <a:p>
            <a:pPr marL="285750" indent="-285750">
              <a:buFont typeface="Arial"/>
              <a:buChar char="•"/>
            </a:pPr>
            <a:r>
              <a:rPr lang="en-US" dirty="0">
                <a:solidFill>
                  <a:srgbClr val="FF0000"/>
                </a:solidFill>
              </a:rPr>
              <a:t>If S-S association was learned, then US devaluation should diminish CRs to the CS because the CS activates a memory of the US whose value has been reduced.</a:t>
            </a:r>
          </a:p>
          <a:p>
            <a:pPr marL="285750" indent="-285750">
              <a:buFont typeface="Arial"/>
              <a:buChar char="•"/>
            </a:pPr>
            <a:endParaRPr lang="en-US" dirty="0">
              <a:solidFill>
                <a:srgbClr val="FF0000"/>
              </a:solidFill>
            </a:endParaRPr>
          </a:p>
          <a:p>
            <a:pPr marL="285750" indent="-285750">
              <a:buFont typeface="Arial"/>
              <a:buChar char="•"/>
            </a:pPr>
            <a:r>
              <a:rPr lang="en-US" dirty="0">
                <a:solidFill>
                  <a:srgbClr val="FF0000"/>
                </a:solidFill>
              </a:rPr>
              <a:t>If S-R association was learned, then US devaluation should have no effect because the CS activates the response itself (NOT a memory of the US). In this case, the altered value of the US should play no role.</a:t>
            </a:r>
          </a:p>
        </p:txBody>
      </p:sp>
      <p:sp>
        <p:nvSpPr>
          <p:cNvPr id="2" name="Rectangle 1"/>
          <p:cNvSpPr/>
          <p:nvPr/>
        </p:nvSpPr>
        <p:spPr>
          <a:xfrm>
            <a:off x="1717441" y="1715942"/>
            <a:ext cx="5474447" cy="1477328"/>
          </a:xfrm>
          <a:prstGeom prst="rect">
            <a:avLst/>
          </a:prstGeom>
        </p:spPr>
        <p:txBody>
          <a:bodyPr wrap="square">
            <a:spAutoFit/>
          </a:bodyPr>
          <a:lstStyle/>
          <a:p>
            <a:r>
              <a:rPr lang="en-US" i="1" dirty="0"/>
              <a:t>US Devaluation Experiment</a:t>
            </a:r>
          </a:p>
          <a:p>
            <a:endParaRPr lang="en-US" dirty="0"/>
          </a:p>
          <a:p>
            <a:r>
              <a:rPr lang="en-US" dirty="0"/>
              <a:t>                  </a:t>
            </a:r>
            <a:r>
              <a:rPr lang="en-US" u="sng" dirty="0"/>
              <a:t>Phase 1            Phase 2          		Test</a:t>
            </a:r>
          </a:p>
          <a:p>
            <a:r>
              <a:rPr lang="en-US" dirty="0" err="1"/>
              <a:t>Expt</a:t>
            </a:r>
            <a:r>
              <a:rPr lang="en-US" dirty="0"/>
              <a:t> </a:t>
            </a:r>
            <a:r>
              <a:rPr lang="en-US" dirty="0" err="1"/>
              <a:t>Gp</a:t>
            </a:r>
            <a:r>
              <a:rPr lang="en-US" dirty="0"/>
              <a:t>:    </a:t>
            </a:r>
            <a:r>
              <a:rPr lang="en-US" u="sng" dirty="0"/>
              <a:t>CS – US      Devalue US        	 	CS?</a:t>
            </a:r>
          </a:p>
          <a:p>
            <a:r>
              <a:rPr lang="en-US" dirty="0"/>
              <a:t>Ctrl </a:t>
            </a:r>
            <a:r>
              <a:rPr lang="en-US" dirty="0" err="1"/>
              <a:t>Gp</a:t>
            </a:r>
            <a:r>
              <a:rPr lang="en-US" dirty="0"/>
              <a:t>:      CS – US      Do NOT Devalue US	CS?</a:t>
            </a:r>
          </a:p>
        </p:txBody>
      </p:sp>
    </p:spTree>
    <p:extLst>
      <p:ext uri="{BB962C8B-B14F-4D97-AF65-F5344CB8AC3E}">
        <p14:creationId xmlns:p14="http://schemas.microsoft.com/office/powerpoint/2010/main" val="551698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1121</TotalTime>
  <Words>1154</Words>
  <Application>Microsoft Macintosh PowerPoint</Application>
  <PresentationFormat>On-screen Show (4:3)</PresentationFormat>
  <Paragraphs>182</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ＭＳ Ｐゴシック</vt:lpstr>
      <vt:lpstr>Arial</vt:lpstr>
      <vt:lpstr>Calibri</vt:lpstr>
      <vt:lpstr>Times</vt:lpstr>
      <vt:lpstr>Office Theme</vt:lpstr>
      <vt:lpstr>Lecture 11:  Pavlovian Conditioning (Associative Content)</vt:lpstr>
      <vt:lpstr>Pavlovian Learning</vt:lpstr>
      <vt:lpstr>Pavlovian Learning</vt:lpstr>
      <vt:lpstr>Pavlovian Learning: Different Associative Structures</vt:lpstr>
      <vt:lpstr>S-S vs S-R learning</vt:lpstr>
      <vt:lpstr>Sensory Preconditioning Experiment</vt:lpstr>
      <vt:lpstr>Sensory Preconditioning Experiment</vt:lpstr>
      <vt:lpstr>Sensory Preconditioning &amp; Second Order Conditioning Compared</vt:lpstr>
      <vt:lpstr>Pavlovian 1st Order Conditioning:  US Devaluation Test</vt:lpstr>
      <vt:lpstr>Pavlovian 1st vs 2nd Order Conditioning:  US Devaluation Test</vt:lpstr>
      <vt:lpstr>Pavlovian 1st vs 2nd Order Conditioning:  US Devaluation Test</vt:lpstr>
      <vt:lpstr>Associations with Multiple US Attributes: Spider Fears Example</vt:lpstr>
      <vt:lpstr>Spider Fears</vt:lpstr>
      <vt:lpstr>Spider Fears</vt:lpstr>
      <vt:lpstr>Spider Fears: Multiple Associations</vt:lpstr>
      <vt:lpstr>Spider Fears: Multiple Associations</vt:lpstr>
      <vt:lpstr>Associations with Multiple US Attributes</vt:lpstr>
      <vt:lpstr>Associations with Multiple US Attributes</vt:lpstr>
      <vt:lpstr>Associations with Multiple US Attributes</vt:lpstr>
      <vt:lpstr>Associations with Multiple US Attributes</vt:lpstr>
      <vt:lpstr>Binary vs Hierarchical Associations</vt:lpstr>
      <vt:lpstr>Binary vs Hierarchical Associations</vt:lpstr>
      <vt:lpstr>Binary vs Hierarchical Associations</vt:lpstr>
    </vt:vector>
  </TitlesOfParts>
  <Company>Brooklyn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Pavlovian Conditioning (Basic Concepts &amp; Generality)</dc:title>
  <dc:creator>Andrew Delamater</dc:creator>
  <cp:lastModifiedBy>Andy Delamater</cp:lastModifiedBy>
  <cp:revision>97</cp:revision>
  <dcterms:created xsi:type="dcterms:W3CDTF">2015-02-10T20:21:29Z</dcterms:created>
  <dcterms:modified xsi:type="dcterms:W3CDTF">2018-10-17T16:46:37Z</dcterms:modified>
</cp:coreProperties>
</file>