
<file path=[Content_Types].xml><?xml version="1.0" encoding="utf-8"?>
<Types xmlns="http://schemas.openxmlformats.org/package/2006/content-types">
  <Default Extension="xml" ContentType="application/xml"/>
  <Default Extension="jpeg" ContentType="image/jpeg"/>
  <Default Extension="png" ContentType="image/png"/>
  <Default Extension="mpg" ContentType="video/mpe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337" r:id="rId3"/>
    <p:sldId id="258" r:id="rId4"/>
    <p:sldId id="259" r:id="rId5"/>
    <p:sldId id="270" r:id="rId6"/>
    <p:sldId id="336" r:id="rId7"/>
    <p:sldId id="338" r:id="rId8"/>
    <p:sldId id="332" r:id="rId9"/>
    <p:sldId id="333" r:id="rId10"/>
    <p:sldId id="334" r:id="rId11"/>
    <p:sldId id="339" r:id="rId12"/>
    <p:sldId id="346" r:id="rId13"/>
    <p:sldId id="340" r:id="rId14"/>
    <p:sldId id="341" r:id="rId15"/>
    <p:sldId id="342" r:id="rId16"/>
    <p:sldId id="343" r:id="rId17"/>
    <p:sldId id="344" r:id="rId18"/>
    <p:sldId id="348" r:id="rId19"/>
    <p:sldId id="34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6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61"/>
    <p:restoredTop sz="94685"/>
  </p:normalViewPr>
  <p:slideViewPr>
    <p:cSldViewPr snapToGrid="0" snapToObjects="1" showGuides="1">
      <p:cViewPr>
        <p:scale>
          <a:sx n="150" d="100"/>
          <a:sy n="150" d="100"/>
        </p:scale>
        <p:origin x="2392" y="608"/>
      </p:cViewPr>
      <p:guideLst>
        <p:guide orient="horz"/>
        <p:guide pos="564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064F4E-05BF-F249-9E8D-CF6EA99682A1}" type="datetimeFigureOut">
              <a:rPr lang="en-US" smtClean="0"/>
              <a:t>10/30/17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870F6E-7E3C-2E4F-89B6-28FEA8E2B03C}" type="slidenum">
              <a:rPr lang="en-US" smtClean="0"/>
              <a:t>‹#›</a:t>
            </a:fld>
            <a:endParaRPr lang="en-US"/>
          </a:p>
        </p:txBody>
      </p:sp>
    </p:spTree>
    <p:extLst>
      <p:ext uri="{BB962C8B-B14F-4D97-AF65-F5344CB8AC3E}">
        <p14:creationId xmlns:p14="http://schemas.microsoft.com/office/powerpoint/2010/main" val="5477497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7D4134-B9F9-4C48-9BFA-69FD61983025}" type="slidenum">
              <a:rPr lang="en-US" sz="1200"/>
              <a:pPr/>
              <a:t>2</a:t>
            </a:fld>
            <a:endParaRPr lang="en-US" sz="1200"/>
          </a:p>
        </p:txBody>
      </p:sp>
      <p:sp>
        <p:nvSpPr>
          <p:cNvPr id="16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33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979AE7-9258-D546-8E80-8F7A40770843}" type="slidenum">
              <a:rPr lang="en-US" sz="1200"/>
              <a:pPr/>
              <a:t>11</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979AE7-9258-D546-8E80-8F7A40770843}" type="slidenum">
              <a:rPr lang="en-US" sz="1200"/>
              <a:pPr/>
              <a:t>12</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979AE7-9258-D546-8E80-8F7A40770843}" type="slidenum">
              <a:rPr lang="en-US" sz="1200"/>
              <a:pPr/>
              <a:t>13</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979AE7-9258-D546-8E80-8F7A40770843}" type="slidenum">
              <a:rPr lang="en-US" sz="1200"/>
              <a:pPr/>
              <a:t>14</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979AE7-9258-D546-8E80-8F7A40770843}" type="slidenum">
              <a:rPr lang="en-US" sz="1200"/>
              <a:pPr/>
              <a:t>15</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979AE7-9258-D546-8E80-8F7A40770843}" type="slidenum">
              <a:rPr lang="en-US" sz="1200"/>
              <a:pPr/>
              <a:t>16</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979AE7-9258-D546-8E80-8F7A40770843}" type="slidenum">
              <a:rPr lang="en-US" sz="1200"/>
              <a:pPr/>
              <a:t>17</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979AE7-9258-D546-8E80-8F7A40770843}" type="slidenum">
              <a:rPr lang="en-US" sz="1200"/>
              <a:pPr/>
              <a:t>18</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979AE7-9258-D546-8E80-8F7A40770843}" type="slidenum">
              <a:rPr lang="en-US" sz="1200"/>
              <a:pPr/>
              <a:t>19</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8883005-5965-B743-B869-552706B6D08D}" type="slidenum">
              <a:rPr lang="en-US" sz="1200"/>
              <a:pPr/>
              <a:t>3</a:t>
            </a:fld>
            <a:endParaRPr lang="en-US" sz="1200"/>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979AE7-9258-D546-8E80-8F7A40770843}" type="slidenum">
              <a:rPr lang="en-US" sz="1200"/>
              <a:pPr/>
              <a:t>4</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979AE7-9258-D546-8E80-8F7A40770843}" type="slidenum">
              <a:rPr lang="en-US" sz="1200"/>
              <a:pPr/>
              <a:t>5</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979AE7-9258-D546-8E80-8F7A40770843}" type="slidenum">
              <a:rPr lang="en-US" sz="1200"/>
              <a:pPr/>
              <a:t>6</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979AE7-9258-D546-8E80-8F7A40770843}" type="slidenum">
              <a:rPr lang="en-US" sz="1200"/>
              <a:pPr/>
              <a:t>7</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979AE7-9258-D546-8E80-8F7A40770843}" type="slidenum">
              <a:rPr lang="en-US" sz="1200"/>
              <a:pPr/>
              <a:t>8</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979AE7-9258-D546-8E80-8F7A40770843}" type="slidenum">
              <a:rPr lang="en-US" sz="1200"/>
              <a:pPr/>
              <a:t>9</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031"/>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979AE7-9258-D546-8E80-8F7A40770843}" type="slidenum">
              <a:rPr lang="en-US" sz="1200"/>
              <a:pPr/>
              <a:t>10</a:t>
            </a:fld>
            <a:endParaRPr lang="en-US" sz="1200"/>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4B75D8-8394-F847-B92F-DEAC13C5AA71}"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6C9F5-0507-D74C-8751-5B36A992BDFA}" type="slidenum">
              <a:rPr lang="en-US" smtClean="0"/>
              <a:t>‹#›</a:t>
            </a:fld>
            <a:endParaRPr lang="en-US"/>
          </a:p>
        </p:txBody>
      </p:sp>
    </p:spTree>
    <p:extLst>
      <p:ext uri="{BB962C8B-B14F-4D97-AF65-F5344CB8AC3E}">
        <p14:creationId xmlns:p14="http://schemas.microsoft.com/office/powerpoint/2010/main" val="701303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B75D8-8394-F847-B92F-DEAC13C5AA71}"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6C9F5-0507-D74C-8751-5B36A992BDFA}" type="slidenum">
              <a:rPr lang="en-US" smtClean="0"/>
              <a:t>‹#›</a:t>
            </a:fld>
            <a:endParaRPr lang="en-US"/>
          </a:p>
        </p:txBody>
      </p:sp>
    </p:spTree>
    <p:extLst>
      <p:ext uri="{BB962C8B-B14F-4D97-AF65-F5344CB8AC3E}">
        <p14:creationId xmlns:p14="http://schemas.microsoft.com/office/powerpoint/2010/main" val="360668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B75D8-8394-F847-B92F-DEAC13C5AA71}"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6C9F5-0507-D74C-8751-5B36A992BDFA}" type="slidenum">
              <a:rPr lang="en-US" smtClean="0"/>
              <a:t>‹#›</a:t>
            </a:fld>
            <a:endParaRPr lang="en-US"/>
          </a:p>
        </p:txBody>
      </p:sp>
    </p:spTree>
    <p:extLst>
      <p:ext uri="{BB962C8B-B14F-4D97-AF65-F5344CB8AC3E}">
        <p14:creationId xmlns:p14="http://schemas.microsoft.com/office/powerpoint/2010/main" val="364194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B75D8-8394-F847-B92F-DEAC13C5AA71}"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6C9F5-0507-D74C-8751-5B36A992BDFA}" type="slidenum">
              <a:rPr lang="en-US" smtClean="0"/>
              <a:t>‹#›</a:t>
            </a:fld>
            <a:endParaRPr lang="en-US"/>
          </a:p>
        </p:txBody>
      </p:sp>
    </p:spTree>
    <p:extLst>
      <p:ext uri="{BB962C8B-B14F-4D97-AF65-F5344CB8AC3E}">
        <p14:creationId xmlns:p14="http://schemas.microsoft.com/office/powerpoint/2010/main" val="3942925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4B75D8-8394-F847-B92F-DEAC13C5AA71}" type="datetimeFigureOut">
              <a:rPr lang="en-US" smtClean="0"/>
              <a:t>10/30/17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6C9F5-0507-D74C-8751-5B36A992BDFA}" type="slidenum">
              <a:rPr lang="en-US" smtClean="0"/>
              <a:t>‹#›</a:t>
            </a:fld>
            <a:endParaRPr lang="en-US"/>
          </a:p>
        </p:txBody>
      </p:sp>
    </p:spTree>
    <p:extLst>
      <p:ext uri="{BB962C8B-B14F-4D97-AF65-F5344CB8AC3E}">
        <p14:creationId xmlns:p14="http://schemas.microsoft.com/office/powerpoint/2010/main" val="51792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4B75D8-8394-F847-B92F-DEAC13C5AA71}" type="datetimeFigureOut">
              <a:rPr lang="en-US" smtClean="0"/>
              <a:t>10/30/17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6C9F5-0507-D74C-8751-5B36A992BDFA}" type="slidenum">
              <a:rPr lang="en-US" smtClean="0"/>
              <a:t>‹#›</a:t>
            </a:fld>
            <a:endParaRPr lang="en-US"/>
          </a:p>
        </p:txBody>
      </p:sp>
    </p:spTree>
    <p:extLst>
      <p:ext uri="{BB962C8B-B14F-4D97-AF65-F5344CB8AC3E}">
        <p14:creationId xmlns:p14="http://schemas.microsoft.com/office/powerpoint/2010/main" val="4277378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4B75D8-8394-F847-B92F-DEAC13C5AA71}" type="datetimeFigureOut">
              <a:rPr lang="en-US" smtClean="0"/>
              <a:t>10/30/17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66C9F5-0507-D74C-8751-5B36A992BDFA}" type="slidenum">
              <a:rPr lang="en-US" smtClean="0"/>
              <a:t>‹#›</a:t>
            </a:fld>
            <a:endParaRPr lang="en-US"/>
          </a:p>
        </p:txBody>
      </p:sp>
    </p:spTree>
    <p:extLst>
      <p:ext uri="{BB962C8B-B14F-4D97-AF65-F5344CB8AC3E}">
        <p14:creationId xmlns:p14="http://schemas.microsoft.com/office/powerpoint/2010/main" val="117707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4B75D8-8394-F847-B92F-DEAC13C5AA71}" type="datetimeFigureOut">
              <a:rPr lang="en-US" smtClean="0"/>
              <a:t>10/30/17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66C9F5-0507-D74C-8751-5B36A992BDFA}" type="slidenum">
              <a:rPr lang="en-US" smtClean="0"/>
              <a:t>‹#›</a:t>
            </a:fld>
            <a:endParaRPr lang="en-US"/>
          </a:p>
        </p:txBody>
      </p:sp>
    </p:spTree>
    <p:extLst>
      <p:ext uri="{BB962C8B-B14F-4D97-AF65-F5344CB8AC3E}">
        <p14:creationId xmlns:p14="http://schemas.microsoft.com/office/powerpoint/2010/main" val="1831332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B75D8-8394-F847-B92F-DEAC13C5AA71}" type="datetimeFigureOut">
              <a:rPr lang="en-US" smtClean="0"/>
              <a:t>10/30/17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66C9F5-0507-D74C-8751-5B36A992BDFA}" type="slidenum">
              <a:rPr lang="en-US" smtClean="0"/>
              <a:t>‹#›</a:t>
            </a:fld>
            <a:endParaRPr lang="en-US"/>
          </a:p>
        </p:txBody>
      </p:sp>
    </p:spTree>
    <p:extLst>
      <p:ext uri="{BB962C8B-B14F-4D97-AF65-F5344CB8AC3E}">
        <p14:creationId xmlns:p14="http://schemas.microsoft.com/office/powerpoint/2010/main" val="45527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B75D8-8394-F847-B92F-DEAC13C5AA71}" type="datetimeFigureOut">
              <a:rPr lang="en-US" smtClean="0"/>
              <a:t>10/30/17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6C9F5-0507-D74C-8751-5B36A992BDFA}" type="slidenum">
              <a:rPr lang="en-US" smtClean="0"/>
              <a:t>‹#›</a:t>
            </a:fld>
            <a:endParaRPr lang="en-US"/>
          </a:p>
        </p:txBody>
      </p:sp>
    </p:spTree>
    <p:extLst>
      <p:ext uri="{BB962C8B-B14F-4D97-AF65-F5344CB8AC3E}">
        <p14:creationId xmlns:p14="http://schemas.microsoft.com/office/powerpoint/2010/main" val="360329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B75D8-8394-F847-B92F-DEAC13C5AA71}" type="datetimeFigureOut">
              <a:rPr lang="en-US" smtClean="0"/>
              <a:t>10/30/17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6C9F5-0507-D74C-8751-5B36A992BDFA}" type="slidenum">
              <a:rPr lang="en-US" smtClean="0"/>
              <a:t>‹#›</a:t>
            </a:fld>
            <a:endParaRPr lang="en-US"/>
          </a:p>
        </p:txBody>
      </p:sp>
    </p:spTree>
    <p:extLst>
      <p:ext uri="{BB962C8B-B14F-4D97-AF65-F5344CB8AC3E}">
        <p14:creationId xmlns:p14="http://schemas.microsoft.com/office/powerpoint/2010/main" val="7651678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B75D8-8394-F847-B92F-DEAC13C5AA71}" type="datetimeFigureOut">
              <a:rPr lang="en-US" smtClean="0"/>
              <a:t>10/30/17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6C9F5-0507-D74C-8751-5B36A992BDFA}" type="slidenum">
              <a:rPr lang="en-US" smtClean="0"/>
              <a:t>‹#›</a:t>
            </a:fld>
            <a:endParaRPr lang="en-US"/>
          </a:p>
        </p:txBody>
      </p:sp>
    </p:spTree>
    <p:extLst>
      <p:ext uri="{BB962C8B-B14F-4D97-AF65-F5344CB8AC3E}">
        <p14:creationId xmlns:p14="http://schemas.microsoft.com/office/powerpoint/2010/main" val="3235825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microsoft.com/office/2007/relationships/media" Target="../media/media2.mpg"/><Relationship Id="rId4" Type="http://schemas.openxmlformats.org/officeDocument/2006/relationships/video" Target="../media/media2.mpg"/><Relationship Id="rId5" Type="http://schemas.openxmlformats.org/officeDocument/2006/relationships/slideLayout" Target="../slideLayouts/slideLayout6.xml"/><Relationship Id="rId6" Type="http://schemas.openxmlformats.org/officeDocument/2006/relationships/notesSlide" Target="../notesSlides/notesSlide16.xml"/><Relationship Id="rId7" Type="http://schemas.openxmlformats.org/officeDocument/2006/relationships/image" Target="../media/image14.png"/><Relationship Id="rId8" Type="http://schemas.openxmlformats.org/officeDocument/2006/relationships/image" Target="../media/image15.png"/><Relationship Id="rId1" Type="http://schemas.microsoft.com/office/2007/relationships/media" Target="../media/media1.mpg"/><Relationship Id="rId2" Type="http://schemas.openxmlformats.org/officeDocument/2006/relationships/video" Target="../media/media1.mpg"/></Relationships>
</file>

<file path=ppt/slides/_rels/slide18.xml.rels><?xml version="1.0" encoding="UTF-8" standalone="yes"?>
<Relationships xmlns="http://schemas.openxmlformats.org/package/2006/relationships"><Relationship Id="rId3" Type="http://schemas.microsoft.com/office/2007/relationships/media" Target="../media/media2.mpg"/><Relationship Id="rId4" Type="http://schemas.openxmlformats.org/officeDocument/2006/relationships/video" Target="../media/media2.mpg"/><Relationship Id="rId5" Type="http://schemas.openxmlformats.org/officeDocument/2006/relationships/slideLayout" Target="../slideLayouts/slideLayout6.xml"/><Relationship Id="rId6" Type="http://schemas.openxmlformats.org/officeDocument/2006/relationships/notesSlide" Target="../notesSlides/notesSlide17.xml"/><Relationship Id="rId7" Type="http://schemas.openxmlformats.org/officeDocument/2006/relationships/image" Target="../media/image14.png"/><Relationship Id="rId8" Type="http://schemas.openxmlformats.org/officeDocument/2006/relationships/image" Target="../media/image15.png"/><Relationship Id="rId1" Type="http://schemas.microsoft.com/office/2007/relationships/media" Target="../media/media1.mpg"/><Relationship Id="rId2" Type="http://schemas.openxmlformats.org/officeDocument/2006/relationships/video" Target="../media/media1.mpg"/></Relationships>
</file>

<file path=ppt/slides/_rels/slide19.xml.rels><?xml version="1.0" encoding="UTF-8" standalone="yes"?>
<Relationships xmlns="http://schemas.openxmlformats.org/package/2006/relationships"><Relationship Id="rId3" Type="http://schemas.microsoft.com/office/2007/relationships/media" Target="../media/media2.mpg"/><Relationship Id="rId4" Type="http://schemas.openxmlformats.org/officeDocument/2006/relationships/video" Target="../media/media2.mpg"/><Relationship Id="rId5" Type="http://schemas.openxmlformats.org/officeDocument/2006/relationships/slideLayout" Target="../slideLayouts/slideLayout6.xml"/><Relationship Id="rId6" Type="http://schemas.openxmlformats.org/officeDocument/2006/relationships/notesSlide" Target="../notesSlides/notesSlide18.xml"/><Relationship Id="rId7" Type="http://schemas.openxmlformats.org/officeDocument/2006/relationships/image" Target="../media/image14.png"/><Relationship Id="rId8" Type="http://schemas.openxmlformats.org/officeDocument/2006/relationships/image" Target="../media/image15.png"/><Relationship Id="rId1" Type="http://schemas.microsoft.com/office/2007/relationships/media" Target="../media/media1.mpg"/><Relationship Id="rId2" Type="http://schemas.openxmlformats.org/officeDocument/2006/relationships/video" Target="../media/media1.m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wmf"/><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latin typeface="Arial"/>
                <a:cs typeface="Arial"/>
              </a:rPr>
              <a:t>Lectures 14:  Instrumental Conditioning </a:t>
            </a:r>
            <a:r>
              <a:rPr lang="en-US" sz="2800" dirty="0" smtClean="0">
                <a:latin typeface="Arial"/>
                <a:cs typeface="Arial"/>
              </a:rPr>
              <a:t>(Basic Issues)</a:t>
            </a:r>
            <a:endParaRPr lang="en-US" sz="2800" dirty="0">
              <a:latin typeface="Arial"/>
              <a:cs typeface="Arial"/>
            </a:endParaRPr>
          </a:p>
        </p:txBody>
      </p:sp>
      <p:sp>
        <p:nvSpPr>
          <p:cNvPr id="3" name="Subtitle 2"/>
          <p:cNvSpPr>
            <a:spLocks noGrp="1"/>
          </p:cNvSpPr>
          <p:nvPr>
            <p:ph type="subTitle" idx="1"/>
          </p:nvPr>
        </p:nvSpPr>
        <p:spPr/>
        <p:txBody>
          <a:bodyPr>
            <a:normAutofit/>
          </a:bodyPr>
          <a:lstStyle/>
          <a:p>
            <a:r>
              <a:rPr lang="en-US" sz="2400" dirty="0" smtClean="0">
                <a:solidFill>
                  <a:schemeClr val="tx1"/>
                </a:solidFill>
                <a:latin typeface="Arial"/>
                <a:cs typeface="Arial"/>
              </a:rPr>
              <a:t>Learning, Psychology 3510</a:t>
            </a:r>
          </a:p>
          <a:p>
            <a:r>
              <a:rPr lang="en-US" sz="2400" dirty="0" smtClean="0">
                <a:solidFill>
                  <a:schemeClr val="tx1"/>
                </a:solidFill>
                <a:latin typeface="Arial"/>
                <a:cs typeface="Arial"/>
              </a:rPr>
              <a:t>Fall, 2017</a:t>
            </a:r>
          </a:p>
          <a:p>
            <a:r>
              <a:rPr lang="en-US" sz="2400" dirty="0" smtClean="0">
                <a:solidFill>
                  <a:schemeClr val="tx1"/>
                </a:solidFill>
                <a:latin typeface="Arial"/>
                <a:cs typeface="Arial"/>
              </a:rPr>
              <a:t>Professor Delamater</a:t>
            </a:r>
            <a:endParaRPr lang="en-US" sz="2400" dirty="0">
              <a:solidFill>
                <a:schemeClr val="tx1"/>
              </a:solidFill>
              <a:latin typeface="Arial"/>
              <a:cs typeface="Arial"/>
            </a:endParaRPr>
          </a:p>
        </p:txBody>
      </p:sp>
    </p:spTree>
    <p:extLst>
      <p:ext uri="{BB962C8B-B14F-4D97-AF65-F5344CB8AC3E}">
        <p14:creationId xmlns:p14="http://schemas.microsoft.com/office/powerpoint/2010/main" val="2227803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b="1" u="sng" dirty="0" smtClean="0">
                <a:latin typeface="Arial" charset="0"/>
                <a:ea typeface="ＭＳ Ｐゴシック" charset="0"/>
                <a:cs typeface="ＭＳ Ｐゴシック" charset="0"/>
              </a:rPr>
              <a:t>Instrumental Learning:  Determining Conditions</a:t>
            </a:r>
            <a:endParaRPr lang="en-US" dirty="0">
              <a:latin typeface="Arial" charset="0"/>
              <a:ea typeface="ＭＳ Ｐゴシック" charset="0"/>
              <a:cs typeface="ＭＳ Ｐゴシック" charset="0"/>
            </a:endParaRPr>
          </a:p>
        </p:txBody>
      </p:sp>
      <p:sp>
        <p:nvSpPr>
          <p:cNvPr id="14" name="TextBox 13"/>
          <p:cNvSpPr txBox="1"/>
          <p:nvPr/>
        </p:nvSpPr>
        <p:spPr>
          <a:xfrm>
            <a:off x="341739" y="5610568"/>
            <a:ext cx="7905385" cy="923330"/>
          </a:xfrm>
          <a:prstGeom prst="rect">
            <a:avLst/>
          </a:prstGeom>
          <a:noFill/>
        </p:spPr>
        <p:txBody>
          <a:bodyPr wrap="square" rtlCol="0">
            <a:spAutoFit/>
          </a:bodyPr>
          <a:lstStyle/>
          <a:p>
            <a:pPr marL="285750" indent="-285750">
              <a:buFont typeface="Arial"/>
              <a:buChar char="•"/>
            </a:pPr>
            <a:r>
              <a:rPr lang="en-US" dirty="0" smtClean="0">
                <a:solidFill>
                  <a:srgbClr val="FF0000"/>
                </a:solidFill>
              </a:rPr>
              <a:t>Variable responses can be reinforced and increase in frequency when they are.</a:t>
            </a:r>
          </a:p>
          <a:p>
            <a:pPr marL="285750" indent="-285750">
              <a:buFont typeface="Arial"/>
              <a:buChar char="•"/>
            </a:pPr>
            <a:r>
              <a:rPr lang="en-US" dirty="0" smtClean="0">
                <a:solidFill>
                  <a:srgbClr val="FF0000"/>
                </a:solidFill>
              </a:rPr>
              <a:t>Responses tend to be less variable and more consistent when variability is not reinforced.</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492" y="1870648"/>
            <a:ext cx="3864542" cy="30909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341739" y="1452098"/>
            <a:ext cx="7608123" cy="461665"/>
          </a:xfrm>
          <a:prstGeom prst="rect">
            <a:avLst/>
          </a:prstGeom>
          <a:noFill/>
        </p:spPr>
        <p:txBody>
          <a:bodyPr wrap="none" rtlCol="0">
            <a:spAutoFit/>
          </a:bodyPr>
          <a:lstStyle/>
          <a:p>
            <a:r>
              <a:rPr lang="en-US" sz="2400" dirty="0" smtClean="0"/>
              <a:t>1.  Nature of the Response (Complex </a:t>
            </a:r>
            <a:r>
              <a:rPr lang="en-US" sz="2400" dirty="0" err="1" smtClean="0"/>
              <a:t>vs</a:t>
            </a:r>
            <a:r>
              <a:rPr lang="en-US" sz="2400" dirty="0" smtClean="0"/>
              <a:t> Simple Dimensions)</a:t>
            </a:r>
            <a:endParaRPr lang="en-US" sz="2400" dirty="0"/>
          </a:p>
        </p:txBody>
      </p:sp>
      <p:sp>
        <p:nvSpPr>
          <p:cNvPr id="5" name="TextBox 4"/>
          <p:cNvSpPr txBox="1"/>
          <p:nvPr/>
        </p:nvSpPr>
        <p:spPr>
          <a:xfrm>
            <a:off x="457200" y="2127919"/>
            <a:ext cx="8409511" cy="3477875"/>
          </a:xfrm>
          <a:prstGeom prst="rect">
            <a:avLst/>
          </a:prstGeom>
          <a:noFill/>
        </p:spPr>
        <p:txBody>
          <a:bodyPr wrap="none" rtlCol="0">
            <a:spAutoFit/>
          </a:bodyPr>
          <a:lstStyle/>
          <a:p>
            <a:r>
              <a:rPr lang="en-US" sz="2000" i="1" dirty="0" smtClean="0"/>
              <a:t>Ross &amp; </a:t>
            </a:r>
            <a:r>
              <a:rPr lang="en-US" sz="2000" i="1" dirty="0" err="1" smtClean="0"/>
              <a:t>Neuringer</a:t>
            </a:r>
            <a:r>
              <a:rPr lang="en-US" sz="2000" i="1" dirty="0" smtClean="0"/>
              <a:t> (2002) Study</a:t>
            </a:r>
          </a:p>
          <a:p>
            <a:endParaRPr lang="en-US" sz="2000" dirty="0"/>
          </a:p>
          <a:p>
            <a:pPr marL="342900" indent="-342900">
              <a:buFont typeface="Arial"/>
              <a:buChar char="•"/>
            </a:pPr>
            <a:r>
              <a:rPr lang="en-US" sz="2000" dirty="0" smtClean="0"/>
              <a:t>Some humans were asked to draw</a:t>
            </a:r>
          </a:p>
          <a:p>
            <a:r>
              <a:rPr lang="en-US" sz="2000" dirty="0" smtClean="0"/>
              <a:t>Rectangles to earn points.</a:t>
            </a:r>
          </a:p>
          <a:p>
            <a:pPr marL="342900" indent="-342900">
              <a:buFont typeface="Arial"/>
              <a:buChar char="•"/>
            </a:pPr>
            <a:r>
              <a:rPr lang="en-US" sz="2000" dirty="0" smtClean="0"/>
              <a:t>In one group only rectangles that</a:t>
            </a:r>
          </a:p>
          <a:p>
            <a:r>
              <a:rPr lang="en-US" sz="2000" dirty="0"/>
              <a:t>d</a:t>
            </a:r>
            <a:r>
              <a:rPr lang="en-US" sz="2000" dirty="0" smtClean="0"/>
              <a:t>iffered from previously drawn ones</a:t>
            </a:r>
          </a:p>
          <a:p>
            <a:r>
              <a:rPr lang="en-US" sz="2000" dirty="0"/>
              <a:t>w</a:t>
            </a:r>
            <a:r>
              <a:rPr lang="en-US" sz="2000" dirty="0" smtClean="0"/>
              <a:t>ere reinforced.</a:t>
            </a:r>
          </a:p>
          <a:p>
            <a:pPr marL="342900" indent="-342900">
              <a:buFont typeface="Arial"/>
              <a:buChar char="•"/>
            </a:pPr>
            <a:r>
              <a:rPr lang="en-US" sz="2000" dirty="0" smtClean="0"/>
              <a:t>The “yoked” group were given</a:t>
            </a:r>
          </a:p>
          <a:p>
            <a:r>
              <a:rPr lang="en-US" sz="2000" dirty="0"/>
              <a:t>r</a:t>
            </a:r>
            <a:r>
              <a:rPr lang="en-US" sz="2000" dirty="0" smtClean="0"/>
              <a:t>einforcements for drawing rectangles</a:t>
            </a:r>
          </a:p>
          <a:p>
            <a:r>
              <a:rPr lang="en-US" sz="2000" dirty="0" smtClean="0"/>
              <a:t>whenever the first group earned reinforcement, but there was no requirement</a:t>
            </a:r>
          </a:p>
          <a:p>
            <a:r>
              <a:rPr lang="en-US" sz="2000" dirty="0"/>
              <a:t>t</a:t>
            </a:r>
            <a:r>
              <a:rPr lang="en-US" sz="2000" dirty="0" smtClean="0"/>
              <a:t>o draw rectangles in any particular way.</a:t>
            </a:r>
          </a:p>
        </p:txBody>
      </p:sp>
    </p:spTree>
    <p:extLst>
      <p:ext uri="{BB962C8B-B14F-4D97-AF65-F5344CB8AC3E}">
        <p14:creationId xmlns:p14="http://schemas.microsoft.com/office/powerpoint/2010/main" val="1807418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b="1" u="sng" dirty="0" smtClean="0">
                <a:latin typeface="Arial" charset="0"/>
                <a:ea typeface="ＭＳ Ｐゴシック" charset="0"/>
                <a:cs typeface="ＭＳ Ｐゴシック" charset="0"/>
              </a:rPr>
              <a:t>Instrumental Learning:  Determining Conditions</a:t>
            </a:r>
            <a:endParaRPr lang="en-US" dirty="0">
              <a:latin typeface="Arial" charset="0"/>
              <a:ea typeface="ＭＳ Ｐゴシック" charset="0"/>
              <a:cs typeface="ＭＳ Ｐゴシック" charset="0"/>
            </a:endParaRPr>
          </a:p>
        </p:txBody>
      </p:sp>
      <p:sp>
        <p:nvSpPr>
          <p:cNvPr id="14" name="TextBox 13"/>
          <p:cNvSpPr txBox="1"/>
          <p:nvPr/>
        </p:nvSpPr>
        <p:spPr>
          <a:xfrm>
            <a:off x="341739" y="4879505"/>
            <a:ext cx="7905385" cy="1754327"/>
          </a:xfrm>
          <a:prstGeom prst="rect">
            <a:avLst/>
          </a:prstGeom>
          <a:noFill/>
        </p:spPr>
        <p:txBody>
          <a:bodyPr wrap="square" rtlCol="0">
            <a:spAutoFit/>
          </a:bodyPr>
          <a:lstStyle/>
          <a:p>
            <a:pPr marL="285750" indent="-285750">
              <a:buFont typeface="Arial"/>
              <a:buChar char="•"/>
            </a:pPr>
            <a:r>
              <a:rPr lang="en-US" dirty="0" smtClean="0">
                <a:solidFill>
                  <a:srgbClr val="FF0000"/>
                </a:solidFill>
              </a:rPr>
              <a:t>This indicates that some responses-</a:t>
            </a:r>
            <a:r>
              <a:rPr lang="en-US" dirty="0" err="1" smtClean="0">
                <a:solidFill>
                  <a:srgbClr val="FF0000"/>
                </a:solidFill>
              </a:rPr>
              <a:t>reinforcer</a:t>
            </a:r>
            <a:r>
              <a:rPr lang="en-US" dirty="0" smtClean="0">
                <a:solidFill>
                  <a:srgbClr val="FF0000"/>
                </a:solidFill>
              </a:rPr>
              <a:t> relations are better learned about</a:t>
            </a:r>
          </a:p>
          <a:p>
            <a:r>
              <a:rPr lang="en-US" dirty="0">
                <a:solidFill>
                  <a:srgbClr val="FF0000"/>
                </a:solidFill>
              </a:rPr>
              <a:t>t</a:t>
            </a:r>
            <a:r>
              <a:rPr lang="en-US" dirty="0" smtClean="0">
                <a:solidFill>
                  <a:srgbClr val="FF0000"/>
                </a:solidFill>
              </a:rPr>
              <a:t>han others.</a:t>
            </a:r>
          </a:p>
          <a:p>
            <a:pPr marL="285750" indent="-285750">
              <a:buFont typeface="Arial"/>
              <a:buChar char="•"/>
            </a:pPr>
            <a:r>
              <a:rPr lang="en-US" dirty="0" smtClean="0">
                <a:solidFill>
                  <a:srgbClr val="FF0000"/>
                </a:solidFill>
              </a:rPr>
              <a:t>Remember the CS-US relevance effect in </a:t>
            </a:r>
            <a:r>
              <a:rPr lang="en-US" dirty="0" err="1" smtClean="0">
                <a:solidFill>
                  <a:srgbClr val="FF0000"/>
                </a:solidFill>
              </a:rPr>
              <a:t>Pavlovian</a:t>
            </a:r>
            <a:r>
              <a:rPr lang="en-US" dirty="0" smtClean="0">
                <a:solidFill>
                  <a:srgbClr val="FF0000"/>
                </a:solidFill>
              </a:rPr>
              <a:t> learning (Garcia &amp; </a:t>
            </a:r>
            <a:r>
              <a:rPr lang="en-US" dirty="0" err="1" smtClean="0">
                <a:solidFill>
                  <a:srgbClr val="FF0000"/>
                </a:solidFill>
              </a:rPr>
              <a:t>Koelling</a:t>
            </a:r>
            <a:r>
              <a:rPr lang="en-US" dirty="0" smtClean="0">
                <a:solidFill>
                  <a:srgbClr val="FF0000"/>
                </a:solidFill>
              </a:rPr>
              <a:t>, 1966)???</a:t>
            </a:r>
          </a:p>
          <a:p>
            <a:pPr marL="285750" indent="-285750">
              <a:buFont typeface="Arial"/>
              <a:buChar char="•"/>
            </a:pPr>
            <a:r>
              <a:rPr lang="en-US" dirty="0" smtClean="0">
                <a:solidFill>
                  <a:srgbClr val="FF0000"/>
                </a:solidFill>
              </a:rPr>
              <a:t>Maybe those responses that are “relevant” to the particular behavior system being tapped into are most easily reinforced.</a:t>
            </a:r>
          </a:p>
        </p:txBody>
      </p:sp>
      <p:sp>
        <p:nvSpPr>
          <p:cNvPr id="3" name="TextBox 2"/>
          <p:cNvSpPr txBox="1"/>
          <p:nvPr/>
        </p:nvSpPr>
        <p:spPr>
          <a:xfrm>
            <a:off x="341739" y="1452098"/>
            <a:ext cx="7069964" cy="461665"/>
          </a:xfrm>
          <a:prstGeom prst="rect">
            <a:avLst/>
          </a:prstGeom>
          <a:noFill/>
        </p:spPr>
        <p:txBody>
          <a:bodyPr wrap="none" rtlCol="0">
            <a:spAutoFit/>
          </a:bodyPr>
          <a:lstStyle/>
          <a:p>
            <a:r>
              <a:rPr lang="en-US" sz="2400" dirty="0" smtClean="0"/>
              <a:t>1.  Nature of the Response (Response “Belongingness”)</a:t>
            </a:r>
            <a:endParaRPr lang="en-US" sz="2400" dirty="0"/>
          </a:p>
        </p:txBody>
      </p:sp>
      <p:sp>
        <p:nvSpPr>
          <p:cNvPr id="5" name="TextBox 4"/>
          <p:cNvSpPr txBox="1"/>
          <p:nvPr/>
        </p:nvSpPr>
        <p:spPr>
          <a:xfrm>
            <a:off x="457200" y="2127919"/>
            <a:ext cx="8071453" cy="2554545"/>
          </a:xfrm>
          <a:prstGeom prst="rect">
            <a:avLst/>
          </a:prstGeom>
          <a:noFill/>
        </p:spPr>
        <p:txBody>
          <a:bodyPr wrap="none" rtlCol="0">
            <a:spAutoFit/>
          </a:bodyPr>
          <a:lstStyle/>
          <a:p>
            <a:r>
              <a:rPr lang="en-US" sz="2000" i="1" dirty="0" err="1" smtClean="0"/>
              <a:t>Shettleworth</a:t>
            </a:r>
            <a:r>
              <a:rPr lang="en-US" sz="2000" i="1" dirty="0" smtClean="0"/>
              <a:t> (1975) Study</a:t>
            </a:r>
          </a:p>
          <a:p>
            <a:endParaRPr lang="en-US" sz="2000" dirty="0"/>
          </a:p>
          <a:p>
            <a:pPr marL="342900" indent="-342900">
              <a:buFont typeface="Arial"/>
              <a:buChar char="•"/>
            </a:pPr>
            <a:r>
              <a:rPr lang="en-US" sz="2000" dirty="0" smtClean="0"/>
              <a:t>Hamsters were observed when hungry (food deprived) or not hungry.</a:t>
            </a:r>
          </a:p>
          <a:p>
            <a:pPr marL="342900" indent="-342900">
              <a:buFont typeface="Arial"/>
              <a:buChar char="•"/>
            </a:pPr>
            <a:r>
              <a:rPr lang="en-US" sz="2000" dirty="0" smtClean="0"/>
              <a:t>Some responses increased when hungry and others did not increase.</a:t>
            </a:r>
          </a:p>
          <a:p>
            <a:pPr marL="342900" indent="-342900">
              <a:buFont typeface="Arial"/>
              <a:buChar char="•"/>
            </a:pPr>
            <a:r>
              <a:rPr lang="en-US" sz="2000" dirty="0" smtClean="0"/>
              <a:t>Different groups of hamsters could earn food reward when hungry,  but</a:t>
            </a:r>
          </a:p>
          <a:p>
            <a:r>
              <a:rPr lang="en-US" sz="2000" dirty="0"/>
              <a:t>w</a:t>
            </a:r>
            <a:r>
              <a:rPr lang="en-US" sz="2000" dirty="0" smtClean="0"/>
              <a:t>hich response was required was varied.</a:t>
            </a:r>
          </a:p>
          <a:p>
            <a:pPr marL="342900" indent="-342900">
              <a:buFont typeface="Arial"/>
              <a:buChar char="•"/>
            </a:pPr>
            <a:r>
              <a:rPr lang="en-US" sz="2000" dirty="0" smtClean="0"/>
              <a:t>Those responses that also increased under baseline conditions when the</a:t>
            </a:r>
          </a:p>
          <a:p>
            <a:r>
              <a:rPr lang="en-US" sz="2000" dirty="0" smtClean="0"/>
              <a:t>Hamster was hungry were reinforced more easily than the other responses.</a:t>
            </a:r>
          </a:p>
        </p:txBody>
      </p:sp>
    </p:spTree>
    <p:extLst>
      <p:ext uri="{BB962C8B-B14F-4D97-AF65-F5344CB8AC3E}">
        <p14:creationId xmlns:p14="http://schemas.microsoft.com/office/powerpoint/2010/main" val="4009002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b="1" u="sng" dirty="0" smtClean="0">
                <a:latin typeface="Arial" charset="0"/>
                <a:ea typeface="ＭＳ Ｐゴシック" charset="0"/>
                <a:cs typeface="ＭＳ Ｐゴシック" charset="0"/>
              </a:rPr>
              <a:t>Instrumental Learning:  Determining Conditions</a:t>
            </a:r>
            <a:endParaRPr lang="en-US" dirty="0">
              <a:latin typeface="Arial" charset="0"/>
              <a:ea typeface="ＭＳ Ｐゴシック" charset="0"/>
              <a:cs typeface="ＭＳ Ｐゴシック" charset="0"/>
            </a:endParaRPr>
          </a:p>
        </p:txBody>
      </p:sp>
      <p:sp>
        <p:nvSpPr>
          <p:cNvPr id="14" name="TextBox 13"/>
          <p:cNvSpPr txBox="1"/>
          <p:nvPr/>
        </p:nvSpPr>
        <p:spPr>
          <a:xfrm>
            <a:off x="341739" y="4879505"/>
            <a:ext cx="7905385" cy="1477328"/>
          </a:xfrm>
          <a:prstGeom prst="rect">
            <a:avLst/>
          </a:prstGeom>
          <a:noFill/>
        </p:spPr>
        <p:txBody>
          <a:bodyPr wrap="square" rtlCol="0">
            <a:spAutoFit/>
          </a:bodyPr>
          <a:lstStyle/>
          <a:p>
            <a:pPr marL="342900" indent="-342900">
              <a:buFont typeface="Arial"/>
              <a:buChar char="•"/>
            </a:pPr>
            <a:r>
              <a:rPr lang="en-US" dirty="0">
                <a:solidFill>
                  <a:srgbClr val="FF0000"/>
                </a:solidFill>
              </a:rPr>
              <a:t>This is called “Instinctive Drift” and reflects the intrusion of </a:t>
            </a:r>
            <a:r>
              <a:rPr lang="en-US" dirty="0" err="1">
                <a:solidFill>
                  <a:srgbClr val="FF0000"/>
                </a:solidFill>
              </a:rPr>
              <a:t>Pavlovian</a:t>
            </a:r>
            <a:r>
              <a:rPr lang="en-US" dirty="0">
                <a:solidFill>
                  <a:srgbClr val="FF0000"/>
                </a:solidFill>
              </a:rPr>
              <a:t> CRs</a:t>
            </a:r>
          </a:p>
          <a:p>
            <a:r>
              <a:rPr lang="en-US" dirty="0">
                <a:solidFill>
                  <a:srgbClr val="FF0000"/>
                </a:solidFill>
              </a:rPr>
              <a:t>	that can compete with learning the instrumental task</a:t>
            </a:r>
            <a:r>
              <a:rPr lang="en-US" dirty="0" smtClean="0">
                <a:solidFill>
                  <a:srgbClr val="FF0000"/>
                </a:solidFill>
              </a:rPr>
              <a:t>.  In this case, the coin acts as a Pavlovian CS that gets associated with food as the US.  The CR interferes with the production of the instrumental response (carrying the coin to the piggy bank and dropping it through the slot).</a:t>
            </a:r>
            <a:endParaRPr lang="en-US" dirty="0">
              <a:solidFill>
                <a:srgbClr val="FF0000"/>
              </a:solidFill>
            </a:endParaRPr>
          </a:p>
        </p:txBody>
      </p:sp>
      <p:sp>
        <p:nvSpPr>
          <p:cNvPr id="3" name="TextBox 2"/>
          <p:cNvSpPr txBox="1"/>
          <p:nvPr/>
        </p:nvSpPr>
        <p:spPr>
          <a:xfrm>
            <a:off x="341739" y="1452098"/>
            <a:ext cx="7069964" cy="461665"/>
          </a:xfrm>
          <a:prstGeom prst="rect">
            <a:avLst/>
          </a:prstGeom>
          <a:noFill/>
        </p:spPr>
        <p:txBody>
          <a:bodyPr wrap="none" rtlCol="0">
            <a:spAutoFit/>
          </a:bodyPr>
          <a:lstStyle/>
          <a:p>
            <a:r>
              <a:rPr lang="en-US" sz="2400" dirty="0" smtClean="0"/>
              <a:t>1.  Nature of the Response (Response “Belongingness”)</a:t>
            </a:r>
            <a:endParaRPr lang="en-US" sz="2400" dirty="0"/>
          </a:p>
        </p:txBody>
      </p:sp>
      <p:sp>
        <p:nvSpPr>
          <p:cNvPr id="5" name="TextBox 4"/>
          <p:cNvSpPr txBox="1"/>
          <p:nvPr/>
        </p:nvSpPr>
        <p:spPr>
          <a:xfrm>
            <a:off x="457200" y="2127919"/>
            <a:ext cx="7558492" cy="1631216"/>
          </a:xfrm>
          <a:prstGeom prst="rect">
            <a:avLst/>
          </a:prstGeom>
          <a:noFill/>
        </p:spPr>
        <p:txBody>
          <a:bodyPr wrap="none" rtlCol="0">
            <a:spAutoFit/>
          </a:bodyPr>
          <a:lstStyle/>
          <a:p>
            <a:r>
              <a:rPr lang="en-US" sz="2000" i="1" dirty="0" err="1" smtClean="0"/>
              <a:t>Breland</a:t>
            </a:r>
            <a:r>
              <a:rPr lang="en-US" sz="2000" i="1" dirty="0" smtClean="0"/>
              <a:t> and </a:t>
            </a:r>
            <a:r>
              <a:rPr lang="en-US" sz="2000" i="1" dirty="0" err="1" smtClean="0"/>
              <a:t>Breland</a:t>
            </a:r>
            <a:r>
              <a:rPr lang="en-US" sz="2000" i="1" dirty="0" smtClean="0"/>
              <a:t> (1961) “Miserly Raccoon” Study</a:t>
            </a:r>
          </a:p>
          <a:p>
            <a:endParaRPr lang="en-US" sz="2000" dirty="0"/>
          </a:p>
          <a:p>
            <a:pPr marL="342900" indent="-342900">
              <a:buFont typeface="Arial"/>
              <a:buChar char="•"/>
            </a:pPr>
            <a:r>
              <a:rPr lang="en-US" sz="2000" dirty="0" smtClean="0"/>
              <a:t>Raccoons asked to deposit coins (1 or 2) in a piggy bank.</a:t>
            </a:r>
          </a:p>
          <a:p>
            <a:pPr marL="342900" indent="-342900">
              <a:buFont typeface="Arial"/>
              <a:buChar char="•"/>
            </a:pPr>
            <a:r>
              <a:rPr lang="en-US" sz="2000" dirty="0" smtClean="0"/>
              <a:t>They had a hard time doing this, instead they kept ahold of the coin</a:t>
            </a:r>
          </a:p>
          <a:p>
            <a:r>
              <a:rPr lang="en-US" sz="2000" dirty="0"/>
              <a:t>	</a:t>
            </a:r>
            <a:r>
              <a:rPr lang="en-US" sz="2000" dirty="0" smtClean="0"/>
              <a:t>and treated it as a food object (licking it, biting it, </a:t>
            </a:r>
            <a:r>
              <a:rPr lang="en-US" sz="2000" dirty="0" err="1" smtClean="0"/>
              <a:t>etc</a:t>
            </a:r>
            <a:r>
              <a:rPr lang="en-US" sz="2000" dirty="0" smtClean="0"/>
              <a:t>).</a:t>
            </a:r>
          </a:p>
        </p:txBody>
      </p:sp>
    </p:spTree>
    <p:extLst>
      <p:ext uri="{BB962C8B-B14F-4D97-AF65-F5344CB8AC3E}">
        <p14:creationId xmlns:p14="http://schemas.microsoft.com/office/powerpoint/2010/main" val="2762109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b="1" u="sng" dirty="0" smtClean="0">
                <a:latin typeface="Arial" charset="0"/>
                <a:ea typeface="ＭＳ Ｐゴシック" charset="0"/>
                <a:cs typeface="ＭＳ Ｐゴシック" charset="0"/>
              </a:rPr>
              <a:t>Instrumental Learning:  Determining Conditions</a:t>
            </a:r>
            <a:endParaRPr lang="en-US" dirty="0">
              <a:latin typeface="Arial" charset="0"/>
              <a:ea typeface="ＭＳ Ｐゴシック" charset="0"/>
              <a:cs typeface="ＭＳ Ｐゴシック" charset="0"/>
            </a:endParaRPr>
          </a:p>
        </p:txBody>
      </p:sp>
      <p:sp>
        <p:nvSpPr>
          <p:cNvPr id="3" name="TextBox 2"/>
          <p:cNvSpPr txBox="1"/>
          <p:nvPr/>
        </p:nvSpPr>
        <p:spPr>
          <a:xfrm>
            <a:off x="341739" y="1452098"/>
            <a:ext cx="6228688" cy="461665"/>
          </a:xfrm>
          <a:prstGeom prst="rect">
            <a:avLst/>
          </a:prstGeom>
          <a:noFill/>
        </p:spPr>
        <p:txBody>
          <a:bodyPr wrap="none" rtlCol="0">
            <a:spAutoFit/>
          </a:bodyPr>
          <a:lstStyle/>
          <a:p>
            <a:r>
              <a:rPr lang="en-US" sz="2400" dirty="0"/>
              <a:t>2</a:t>
            </a:r>
            <a:r>
              <a:rPr lang="en-US" sz="2400" dirty="0" smtClean="0"/>
              <a:t>.  Nature of the </a:t>
            </a:r>
            <a:r>
              <a:rPr lang="en-US" sz="2400" dirty="0" err="1" smtClean="0"/>
              <a:t>Reinforcer</a:t>
            </a:r>
            <a:r>
              <a:rPr lang="en-US" sz="2400" dirty="0" smtClean="0"/>
              <a:t> (Reward Magnitude)</a:t>
            </a:r>
            <a:endParaRPr lang="en-US" sz="2400" dirty="0"/>
          </a:p>
        </p:txBody>
      </p:sp>
      <p:sp>
        <p:nvSpPr>
          <p:cNvPr id="5" name="TextBox 4"/>
          <p:cNvSpPr txBox="1"/>
          <p:nvPr/>
        </p:nvSpPr>
        <p:spPr>
          <a:xfrm>
            <a:off x="688120" y="2127919"/>
            <a:ext cx="6173485" cy="400110"/>
          </a:xfrm>
          <a:prstGeom prst="rect">
            <a:avLst/>
          </a:prstGeom>
          <a:noFill/>
        </p:spPr>
        <p:txBody>
          <a:bodyPr wrap="none" rtlCol="0">
            <a:spAutoFit/>
          </a:bodyPr>
          <a:lstStyle/>
          <a:p>
            <a:pPr marL="342900" indent="-342900">
              <a:buFont typeface="Arial"/>
              <a:buChar char="•"/>
            </a:pPr>
            <a:r>
              <a:rPr lang="en-US" sz="2000" dirty="0" smtClean="0"/>
              <a:t>The larger the reward, the better the reinforcing effect</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823" y="3078815"/>
            <a:ext cx="5728527" cy="22351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341739" y="5654737"/>
            <a:ext cx="8815234" cy="646331"/>
          </a:xfrm>
          <a:prstGeom prst="rect">
            <a:avLst/>
          </a:prstGeom>
          <a:noFill/>
        </p:spPr>
        <p:txBody>
          <a:bodyPr wrap="none" rtlCol="0">
            <a:spAutoFit/>
          </a:bodyPr>
          <a:lstStyle/>
          <a:p>
            <a:pPr marL="285750" indent="-285750">
              <a:buFont typeface="Arial"/>
              <a:buChar char="•"/>
            </a:pPr>
            <a:r>
              <a:rPr lang="en-US" dirty="0" smtClean="0">
                <a:solidFill>
                  <a:srgbClr val="FF0000"/>
                </a:solidFill>
              </a:rPr>
              <a:t>Child had to press a button in order to obtain a social attention reward (tickles, </a:t>
            </a:r>
            <a:r>
              <a:rPr lang="en-US" dirty="0" err="1" smtClean="0">
                <a:solidFill>
                  <a:srgbClr val="FF0000"/>
                </a:solidFill>
              </a:rPr>
              <a:t>praise,etc</a:t>
            </a:r>
            <a:r>
              <a:rPr lang="en-US" dirty="0" smtClean="0">
                <a:solidFill>
                  <a:srgbClr val="FF0000"/>
                </a:solidFill>
              </a:rPr>
              <a:t>)</a:t>
            </a:r>
          </a:p>
          <a:p>
            <a:pPr marL="285750" indent="-285750">
              <a:buFont typeface="Arial"/>
              <a:buChar char="•"/>
            </a:pPr>
            <a:r>
              <a:rPr lang="en-US" dirty="0" smtClean="0">
                <a:solidFill>
                  <a:srgbClr val="FF0000"/>
                </a:solidFill>
              </a:rPr>
              <a:t>Greater “Progressive Ratio” responding with longer duration rewards.</a:t>
            </a:r>
            <a:endParaRPr lang="en-US" dirty="0">
              <a:solidFill>
                <a:srgbClr val="FF0000"/>
              </a:solidFill>
            </a:endParaRPr>
          </a:p>
        </p:txBody>
      </p:sp>
      <p:sp>
        <p:nvSpPr>
          <p:cNvPr id="4" name="Rectangle 3"/>
          <p:cNvSpPr/>
          <p:nvPr/>
        </p:nvSpPr>
        <p:spPr>
          <a:xfrm>
            <a:off x="2569093" y="2539247"/>
            <a:ext cx="4347552" cy="369332"/>
          </a:xfrm>
          <a:prstGeom prst="rect">
            <a:avLst/>
          </a:prstGeom>
        </p:spPr>
        <p:txBody>
          <a:bodyPr wrap="none">
            <a:spAutoFit/>
          </a:bodyPr>
          <a:lstStyle/>
          <a:p>
            <a:r>
              <a:rPr lang="en-US" i="1" dirty="0" err="1"/>
              <a:t>Trosclair-Lasserre</a:t>
            </a:r>
            <a:r>
              <a:rPr lang="en-US" i="1" dirty="0"/>
              <a:t> et al. (2008</a:t>
            </a:r>
            <a:r>
              <a:rPr lang="en-US" i="1" dirty="0" smtClean="0"/>
              <a:t>) Autism Study</a:t>
            </a:r>
            <a:endParaRPr lang="en-US" i="1" dirty="0"/>
          </a:p>
        </p:txBody>
      </p:sp>
    </p:spTree>
    <p:extLst>
      <p:ext uri="{BB962C8B-B14F-4D97-AF65-F5344CB8AC3E}">
        <p14:creationId xmlns:p14="http://schemas.microsoft.com/office/powerpoint/2010/main" val="732707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b="1" u="sng" dirty="0" smtClean="0">
                <a:latin typeface="Arial" charset="0"/>
                <a:ea typeface="ＭＳ Ｐゴシック" charset="0"/>
                <a:cs typeface="ＭＳ Ｐゴシック" charset="0"/>
              </a:rPr>
              <a:t>Instrumental Learning:  Determining Conditions</a:t>
            </a:r>
            <a:endParaRPr lang="en-US" dirty="0">
              <a:latin typeface="Arial" charset="0"/>
              <a:ea typeface="ＭＳ Ｐゴシック" charset="0"/>
              <a:cs typeface="ＭＳ Ｐゴシック" charset="0"/>
            </a:endParaRPr>
          </a:p>
        </p:txBody>
      </p:sp>
      <p:sp>
        <p:nvSpPr>
          <p:cNvPr id="3" name="TextBox 2"/>
          <p:cNvSpPr txBox="1"/>
          <p:nvPr/>
        </p:nvSpPr>
        <p:spPr>
          <a:xfrm>
            <a:off x="341739" y="1452098"/>
            <a:ext cx="7495561" cy="461665"/>
          </a:xfrm>
          <a:prstGeom prst="rect">
            <a:avLst/>
          </a:prstGeom>
          <a:noFill/>
        </p:spPr>
        <p:txBody>
          <a:bodyPr wrap="none" rtlCol="0">
            <a:spAutoFit/>
          </a:bodyPr>
          <a:lstStyle/>
          <a:p>
            <a:r>
              <a:rPr lang="en-US" sz="2400" dirty="0"/>
              <a:t>2</a:t>
            </a:r>
            <a:r>
              <a:rPr lang="en-US" sz="2400" dirty="0" smtClean="0"/>
              <a:t>.  Nature of the </a:t>
            </a:r>
            <a:r>
              <a:rPr lang="en-US" sz="2400" dirty="0" err="1" smtClean="0"/>
              <a:t>Reinforcer</a:t>
            </a:r>
            <a:r>
              <a:rPr lang="en-US" sz="2400" dirty="0" smtClean="0"/>
              <a:t> (Perceived Reward Magnitude)</a:t>
            </a:r>
            <a:endParaRPr lang="en-US" sz="2400" dirty="0"/>
          </a:p>
        </p:txBody>
      </p:sp>
      <p:sp>
        <p:nvSpPr>
          <p:cNvPr id="5" name="TextBox 4"/>
          <p:cNvSpPr txBox="1"/>
          <p:nvPr/>
        </p:nvSpPr>
        <p:spPr>
          <a:xfrm>
            <a:off x="688120" y="1927864"/>
            <a:ext cx="5865708" cy="400110"/>
          </a:xfrm>
          <a:prstGeom prst="rect">
            <a:avLst/>
          </a:prstGeom>
          <a:noFill/>
        </p:spPr>
        <p:txBody>
          <a:bodyPr wrap="none" rtlCol="0">
            <a:spAutoFit/>
          </a:bodyPr>
          <a:lstStyle/>
          <a:p>
            <a:pPr marL="342900" indent="-342900">
              <a:buFont typeface="Arial"/>
              <a:buChar char="•"/>
            </a:pPr>
            <a:r>
              <a:rPr lang="en-US" sz="2000" dirty="0" smtClean="0"/>
              <a:t>Behavioral Contrast Effects (e.g., Negative Contrast)</a:t>
            </a:r>
          </a:p>
        </p:txBody>
      </p:sp>
      <p:sp>
        <p:nvSpPr>
          <p:cNvPr id="2" name="TextBox 1"/>
          <p:cNvSpPr txBox="1"/>
          <p:nvPr/>
        </p:nvSpPr>
        <p:spPr>
          <a:xfrm>
            <a:off x="162054" y="5749114"/>
            <a:ext cx="8981946" cy="923330"/>
          </a:xfrm>
          <a:prstGeom prst="rect">
            <a:avLst/>
          </a:prstGeom>
          <a:noFill/>
        </p:spPr>
        <p:txBody>
          <a:bodyPr wrap="none" rtlCol="0">
            <a:spAutoFit/>
          </a:bodyPr>
          <a:lstStyle/>
          <a:p>
            <a:pPr marL="285750" indent="-285750">
              <a:buFont typeface="Arial"/>
              <a:buChar char="•"/>
            </a:pPr>
            <a:r>
              <a:rPr lang="en-US" dirty="0" smtClean="0">
                <a:solidFill>
                  <a:srgbClr val="FF0000"/>
                </a:solidFill>
              </a:rPr>
              <a:t>A small reward is rated as less valuable when the animal has prior experience with</a:t>
            </a:r>
          </a:p>
          <a:p>
            <a:r>
              <a:rPr lang="en-US" dirty="0">
                <a:solidFill>
                  <a:srgbClr val="FF0000"/>
                </a:solidFill>
              </a:rPr>
              <a:t>a</a:t>
            </a:r>
            <a:r>
              <a:rPr lang="en-US" dirty="0" smtClean="0">
                <a:solidFill>
                  <a:srgbClr val="FF0000"/>
                </a:solidFill>
              </a:rPr>
              <a:t> larger reward.</a:t>
            </a:r>
          </a:p>
          <a:p>
            <a:pPr marL="285750" indent="-285750">
              <a:buFont typeface="Arial"/>
              <a:buChar char="•"/>
            </a:pPr>
            <a:r>
              <a:rPr lang="en-US" dirty="0" smtClean="0">
                <a:solidFill>
                  <a:srgbClr val="FF0000"/>
                </a:solidFill>
              </a:rPr>
              <a:t>Shows up here as a decrease in drinking 4% sucrose after the rat had earlier consumed 32%.</a:t>
            </a:r>
            <a:endParaRPr lang="en-US" dirty="0">
              <a:solidFill>
                <a:srgbClr val="FF0000"/>
              </a:solidFill>
            </a:endParaRPr>
          </a:p>
        </p:txBody>
      </p:sp>
      <p:sp>
        <p:nvSpPr>
          <p:cNvPr id="4" name="Rectangle 3"/>
          <p:cNvSpPr/>
          <p:nvPr/>
        </p:nvSpPr>
        <p:spPr>
          <a:xfrm>
            <a:off x="2569093" y="2354581"/>
            <a:ext cx="2648995" cy="369332"/>
          </a:xfrm>
          <a:prstGeom prst="rect">
            <a:avLst/>
          </a:prstGeom>
        </p:spPr>
        <p:txBody>
          <a:bodyPr wrap="none">
            <a:spAutoFit/>
          </a:bodyPr>
          <a:lstStyle/>
          <a:p>
            <a:r>
              <a:rPr lang="en-US" i="1" dirty="0" smtClean="0"/>
              <a:t>Ortega et </a:t>
            </a:r>
            <a:r>
              <a:rPr lang="en-US" i="1" dirty="0"/>
              <a:t>al. (</a:t>
            </a:r>
            <a:r>
              <a:rPr lang="en-US" i="1" dirty="0" smtClean="0"/>
              <a:t>2011) Study</a:t>
            </a:r>
            <a:endParaRPr lang="en-US" i="1"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509" y="2685813"/>
            <a:ext cx="4386955" cy="31248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968083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b="1" u="sng" dirty="0" smtClean="0">
                <a:latin typeface="Arial" charset="0"/>
                <a:ea typeface="ＭＳ Ｐゴシック" charset="0"/>
                <a:cs typeface="ＭＳ Ｐゴシック" charset="0"/>
              </a:rPr>
              <a:t>Instrumental Learning:  Determining Conditions</a:t>
            </a:r>
            <a:endParaRPr lang="en-US" dirty="0">
              <a:latin typeface="Arial" charset="0"/>
              <a:ea typeface="ＭＳ Ｐゴシック" charset="0"/>
              <a:cs typeface="ＭＳ Ｐゴシック" charset="0"/>
            </a:endParaRPr>
          </a:p>
        </p:txBody>
      </p:sp>
      <p:sp>
        <p:nvSpPr>
          <p:cNvPr id="3" name="TextBox 2"/>
          <p:cNvSpPr txBox="1"/>
          <p:nvPr/>
        </p:nvSpPr>
        <p:spPr>
          <a:xfrm>
            <a:off x="341739" y="1452098"/>
            <a:ext cx="8029812" cy="461665"/>
          </a:xfrm>
          <a:prstGeom prst="rect">
            <a:avLst/>
          </a:prstGeom>
          <a:noFill/>
        </p:spPr>
        <p:txBody>
          <a:bodyPr wrap="none" rtlCol="0">
            <a:spAutoFit/>
          </a:bodyPr>
          <a:lstStyle/>
          <a:p>
            <a:r>
              <a:rPr lang="en-US" sz="2400" dirty="0" smtClean="0"/>
              <a:t>3.  Nature of the Response-</a:t>
            </a:r>
            <a:r>
              <a:rPr lang="en-US" sz="2400" dirty="0" err="1" smtClean="0"/>
              <a:t>Reinforcer</a:t>
            </a:r>
            <a:r>
              <a:rPr lang="en-US" sz="2400" dirty="0" smtClean="0"/>
              <a:t> Relationship (Contiguity)</a:t>
            </a:r>
            <a:endParaRPr lang="en-US" sz="2400" dirty="0"/>
          </a:p>
        </p:txBody>
      </p:sp>
      <p:sp>
        <p:nvSpPr>
          <p:cNvPr id="5" name="TextBox 4"/>
          <p:cNvSpPr txBox="1"/>
          <p:nvPr/>
        </p:nvSpPr>
        <p:spPr>
          <a:xfrm>
            <a:off x="688120" y="1927864"/>
            <a:ext cx="6083717" cy="400110"/>
          </a:xfrm>
          <a:prstGeom prst="rect">
            <a:avLst/>
          </a:prstGeom>
          <a:noFill/>
        </p:spPr>
        <p:txBody>
          <a:bodyPr wrap="none" rtlCol="0">
            <a:spAutoFit/>
          </a:bodyPr>
          <a:lstStyle/>
          <a:p>
            <a:pPr marL="342900" indent="-342900">
              <a:buFont typeface="Arial"/>
              <a:buChar char="•"/>
            </a:pPr>
            <a:r>
              <a:rPr lang="en-US" sz="2000" dirty="0" smtClean="0"/>
              <a:t>Temporal Contiguity (between Response and Reward)</a:t>
            </a:r>
          </a:p>
        </p:txBody>
      </p:sp>
      <p:sp>
        <p:nvSpPr>
          <p:cNvPr id="2" name="TextBox 1"/>
          <p:cNvSpPr txBox="1"/>
          <p:nvPr/>
        </p:nvSpPr>
        <p:spPr>
          <a:xfrm>
            <a:off x="162054" y="5749114"/>
            <a:ext cx="8045792" cy="923330"/>
          </a:xfrm>
          <a:prstGeom prst="rect">
            <a:avLst/>
          </a:prstGeom>
          <a:noFill/>
        </p:spPr>
        <p:txBody>
          <a:bodyPr wrap="none" rtlCol="0">
            <a:spAutoFit/>
          </a:bodyPr>
          <a:lstStyle/>
          <a:p>
            <a:pPr marL="285750" indent="-285750">
              <a:buFont typeface="Arial"/>
              <a:buChar char="•"/>
            </a:pPr>
            <a:r>
              <a:rPr lang="en-US" dirty="0" smtClean="0">
                <a:solidFill>
                  <a:srgbClr val="FF0000"/>
                </a:solidFill>
              </a:rPr>
              <a:t>Rats lever press more when food reward is given soon after the response</a:t>
            </a:r>
          </a:p>
          <a:p>
            <a:pPr marL="285750" indent="-285750">
              <a:buFont typeface="Arial"/>
              <a:buChar char="•"/>
            </a:pPr>
            <a:r>
              <a:rPr lang="en-US" dirty="0" smtClean="0">
                <a:solidFill>
                  <a:srgbClr val="FF0000"/>
                </a:solidFill>
              </a:rPr>
              <a:t>Lever press responding decreases as the R-Reward contiguity is reduced</a:t>
            </a:r>
          </a:p>
          <a:p>
            <a:pPr marL="285750" indent="-285750">
              <a:buFont typeface="Arial"/>
              <a:buChar char="•"/>
            </a:pPr>
            <a:r>
              <a:rPr lang="en-US" dirty="0" smtClean="0">
                <a:solidFill>
                  <a:srgbClr val="FF0000"/>
                </a:solidFill>
              </a:rPr>
              <a:t>This clearly shows that temporal contiguity is important for instrumental learning.</a:t>
            </a:r>
            <a:endParaRPr lang="en-US" dirty="0">
              <a:solidFill>
                <a:srgbClr val="FF0000"/>
              </a:solidFill>
            </a:endParaRPr>
          </a:p>
        </p:txBody>
      </p:sp>
      <p:sp>
        <p:nvSpPr>
          <p:cNvPr id="4" name="Rectangle 3"/>
          <p:cNvSpPr/>
          <p:nvPr/>
        </p:nvSpPr>
        <p:spPr>
          <a:xfrm>
            <a:off x="2569093" y="2354581"/>
            <a:ext cx="4010996" cy="369332"/>
          </a:xfrm>
          <a:prstGeom prst="rect">
            <a:avLst/>
          </a:prstGeom>
        </p:spPr>
        <p:txBody>
          <a:bodyPr wrap="none">
            <a:spAutoFit/>
          </a:bodyPr>
          <a:lstStyle/>
          <a:p>
            <a:r>
              <a:rPr lang="en-US" i="1" dirty="0" smtClean="0"/>
              <a:t>Dickinson, Watt, &amp; Griffiths (1992) Study</a:t>
            </a:r>
            <a:endParaRPr lang="en-US" i="1"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9093" y="2723913"/>
            <a:ext cx="3916362" cy="29632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597289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b="1" u="sng" dirty="0" smtClean="0">
                <a:latin typeface="Arial" charset="0"/>
                <a:ea typeface="ＭＳ Ｐゴシック" charset="0"/>
                <a:cs typeface="ＭＳ Ｐゴシック" charset="0"/>
              </a:rPr>
              <a:t>Instrumental Learning:  Determining Conditions</a:t>
            </a:r>
            <a:endParaRPr lang="en-US" dirty="0">
              <a:latin typeface="Arial" charset="0"/>
              <a:ea typeface="ＭＳ Ｐゴシック" charset="0"/>
              <a:cs typeface="ＭＳ Ｐゴシック" charset="0"/>
            </a:endParaRPr>
          </a:p>
        </p:txBody>
      </p:sp>
      <p:sp>
        <p:nvSpPr>
          <p:cNvPr id="3" name="TextBox 2"/>
          <p:cNvSpPr txBox="1"/>
          <p:nvPr/>
        </p:nvSpPr>
        <p:spPr>
          <a:xfrm>
            <a:off x="341739" y="1452098"/>
            <a:ext cx="8785879" cy="461665"/>
          </a:xfrm>
          <a:prstGeom prst="rect">
            <a:avLst/>
          </a:prstGeom>
          <a:noFill/>
        </p:spPr>
        <p:txBody>
          <a:bodyPr wrap="none" rtlCol="0">
            <a:spAutoFit/>
          </a:bodyPr>
          <a:lstStyle/>
          <a:p>
            <a:r>
              <a:rPr lang="en-US" sz="2400" dirty="0" smtClean="0"/>
              <a:t>3.  Nature of the Response-</a:t>
            </a:r>
            <a:r>
              <a:rPr lang="en-US" sz="2400" dirty="0" err="1" smtClean="0"/>
              <a:t>Reinforcer</a:t>
            </a:r>
            <a:r>
              <a:rPr lang="en-US" sz="2400" dirty="0" smtClean="0"/>
              <a:t> Relationship (Reward Surprise)</a:t>
            </a:r>
            <a:endParaRPr lang="en-US" sz="2400" dirty="0"/>
          </a:p>
        </p:txBody>
      </p:sp>
      <p:sp>
        <p:nvSpPr>
          <p:cNvPr id="5" name="TextBox 4"/>
          <p:cNvSpPr txBox="1"/>
          <p:nvPr/>
        </p:nvSpPr>
        <p:spPr>
          <a:xfrm>
            <a:off x="688120" y="1927864"/>
            <a:ext cx="2210862" cy="400110"/>
          </a:xfrm>
          <a:prstGeom prst="rect">
            <a:avLst/>
          </a:prstGeom>
          <a:noFill/>
        </p:spPr>
        <p:txBody>
          <a:bodyPr wrap="none" rtlCol="0">
            <a:spAutoFit/>
          </a:bodyPr>
          <a:lstStyle/>
          <a:p>
            <a:pPr marL="342900" indent="-342900">
              <a:buFont typeface="Arial"/>
              <a:buChar char="•"/>
            </a:pPr>
            <a:r>
              <a:rPr lang="en-US" sz="2000" dirty="0" smtClean="0"/>
              <a:t>Reward Surprise</a:t>
            </a:r>
          </a:p>
        </p:txBody>
      </p:sp>
      <p:sp>
        <p:nvSpPr>
          <p:cNvPr id="2" name="TextBox 1"/>
          <p:cNvSpPr txBox="1"/>
          <p:nvPr/>
        </p:nvSpPr>
        <p:spPr>
          <a:xfrm>
            <a:off x="162054" y="2802240"/>
            <a:ext cx="4905246" cy="3970318"/>
          </a:xfrm>
          <a:prstGeom prst="rect">
            <a:avLst/>
          </a:prstGeom>
          <a:noFill/>
        </p:spPr>
        <p:txBody>
          <a:bodyPr wrap="square" rtlCol="0">
            <a:spAutoFit/>
          </a:bodyPr>
          <a:lstStyle/>
          <a:p>
            <a:pPr marL="285750" indent="-285750">
              <a:buFont typeface="Arial"/>
              <a:buChar char="•"/>
            </a:pPr>
            <a:r>
              <a:rPr lang="en-US" dirty="0" smtClean="0">
                <a:solidFill>
                  <a:srgbClr val="FF0000"/>
                </a:solidFill>
              </a:rPr>
              <a:t>Rats lever press with a 30-s R-Reward interval</a:t>
            </a:r>
          </a:p>
          <a:p>
            <a:pPr marL="285750" indent="-285750">
              <a:buFont typeface="Arial"/>
              <a:buChar char="•"/>
            </a:pPr>
            <a:r>
              <a:rPr lang="en-US" dirty="0" smtClean="0">
                <a:solidFill>
                  <a:srgbClr val="FF0000"/>
                </a:solidFill>
              </a:rPr>
              <a:t>A 5-s Light occurs either just after the Response, just before the reward, or not at all.</a:t>
            </a:r>
          </a:p>
          <a:p>
            <a:pPr marL="285750" indent="-285750">
              <a:buFont typeface="Arial"/>
              <a:buChar char="•"/>
            </a:pPr>
            <a:r>
              <a:rPr lang="en-US" dirty="0" smtClean="0">
                <a:solidFill>
                  <a:srgbClr val="FF0000"/>
                </a:solidFill>
              </a:rPr>
              <a:t>A No Light group acquires responding, but the</a:t>
            </a:r>
          </a:p>
          <a:p>
            <a:r>
              <a:rPr lang="en-US" dirty="0">
                <a:solidFill>
                  <a:srgbClr val="FF0000"/>
                </a:solidFill>
              </a:rPr>
              <a:t>	L</a:t>
            </a:r>
            <a:r>
              <a:rPr lang="en-US" dirty="0" smtClean="0">
                <a:solidFill>
                  <a:srgbClr val="FF0000"/>
                </a:solidFill>
              </a:rPr>
              <a:t>ate Light group does not, and the Early Light</a:t>
            </a:r>
          </a:p>
          <a:p>
            <a:r>
              <a:rPr lang="en-US" dirty="0">
                <a:solidFill>
                  <a:srgbClr val="FF0000"/>
                </a:solidFill>
              </a:rPr>
              <a:t>	</a:t>
            </a:r>
            <a:r>
              <a:rPr lang="en-US" dirty="0" smtClean="0">
                <a:solidFill>
                  <a:srgbClr val="FF0000"/>
                </a:solidFill>
              </a:rPr>
              <a:t>group acquires responding best of all.</a:t>
            </a:r>
          </a:p>
          <a:p>
            <a:pPr marL="285750" indent="-285750">
              <a:buFont typeface="Arial"/>
              <a:buChar char="•"/>
            </a:pPr>
            <a:r>
              <a:rPr lang="en-US" dirty="0" smtClean="0">
                <a:solidFill>
                  <a:srgbClr val="FF0000"/>
                </a:solidFill>
              </a:rPr>
              <a:t>The Light acts as a conditioned </a:t>
            </a:r>
            <a:r>
              <a:rPr lang="en-US" dirty="0" err="1" smtClean="0">
                <a:solidFill>
                  <a:srgbClr val="FF0000"/>
                </a:solidFill>
              </a:rPr>
              <a:t>reinforcer</a:t>
            </a:r>
            <a:endParaRPr lang="en-US" dirty="0" smtClean="0">
              <a:solidFill>
                <a:srgbClr val="FF0000"/>
              </a:solidFill>
            </a:endParaRPr>
          </a:p>
          <a:p>
            <a:r>
              <a:rPr lang="en-US" dirty="0" smtClean="0">
                <a:solidFill>
                  <a:srgbClr val="FF0000"/>
                </a:solidFill>
              </a:rPr>
              <a:t>(or “marking” stimulus) if it occurs just after the</a:t>
            </a:r>
          </a:p>
          <a:p>
            <a:r>
              <a:rPr lang="en-US" dirty="0" smtClean="0">
                <a:solidFill>
                  <a:srgbClr val="FF0000"/>
                </a:solidFill>
              </a:rPr>
              <a:t>Response, but it Blocks instrumental learning if</a:t>
            </a:r>
          </a:p>
          <a:p>
            <a:r>
              <a:rPr lang="en-US" dirty="0">
                <a:solidFill>
                  <a:srgbClr val="FF0000"/>
                </a:solidFill>
              </a:rPr>
              <a:t>i</a:t>
            </a:r>
            <a:r>
              <a:rPr lang="en-US" dirty="0" smtClean="0">
                <a:solidFill>
                  <a:srgbClr val="FF0000"/>
                </a:solidFill>
              </a:rPr>
              <a:t>t occurs just before the reward.</a:t>
            </a:r>
          </a:p>
          <a:p>
            <a:pPr marL="285750" indent="-285750">
              <a:buFont typeface="Arial"/>
              <a:buChar char="•"/>
            </a:pPr>
            <a:r>
              <a:rPr lang="en-US" dirty="0" smtClean="0">
                <a:solidFill>
                  <a:srgbClr val="FF0000"/>
                </a:solidFill>
              </a:rPr>
              <a:t>This blocking effect occurs because the Light</a:t>
            </a:r>
          </a:p>
          <a:p>
            <a:r>
              <a:rPr lang="en-US" dirty="0" smtClean="0">
                <a:solidFill>
                  <a:srgbClr val="FF0000"/>
                </a:solidFill>
              </a:rPr>
              <a:t>Predicts the food reward and renders it unsurprising.  This interferes with instrumental learning.</a:t>
            </a:r>
            <a:endParaRPr lang="en-US" dirty="0">
              <a:solidFill>
                <a:srgbClr val="FF0000"/>
              </a:solidFill>
            </a:endParaRPr>
          </a:p>
        </p:txBody>
      </p:sp>
      <p:sp>
        <p:nvSpPr>
          <p:cNvPr id="4" name="Rectangle 3"/>
          <p:cNvSpPr/>
          <p:nvPr/>
        </p:nvSpPr>
        <p:spPr>
          <a:xfrm>
            <a:off x="1616593" y="2386094"/>
            <a:ext cx="2284262" cy="369332"/>
          </a:xfrm>
          <a:prstGeom prst="rect">
            <a:avLst/>
          </a:prstGeom>
        </p:spPr>
        <p:txBody>
          <a:bodyPr wrap="none">
            <a:spAutoFit/>
          </a:bodyPr>
          <a:lstStyle/>
          <a:p>
            <a:r>
              <a:rPr lang="en-US" i="1" dirty="0" smtClean="0"/>
              <a:t>Williams (1999) Study</a:t>
            </a:r>
            <a:endParaRPr lang="en-US" i="1"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025" y="2235201"/>
            <a:ext cx="4141787" cy="3847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917560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b="1" u="sng" dirty="0" smtClean="0">
                <a:latin typeface="Arial" charset="0"/>
                <a:ea typeface="ＭＳ Ｐゴシック" charset="0"/>
                <a:cs typeface="ＭＳ Ｐゴシック" charset="0"/>
              </a:rPr>
              <a:t>Instrumental Learning:  Determining Conditions</a:t>
            </a:r>
            <a:endParaRPr lang="en-US" dirty="0">
              <a:latin typeface="Arial" charset="0"/>
              <a:ea typeface="ＭＳ Ｐゴシック" charset="0"/>
              <a:cs typeface="ＭＳ Ｐゴシック" charset="0"/>
            </a:endParaRPr>
          </a:p>
        </p:txBody>
      </p:sp>
      <p:sp>
        <p:nvSpPr>
          <p:cNvPr id="3" name="TextBox 2"/>
          <p:cNvSpPr txBox="1"/>
          <p:nvPr/>
        </p:nvSpPr>
        <p:spPr>
          <a:xfrm>
            <a:off x="341739" y="1452098"/>
            <a:ext cx="8298516" cy="461665"/>
          </a:xfrm>
          <a:prstGeom prst="rect">
            <a:avLst/>
          </a:prstGeom>
          <a:noFill/>
        </p:spPr>
        <p:txBody>
          <a:bodyPr wrap="none" rtlCol="0">
            <a:spAutoFit/>
          </a:bodyPr>
          <a:lstStyle/>
          <a:p>
            <a:r>
              <a:rPr lang="en-US" sz="2400" dirty="0" smtClean="0"/>
              <a:t>3.  Nature of the Response-</a:t>
            </a:r>
            <a:r>
              <a:rPr lang="en-US" sz="2400" dirty="0" err="1" smtClean="0"/>
              <a:t>Reinforcer</a:t>
            </a:r>
            <a:r>
              <a:rPr lang="en-US" sz="2400" dirty="0" smtClean="0"/>
              <a:t> Relationship (Contingency)</a:t>
            </a:r>
            <a:endParaRPr lang="en-US" sz="2400" dirty="0"/>
          </a:p>
        </p:txBody>
      </p:sp>
      <p:sp>
        <p:nvSpPr>
          <p:cNvPr id="5" name="TextBox 4"/>
          <p:cNvSpPr txBox="1"/>
          <p:nvPr/>
        </p:nvSpPr>
        <p:spPr>
          <a:xfrm>
            <a:off x="688120" y="1927864"/>
            <a:ext cx="8071440" cy="400110"/>
          </a:xfrm>
          <a:prstGeom prst="rect">
            <a:avLst/>
          </a:prstGeom>
          <a:noFill/>
        </p:spPr>
        <p:txBody>
          <a:bodyPr wrap="none" rtlCol="0">
            <a:spAutoFit/>
          </a:bodyPr>
          <a:lstStyle/>
          <a:p>
            <a:pPr marL="342900" indent="-342900">
              <a:buFont typeface="Arial"/>
              <a:buChar char="•"/>
            </a:pPr>
            <a:r>
              <a:rPr lang="en-US" sz="2000" dirty="0" smtClean="0"/>
              <a:t>Contingency (between Response and Outcome) or Temporal Contiguity?</a:t>
            </a:r>
          </a:p>
        </p:txBody>
      </p:sp>
      <p:sp>
        <p:nvSpPr>
          <p:cNvPr id="2" name="TextBox 1"/>
          <p:cNvSpPr txBox="1"/>
          <p:nvPr/>
        </p:nvSpPr>
        <p:spPr>
          <a:xfrm>
            <a:off x="162053" y="5389011"/>
            <a:ext cx="3351613" cy="1200329"/>
          </a:xfrm>
          <a:prstGeom prst="rect">
            <a:avLst/>
          </a:prstGeom>
          <a:noFill/>
        </p:spPr>
        <p:txBody>
          <a:bodyPr wrap="square" rtlCol="0">
            <a:spAutoFit/>
          </a:bodyPr>
          <a:lstStyle/>
          <a:p>
            <a:r>
              <a:rPr lang="en-US" u="sng" dirty="0" smtClean="0">
                <a:solidFill>
                  <a:srgbClr val="FF0000"/>
                </a:solidFill>
              </a:rPr>
              <a:t>Experimental Design</a:t>
            </a:r>
          </a:p>
          <a:p>
            <a:r>
              <a:rPr lang="en-US" dirty="0" smtClean="0">
                <a:solidFill>
                  <a:srgbClr val="FF0000"/>
                </a:solidFill>
              </a:rPr>
              <a:t>	Lever Press -&gt; Pellets</a:t>
            </a:r>
          </a:p>
          <a:p>
            <a:r>
              <a:rPr lang="en-US" dirty="0" smtClean="0">
                <a:solidFill>
                  <a:srgbClr val="FF0000"/>
                </a:solidFill>
              </a:rPr>
              <a:t>	Chain Pull   -&gt; Sucrose</a:t>
            </a:r>
          </a:p>
          <a:p>
            <a:r>
              <a:rPr lang="en-US" dirty="0" smtClean="0">
                <a:solidFill>
                  <a:srgbClr val="FF0000"/>
                </a:solidFill>
              </a:rPr>
              <a:t>	(</a:t>
            </a:r>
            <a:r>
              <a:rPr lang="en-US" dirty="0">
                <a:solidFill>
                  <a:srgbClr val="FF0000"/>
                </a:solidFill>
              </a:rPr>
              <a:t>Freely Delivered</a:t>
            </a:r>
            <a:r>
              <a:rPr lang="en-US" dirty="0" smtClean="0">
                <a:solidFill>
                  <a:srgbClr val="FF0000"/>
                </a:solidFill>
              </a:rPr>
              <a:t>)  Pellets</a:t>
            </a:r>
            <a:endParaRPr lang="en-US" dirty="0">
              <a:solidFill>
                <a:srgbClr val="FF0000"/>
              </a:solidFill>
            </a:endParaRPr>
          </a:p>
        </p:txBody>
      </p:sp>
      <p:sp>
        <p:nvSpPr>
          <p:cNvPr id="4" name="Rectangle 3"/>
          <p:cNvSpPr/>
          <p:nvPr/>
        </p:nvSpPr>
        <p:spPr>
          <a:xfrm>
            <a:off x="1616593" y="2386094"/>
            <a:ext cx="6200636" cy="369332"/>
          </a:xfrm>
          <a:prstGeom prst="rect">
            <a:avLst/>
          </a:prstGeom>
        </p:spPr>
        <p:txBody>
          <a:bodyPr wrap="none">
            <a:spAutoFit/>
          </a:bodyPr>
          <a:lstStyle/>
          <a:p>
            <a:r>
              <a:rPr lang="en-US" i="1" dirty="0" smtClean="0"/>
              <a:t>Instrumental Contingency Experiment (</a:t>
            </a:r>
            <a:r>
              <a:rPr lang="en-US" i="1" dirty="0" err="1" smtClean="0"/>
              <a:t>Colwill</a:t>
            </a:r>
            <a:r>
              <a:rPr lang="en-US" i="1" dirty="0" smtClean="0"/>
              <a:t> &amp; </a:t>
            </a:r>
            <a:r>
              <a:rPr lang="en-US" i="1" dirty="0" err="1" smtClean="0"/>
              <a:t>Rescorla</a:t>
            </a:r>
            <a:r>
              <a:rPr lang="en-US" i="1" dirty="0" smtClean="0"/>
              <a:t>, 1986)</a:t>
            </a:r>
            <a:endParaRPr lang="en-US" i="1" dirty="0"/>
          </a:p>
        </p:txBody>
      </p:sp>
      <p:pic>
        <p:nvPicPr>
          <p:cNvPr id="7" name="chain.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4495799" y="2861733"/>
            <a:ext cx="2700867" cy="2025650"/>
          </a:xfrm>
          <a:prstGeom prst="rect">
            <a:avLst/>
          </a:prstGeom>
        </p:spPr>
      </p:pic>
      <p:pic>
        <p:nvPicPr>
          <p:cNvPr id="8" name="lever.mpg">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1467015" y="2861733"/>
            <a:ext cx="2700866" cy="2025650"/>
          </a:xfrm>
          <a:prstGeom prst="rect">
            <a:avLst/>
          </a:prstGeom>
        </p:spPr>
      </p:pic>
      <p:sp>
        <p:nvSpPr>
          <p:cNvPr id="10" name="TextBox 9"/>
          <p:cNvSpPr txBox="1"/>
          <p:nvPr/>
        </p:nvSpPr>
        <p:spPr>
          <a:xfrm>
            <a:off x="512767" y="4987308"/>
            <a:ext cx="8174033" cy="369332"/>
          </a:xfrm>
          <a:prstGeom prst="rect">
            <a:avLst/>
          </a:prstGeom>
          <a:noFill/>
        </p:spPr>
        <p:txBody>
          <a:bodyPr wrap="none" rtlCol="0">
            <a:spAutoFit/>
          </a:bodyPr>
          <a:lstStyle/>
          <a:p>
            <a:r>
              <a:rPr lang="en-US" dirty="0" smtClean="0"/>
              <a:t>Research Question: Does contingency or contiguity determine instrumental learning?</a:t>
            </a:r>
            <a:endParaRPr lang="en-US" dirty="0"/>
          </a:p>
        </p:txBody>
      </p:sp>
    </p:spTree>
    <p:extLst>
      <p:ext uri="{BB962C8B-B14F-4D97-AF65-F5344CB8AC3E}">
        <p14:creationId xmlns:p14="http://schemas.microsoft.com/office/powerpoint/2010/main" val="4613564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vol="80000">
                <p:cTn id="13" fill="hold" display="0">
                  <p:stCondLst>
                    <p:cond delay="indefinite"/>
                  </p:stCondLst>
                </p:cTn>
                <p:tgtEl>
                  <p:spTgt spid="8"/>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b="1" u="sng" dirty="0" smtClean="0">
                <a:latin typeface="Arial" charset="0"/>
                <a:ea typeface="ＭＳ Ｐゴシック" charset="0"/>
                <a:cs typeface="ＭＳ Ｐゴシック" charset="0"/>
              </a:rPr>
              <a:t>Instrumental Learning:  Determining Conditions</a:t>
            </a:r>
            <a:endParaRPr lang="en-US" dirty="0">
              <a:latin typeface="Arial" charset="0"/>
              <a:ea typeface="ＭＳ Ｐゴシック" charset="0"/>
              <a:cs typeface="ＭＳ Ｐゴシック" charset="0"/>
            </a:endParaRPr>
          </a:p>
        </p:txBody>
      </p:sp>
      <p:sp>
        <p:nvSpPr>
          <p:cNvPr id="3" name="TextBox 2"/>
          <p:cNvSpPr txBox="1"/>
          <p:nvPr/>
        </p:nvSpPr>
        <p:spPr>
          <a:xfrm>
            <a:off x="341739" y="1452098"/>
            <a:ext cx="8298516" cy="461665"/>
          </a:xfrm>
          <a:prstGeom prst="rect">
            <a:avLst/>
          </a:prstGeom>
          <a:noFill/>
        </p:spPr>
        <p:txBody>
          <a:bodyPr wrap="none" rtlCol="0">
            <a:spAutoFit/>
          </a:bodyPr>
          <a:lstStyle/>
          <a:p>
            <a:r>
              <a:rPr lang="en-US" sz="2400" dirty="0" smtClean="0"/>
              <a:t>3.  Nature of the Response-</a:t>
            </a:r>
            <a:r>
              <a:rPr lang="en-US" sz="2400" dirty="0" err="1" smtClean="0"/>
              <a:t>Reinforcer</a:t>
            </a:r>
            <a:r>
              <a:rPr lang="en-US" sz="2400" dirty="0" smtClean="0"/>
              <a:t> Relationship (Contingency)</a:t>
            </a:r>
            <a:endParaRPr lang="en-US" sz="2400" dirty="0"/>
          </a:p>
        </p:txBody>
      </p:sp>
      <p:sp>
        <p:nvSpPr>
          <p:cNvPr id="5" name="TextBox 4"/>
          <p:cNvSpPr txBox="1"/>
          <p:nvPr/>
        </p:nvSpPr>
        <p:spPr>
          <a:xfrm>
            <a:off x="688120" y="1927864"/>
            <a:ext cx="8071440" cy="400110"/>
          </a:xfrm>
          <a:prstGeom prst="rect">
            <a:avLst/>
          </a:prstGeom>
          <a:noFill/>
        </p:spPr>
        <p:txBody>
          <a:bodyPr wrap="none" rtlCol="0">
            <a:spAutoFit/>
          </a:bodyPr>
          <a:lstStyle/>
          <a:p>
            <a:pPr marL="342900" indent="-342900">
              <a:buFont typeface="Arial"/>
              <a:buChar char="•"/>
            </a:pPr>
            <a:r>
              <a:rPr lang="en-US" sz="2000" dirty="0" smtClean="0"/>
              <a:t>Contingency (between Response and Outcome) or Temporal Contiguity?</a:t>
            </a:r>
          </a:p>
        </p:txBody>
      </p:sp>
      <p:sp>
        <p:nvSpPr>
          <p:cNvPr id="2" name="TextBox 1"/>
          <p:cNvSpPr txBox="1"/>
          <p:nvPr/>
        </p:nvSpPr>
        <p:spPr>
          <a:xfrm>
            <a:off x="162053" y="5389011"/>
            <a:ext cx="3351613" cy="1200329"/>
          </a:xfrm>
          <a:prstGeom prst="rect">
            <a:avLst/>
          </a:prstGeom>
          <a:noFill/>
        </p:spPr>
        <p:txBody>
          <a:bodyPr wrap="square" rtlCol="0">
            <a:spAutoFit/>
          </a:bodyPr>
          <a:lstStyle/>
          <a:p>
            <a:r>
              <a:rPr lang="en-US" u="sng" dirty="0" smtClean="0">
                <a:solidFill>
                  <a:srgbClr val="FF0000"/>
                </a:solidFill>
              </a:rPr>
              <a:t>Experimental Design</a:t>
            </a:r>
          </a:p>
          <a:p>
            <a:r>
              <a:rPr lang="en-US" dirty="0" smtClean="0">
                <a:solidFill>
                  <a:srgbClr val="FF0000"/>
                </a:solidFill>
              </a:rPr>
              <a:t>	Lever Press -&gt; Pellets</a:t>
            </a:r>
          </a:p>
          <a:p>
            <a:r>
              <a:rPr lang="en-US" dirty="0" smtClean="0">
                <a:solidFill>
                  <a:srgbClr val="FF0000"/>
                </a:solidFill>
              </a:rPr>
              <a:t>	Chain Pull   -&gt; Sucrose</a:t>
            </a:r>
          </a:p>
          <a:p>
            <a:r>
              <a:rPr lang="en-US" dirty="0" smtClean="0">
                <a:solidFill>
                  <a:srgbClr val="FF0000"/>
                </a:solidFill>
              </a:rPr>
              <a:t>	(</a:t>
            </a:r>
            <a:r>
              <a:rPr lang="en-US" dirty="0">
                <a:solidFill>
                  <a:srgbClr val="FF0000"/>
                </a:solidFill>
              </a:rPr>
              <a:t>Freely Delivered</a:t>
            </a:r>
            <a:r>
              <a:rPr lang="en-US" dirty="0" smtClean="0">
                <a:solidFill>
                  <a:srgbClr val="FF0000"/>
                </a:solidFill>
              </a:rPr>
              <a:t>)  Pellets</a:t>
            </a:r>
            <a:endParaRPr lang="en-US" dirty="0">
              <a:solidFill>
                <a:srgbClr val="FF0000"/>
              </a:solidFill>
            </a:endParaRPr>
          </a:p>
        </p:txBody>
      </p:sp>
      <p:sp>
        <p:nvSpPr>
          <p:cNvPr id="4" name="Rectangle 3"/>
          <p:cNvSpPr/>
          <p:nvPr/>
        </p:nvSpPr>
        <p:spPr>
          <a:xfrm>
            <a:off x="1616593" y="2386094"/>
            <a:ext cx="6200636" cy="369332"/>
          </a:xfrm>
          <a:prstGeom prst="rect">
            <a:avLst/>
          </a:prstGeom>
        </p:spPr>
        <p:txBody>
          <a:bodyPr wrap="none">
            <a:spAutoFit/>
          </a:bodyPr>
          <a:lstStyle/>
          <a:p>
            <a:r>
              <a:rPr lang="en-US" i="1" dirty="0" smtClean="0"/>
              <a:t>Instrumental Contingency Experiment (</a:t>
            </a:r>
            <a:r>
              <a:rPr lang="en-US" i="1" dirty="0" err="1" smtClean="0"/>
              <a:t>Colwill</a:t>
            </a:r>
            <a:r>
              <a:rPr lang="en-US" i="1" dirty="0" smtClean="0"/>
              <a:t> &amp; </a:t>
            </a:r>
            <a:r>
              <a:rPr lang="en-US" i="1" dirty="0" err="1" smtClean="0"/>
              <a:t>Rescorla</a:t>
            </a:r>
            <a:r>
              <a:rPr lang="en-US" i="1" dirty="0" smtClean="0"/>
              <a:t>, 1986)</a:t>
            </a:r>
            <a:endParaRPr lang="en-US" i="1" dirty="0"/>
          </a:p>
        </p:txBody>
      </p:sp>
      <p:pic>
        <p:nvPicPr>
          <p:cNvPr id="7" name="chain.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4495799" y="2861733"/>
            <a:ext cx="2700867" cy="2025650"/>
          </a:xfrm>
          <a:prstGeom prst="rect">
            <a:avLst/>
          </a:prstGeom>
        </p:spPr>
      </p:pic>
      <p:pic>
        <p:nvPicPr>
          <p:cNvPr id="8" name="lever.mpg">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1467015" y="2861733"/>
            <a:ext cx="2700866" cy="2025650"/>
          </a:xfrm>
          <a:prstGeom prst="rect">
            <a:avLst/>
          </a:prstGeom>
        </p:spPr>
      </p:pic>
      <p:sp>
        <p:nvSpPr>
          <p:cNvPr id="10" name="TextBox 9"/>
          <p:cNvSpPr txBox="1"/>
          <p:nvPr/>
        </p:nvSpPr>
        <p:spPr>
          <a:xfrm>
            <a:off x="512767" y="4987308"/>
            <a:ext cx="8174033" cy="369332"/>
          </a:xfrm>
          <a:prstGeom prst="rect">
            <a:avLst/>
          </a:prstGeom>
          <a:noFill/>
        </p:spPr>
        <p:txBody>
          <a:bodyPr wrap="none" rtlCol="0">
            <a:spAutoFit/>
          </a:bodyPr>
          <a:lstStyle/>
          <a:p>
            <a:r>
              <a:rPr lang="en-US" dirty="0" smtClean="0"/>
              <a:t>Research Question: Does contingency or contiguity determine instrumental learning?</a:t>
            </a:r>
            <a:endParaRPr lang="en-US" dirty="0"/>
          </a:p>
        </p:txBody>
      </p:sp>
      <p:sp>
        <p:nvSpPr>
          <p:cNvPr id="11" name="TextBox 10"/>
          <p:cNvSpPr txBox="1"/>
          <p:nvPr/>
        </p:nvSpPr>
        <p:spPr>
          <a:xfrm>
            <a:off x="3200923" y="5297371"/>
            <a:ext cx="5755752" cy="1477328"/>
          </a:xfrm>
          <a:prstGeom prst="rect">
            <a:avLst/>
          </a:prstGeom>
          <a:noFill/>
        </p:spPr>
        <p:txBody>
          <a:bodyPr wrap="none" rtlCol="0">
            <a:spAutoFit/>
          </a:bodyPr>
          <a:lstStyle/>
          <a:p>
            <a:r>
              <a:rPr lang="en-US" dirty="0" smtClean="0"/>
              <a:t>Hypothesis:</a:t>
            </a:r>
          </a:p>
          <a:p>
            <a:r>
              <a:rPr lang="en-US" dirty="0"/>
              <a:t> </a:t>
            </a:r>
            <a:r>
              <a:rPr lang="en-US" dirty="0" smtClean="0"/>
              <a:t>  If its Contiguity, then both responses should be =</a:t>
            </a:r>
          </a:p>
          <a:p>
            <a:r>
              <a:rPr lang="en-US" dirty="0" smtClean="0"/>
              <a:t>   But, if its Contingency, then notice that the Chain-Sucrose</a:t>
            </a:r>
          </a:p>
          <a:p>
            <a:r>
              <a:rPr lang="en-US" dirty="0" smtClean="0"/>
              <a:t>Contingency is stronger than the Lever-Pellet contingency.</a:t>
            </a:r>
          </a:p>
          <a:p>
            <a:r>
              <a:rPr lang="en-US" dirty="0" smtClean="0"/>
              <a:t>So, Chain Pull should be &gt; than Lever Press</a:t>
            </a:r>
            <a:endParaRPr lang="en-US" dirty="0"/>
          </a:p>
        </p:txBody>
      </p:sp>
    </p:spTree>
    <p:extLst>
      <p:ext uri="{BB962C8B-B14F-4D97-AF65-F5344CB8AC3E}">
        <p14:creationId xmlns:p14="http://schemas.microsoft.com/office/powerpoint/2010/main" val="40796771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vol="80000">
                <p:cTn id="13" fill="hold" display="0">
                  <p:stCondLst>
                    <p:cond delay="indefinite"/>
                  </p:stCondLst>
                </p:cTn>
                <p:tgtEl>
                  <p:spTgt spid="8"/>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b="1" u="sng" dirty="0" smtClean="0">
                <a:latin typeface="Arial" charset="0"/>
                <a:ea typeface="ＭＳ Ｐゴシック" charset="0"/>
                <a:cs typeface="ＭＳ Ｐゴシック" charset="0"/>
              </a:rPr>
              <a:t>Instrumental Learning:  Determining Conditions</a:t>
            </a:r>
            <a:endParaRPr lang="en-US" dirty="0">
              <a:latin typeface="Arial" charset="0"/>
              <a:ea typeface="ＭＳ Ｐゴシック" charset="0"/>
              <a:cs typeface="ＭＳ Ｐゴシック" charset="0"/>
            </a:endParaRPr>
          </a:p>
        </p:txBody>
      </p:sp>
      <p:sp>
        <p:nvSpPr>
          <p:cNvPr id="3" name="TextBox 2"/>
          <p:cNvSpPr txBox="1"/>
          <p:nvPr/>
        </p:nvSpPr>
        <p:spPr>
          <a:xfrm>
            <a:off x="341739" y="1452098"/>
            <a:ext cx="8298516" cy="461665"/>
          </a:xfrm>
          <a:prstGeom prst="rect">
            <a:avLst/>
          </a:prstGeom>
          <a:noFill/>
        </p:spPr>
        <p:txBody>
          <a:bodyPr wrap="none" rtlCol="0">
            <a:spAutoFit/>
          </a:bodyPr>
          <a:lstStyle/>
          <a:p>
            <a:r>
              <a:rPr lang="en-US" sz="2400" dirty="0" smtClean="0"/>
              <a:t>3.  Nature of the Response-</a:t>
            </a:r>
            <a:r>
              <a:rPr lang="en-US" sz="2400" dirty="0" err="1" smtClean="0"/>
              <a:t>Reinforcer</a:t>
            </a:r>
            <a:r>
              <a:rPr lang="en-US" sz="2400" dirty="0" smtClean="0"/>
              <a:t> Relationship (Contingency)</a:t>
            </a:r>
            <a:endParaRPr lang="en-US" sz="2400" dirty="0"/>
          </a:p>
        </p:txBody>
      </p:sp>
      <p:sp>
        <p:nvSpPr>
          <p:cNvPr id="5" name="TextBox 4"/>
          <p:cNvSpPr txBox="1"/>
          <p:nvPr/>
        </p:nvSpPr>
        <p:spPr>
          <a:xfrm>
            <a:off x="688120" y="1927864"/>
            <a:ext cx="8071440" cy="400110"/>
          </a:xfrm>
          <a:prstGeom prst="rect">
            <a:avLst/>
          </a:prstGeom>
          <a:noFill/>
        </p:spPr>
        <p:txBody>
          <a:bodyPr wrap="none" rtlCol="0">
            <a:spAutoFit/>
          </a:bodyPr>
          <a:lstStyle/>
          <a:p>
            <a:pPr marL="342900" indent="-342900">
              <a:buFont typeface="Arial"/>
              <a:buChar char="•"/>
            </a:pPr>
            <a:r>
              <a:rPr lang="en-US" sz="2000" dirty="0" smtClean="0"/>
              <a:t>Contingency (between Response and Outcome) or Temporal Contiguity?</a:t>
            </a:r>
          </a:p>
        </p:txBody>
      </p:sp>
      <p:sp>
        <p:nvSpPr>
          <p:cNvPr id="2" name="TextBox 1"/>
          <p:cNvSpPr txBox="1"/>
          <p:nvPr/>
        </p:nvSpPr>
        <p:spPr>
          <a:xfrm>
            <a:off x="162053" y="5389011"/>
            <a:ext cx="3351613" cy="1200329"/>
          </a:xfrm>
          <a:prstGeom prst="rect">
            <a:avLst/>
          </a:prstGeom>
          <a:noFill/>
        </p:spPr>
        <p:txBody>
          <a:bodyPr wrap="square" rtlCol="0">
            <a:spAutoFit/>
          </a:bodyPr>
          <a:lstStyle/>
          <a:p>
            <a:r>
              <a:rPr lang="en-US" u="sng" dirty="0" smtClean="0">
                <a:solidFill>
                  <a:srgbClr val="FF0000"/>
                </a:solidFill>
              </a:rPr>
              <a:t>Experimental Design</a:t>
            </a:r>
          </a:p>
          <a:p>
            <a:r>
              <a:rPr lang="en-US" dirty="0" smtClean="0">
                <a:solidFill>
                  <a:srgbClr val="FF0000"/>
                </a:solidFill>
              </a:rPr>
              <a:t>	Lever Press -&gt; Pellets</a:t>
            </a:r>
          </a:p>
          <a:p>
            <a:r>
              <a:rPr lang="en-US" dirty="0" smtClean="0">
                <a:solidFill>
                  <a:srgbClr val="FF0000"/>
                </a:solidFill>
              </a:rPr>
              <a:t>	Chain Pull   -&gt; Sucrose</a:t>
            </a:r>
          </a:p>
          <a:p>
            <a:r>
              <a:rPr lang="en-US" dirty="0" smtClean="0">
                <a:solidFill>
                  <a:srgbClr val="FF0000"/>
                </a:solidFill>
              </a:rPr>
              <a:t>	(</a:t>
            </a:r>
            <a:r>
              <a:rPr lang="en-US" dirty="0">
                <a:solidFill>
                  <a:srgbClr val="FF0000"/>
                </a:solidFill>
              </a:rPr>
              <a:t>Freely Delivered</a:t>
            </a:r>
            <a:r>
              <a:rPr lang="en-US" dirty="0" smtClean="0">
                <a:solidFill>
                  <a:srgbClr val="FF0000"/>
                </a:solidFill>
              </a:rPr>
              <a:t>)  Pellets</a:t>
            </a:r>
            <a:endParaRPr lang="en-US" dirty="0">
              <a:solidFill>
                <a:srgbClr val="FF0000"/>
              </a:solidFill>
            </a:endParaRPr>
          </a:p>
        </p:txBody>
      </p:sp>
      <p:sp>
        <p:nvSpPr>
          <p:cNvPr id="4" name="Rectangle 3"/>
          <p:cNvSpPr/>
          <p:nvPr/>
        </p:nvSpPr>
        <p:spPr>
          <a:xfrm>
            <a:off x="1616593" y="2386094"/>
            <a:ext cx="6200636" cy="369332"/>
          </a:xfrm>
          <a:prstGeom prst="rect">
            <a:avLst/>
          </a:prstGeom>
        </p:spPr>
        <p:txBody>
          <a:bodyPr wrap="none">
            <a:spAutoFit/>
          </a:bodyPr>
          <a:lstStyle/>
          <a:p>
            <a:r>
              <a:rPr lang="en-US" i="1" dirty="0" smtClean="0"/>
              <a:t>Instrumental Contingency Experiment (</a:t>
            </a:r>
            <a:r>
              <a:rPr lang="en-US" i="1" dirty="0" err="1" smtClean="0"/>
              <a:t>Colwill</a:t>
            </a:r>
            <a:r>
              <a:rPr lang="en-US" i="1" dirty="0" smtClean="0"/>
              <a:t> &amp; </a:t>
            </a:r>
            <a:r>
              <a:rPr lang="en-US" i="1" dirty="0" err="1" smtClean="0"/>
              <a:t>Rescorla</a:t>
            </a:r>
            <a:r>
              <a:rPr lang="en-US" i="1" dirty="0" smtClean="0"/>
              <a:t>, 1986)</a:t>
            </a:r>
            <a:endParaRPr lang="en-US" i="1" dirty="0"/>
          </a:p>
        </p:txBody>
      </p:sp>
      <p:pic>
        <p:nvPicPr>
          <p:cNvPr id="7" name="chain.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4495799" y="2861733"/>
            <a:ext cx="2700867" cy="2025650"/>
          </a:xfrm>
          <a:prstGeom prst="rect">
            <a:avLst/>
          </a:prstGeom>
        </p:spPr>
      </p:pic>
      <p:pic>
        <p:nvPicPr>
          <p:cNvPr id="8" name="lever.mpg">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1467015" y="2861733"/>
            <a:ext cx="2700866" cy="2025650"/>
          </a:xfrm>
          <a:prstGeom prst="rect">
            <a:avLst/>
          </a:prstGeom>
        </p:spPr>
      </p:pic>
      <p:sp>
        <p:nvSpPr>
          <p:cNvPr id="10" name="TextBox 9"/>
          <p:cNvSpPr txBox="1"/>
          <p:nvPr/>
        </p:nvSpPr>
        <p:spPr>
          <a:xfrm>
            <a:off x="512767" y="4894171"/>
            <a:ext cx="8174033" cy="369332"/>
          </a:xfrm>
          <a:prstGeom prst="rect">
            <a:avLst/>
          </a:prstGeom>
          <a:noFill/>
        </p:spPr>
        <p:txBody>
          <a:bodyPr wrap="none" rtlCol="0">
            <a:spAutoFit/>
          </a:bodyPr>
          <a:lstStyle/>
          <a:p>
            <a:r>
              <a:rPr lang="en-US" dirty="0" smtClean="0"/>
              <a:t>Research Question: Does contingency or contiguity determine instrumental learning?</a:t>
            </a:r>
            <a:endParaRPr lang="en-US" dirty="0"/>
          </a:p>
        </p:txBody>
      </p:sp>
      <p:sp>
        <p:nvSpPr>
          <p:cNvPr id="11" name="TextBox 10"/>
          <p:cNvSpPr txBox="1"/>
          <p:nvPr/>
        </p:nvSpPr>
        <p:spPr>
          <a:xfrm>
            <a:off x="3090333" y="5187300"/>
            <a:ext cx="6053667" cy="1754327"/>
          </a:xfrm>
          <a:prstGeom prst="rect">
            <a:avLst/>
          </a:prstGeom>
          <a:noFill/>
        </p:spPr>
        <p:txBody>
          <a:bodyPr wrap="square" rtlCol="0">
            <a:spAutoFit/>
          </a:bodyPr>
          <a:lstStyle/>
          <a:p>
            <a:r>
              <a:rPr lang="en-US" dirty="0" smtClean="0"/>
              <a:t>Results:</a:t>
            </a:r>
          </a:p>
          <a:p>
            <a:r>
              <a:rPr lang="en-US" dirty="0"/>
              <a:t> </a:t>
            </a:r>
            <a:r>
              <a:rPr lang="en-US" dirty="0" smtClean="0"/>
              <a:t>  The Rats Chain Pull Responses &gt; Lever Press</a:t>
            </a:r>
          </a:p>
          <a:p>
            <a:endParaRPr lang="en-US" dirty="0"/>
          </a:p>
          <a:p>
            <a:r>
              <a:rPr lang="en-US" dirty="0" smtClean="0"/>
              <a:t>    This confirms that Contingency is important during Instrumental learning, much like it has been shown in</a:t>
            </a:r>
          </a:p>
          <a:p>
            <a:r>
              <a:rPr lang="en-US" dirty="0" err="1" smtClean="0"/>
              <a:t>Pavlovian</a:t>
            </a:r>
            <a:r>
              <a:rPr lang="en-US" dirty="0" smtClean="0"/>
              <a:t> learning.</a:t>
            </a:r>
            <a:endParaRPr lang="en-US" dirty="0"/>
          </a:p>
        </p:txBody>
      </p:sp>
    </p:spTree>
    <p:extLst>
      <p:ext uri="{BB962C8B-B14F-4D97-AF65-F5344CB8AC3E}">
        <p14:creationId xmlns:p14="http://schemas.microsoft.com/office/powerpoint/2010/main" val="32821748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vol="80000">
                <p:cTn id="13" fill="hold" display="0">
                  <p:stCondLst>
                    <p:cond delay="indefinite"/>
                  </p:stCondLst>
                </p:cTn>
                <p:tgtEl>
                  <p:spTgt spid="8"/>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pPr eaLnBrk="1" hangingPunct="1"/>
            <a:r>
              <a:rPr lang="en-US" sz="3200" b="1" u="sng" dirty="0">
                <a:latin typeface="Arial" charset="0"/>
                <a:ea typeface="ＭＳ Ｐゴシック" charset="0"/>
                <a:cs typeface="ＭＳ Ｐゴシック" charset="0"/>
              </a:rPr>
              <a:t>Associative Learning</a:t>
            </a:r>
            <a:endParaRPr lang="en-US" dirty="0">
              <a:latin typeface="Arial" charset="0"/>
              <a:ea typeface="ＭＳ Ｐゴシック" charset="0"/>
              <a:cs typeface="ＭＳ Ｐゴシック" charset="0"/>
            </a:endParaRPr>
          </a:p>
        </p:txBody>
      </p:sp>
      <p:sp>
        <p:nvSpPr>
          <p:cNvPr id="13314" name="Text Box 3"/>
          <p:cNvSpPr txBox="1">
            <a:spLocks noChangeArrowheads="1"/>
          </p:cNvSpPr>
          <p:nvPr/>
        </p:nvSpPr>
        <p:spPr bwMode="auto">
          <a:xfrm>
            <a:off x="822325" y="1952625"/>
            <a:ext cx="4738019" cy="20005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i="1" dirty="0" err="1"/>
              <a:t>Pavlovian</a:t>
            </a:r>
            <a:r>
              <a:rPr lang="en-US" sz="2000" i="1" dirty="0"/>
              <a:t> </a:t>
            </a:r>
            <a:r>
              <a:rPr lang="en-US" sz="2000" i="1" dirty="0" err="1"/>
              <a:t>vs</a:t>
            </a:r>
            <a:r>
              <a:rPr lang="en-US" sz="2000" i="1" dirty="0"/>
              <a:t> Instrumental Conditioning:</a:t>
            </a:r>
          </a:p>
          <a:p>
            <a:endParaRPr lang="en-US" sz="2000" i="1" dirty="0"/>
          </a:p>
          <a:p>
            <a:r>
              <a:rPr lang="en-US" sz="2000" i="1" dirty="0"/>
              <a:t>   </a:t>
            </a:r>
            <a:r>
              <a:rPr lang="en-US" sz="2000" dirty="0"/>
              <a:t>CS - US Contingency</a:t>
            </a:r>
          </a:p>
          <a:p>
            <a:endParaRPr lang="en-US" sz="2000" dirty="0"/>
          </a:p>
          <a:p>
            <a:r>
              <a:rPr lang="en-US" sz="2000" dirty="0"/>
              <a:t>   R - </a:t>
            </a:r>
            <a:r>
              <a:rPr lang="en-US" sz="2000" dirty="0" err="1" smtClean="0"/>
              <a:t>Reinforcer</a:t>
            </a:r>
            <a:r>
              <a:rPr lang="en-US" sz="2000" dirty="0" smtClean="0"/>
              <a:t> </a:t>
            </a:r>
            <a:r>
              <a:rPr lang="en-US" sz="2000" dirty="0"/>
              <a:t>Contingency</a:t>
            </a:r>
          </a:p>
          <a:p>
            <a:r>
              <a:rPr lang="en-US" dirty="0"/>
              <a:t>   </a:t>
            </a:r>
          </a:p>
        </p:txBody>
      </p:sp>
      <p:sp>
        <p:nvSpPr>
          <p:cNvPr id="2" name="Rectangle 1"/>
          <p:cNvSpPr/>
          <p:nvPr/>
        </p:nvSpPr>
        <p:spPr>
          <a:xfrm>
            <a:off x="795766" y="4277133"/>
            <a:ext cx="7552468" cy="1323439"/>
          </a:xfrm>
          <a:prstGeom prst="rect">
            <a:avLst/>
          </a:prstGeom>
        </p:spPr>
        <p:txBody>
          <a:bodyPr wrap="none">
            <a:spAutoFit/>
          </a:bodyPr>
          <a:lstStyle/>
          <a:p>
            <a:r>
              <a:rPr lang="en-US" sz="1600" dirty="0" smtClean="0">
                <a:latin typeface="Arial"/>
                <a:cs typeface="Arial"/>
              </a:rPr>
              <a:t>The main procedural difference between </a:t>
            </a:r>
            <a:r>
              <a:rPr lang="en-US" sz="1600" dirty="0" err="1" smtClean="0">
                <a:latin typeface="Arial"/>
                <a:cs typeface="Arial"/>
              </a:rPr>
              <a:t>Pavlovian</a:t>
            </a:r>
            <a:r>
              <a:rPr lang="en-US" sz="1600" dirty="0" smtClean="0">
                <a:latin typeface="Arial"/>
                <a:cs typeface="Arial"/>
              </a:rPr>
              <a:t> and instrumental</a:t>
            </a:r>
          </a:p>
          <a:p>
            <a:r>
              <a:rPr lang="en-US" sz="1600" dirty="0">
                <a:latin typeface="Arial"/>
                <a:cs typeface="Arial"/>
              </a:rPr>
              <a:t>c</a:t>
            </a:r>
            <a:r>
              <a:rPr lang="en-US" sz="1600" dirty="0" smtClean="0">
                <a:latin typeface="Arial"/>
                <a:cs typeface="Arial"/>
              </a:rPr>
              <a:t>onditioning is that in </a:t>
            </a:r>
            <a:r>
              <a:rPr lang="en-US" sz="1600" dirty="0" err="1" smtClean="0">
                <a:latin typeface="Arial"/>
                <a:cs typeface="Arial"/>
              </a:rPr>
              <a:t>Pavlovian</a:t>
            </a:r>
            <a:r>
              <a:rPr lang="en-US" sz="1600" dirty="0" smtClean="0">
                <a:latin typeface="Arial"/>
                <a:cs typeface="Arial"/>
              </a:rPr>
              <a:t> learning the critical environmental contingency</a:t>
            </a:r>
          </a:p>
          <a:p>
            <a:r>
              <a:rPr lang="en-US" sz="1600" dirty="0">
                <a:latin typeface="Arial"/>
                <a:cs typeface="Arial"/>
              </a:rPr>
              <a:t>i</a:t>
            </a:r>
            <a:r>
              <a:rPr lang="en-US" sz="1600" dirty="0" smtClean="0">
                <a:latin typeface="Arial"/>
                <a:cs typeface="Arial"/>
              </a:rPr>
              <a:t>s that between two stimuli (CS and US), whereas in instrumental conditioning</a:t>
            </a:r>
          </a:p>
          <a:p>
            <a:r>
              <a:rPr lang="en-US" sz="1600" dirty="0">
                <a:latin typeface="Arial"/>
                <a:cs typeface="Arial"/>
              </a:rPr>
              <a:t>t</a:t>
            </a:r>
            <a:r>
              <a:rPr lang="en-US" sz="1600" dirty="0" smtClean="0">
                <a:latin typeface="Arial"/>
                <a:cs typeface="Arial"/>
              </a:rPr>
              <a:t>he critical environmental contingency is that between the animals own response</a:t>
            </a:r>
          </a:p>
          <a:p>
            <a:r>
              <a:rPr lang="en-US" sz="1600" dirty="0">
                <a:latin typeface="Arial"/>
                <a:cs typeface="Arial"/>
              </a:rPr>
              <a:t>a</a:t>
            </a:r>
            <a:r>
              <a:rPr lang="en-US" sz="1600" dirty="0" smtClean="0">
                <a:latin typeface="Arial"/>
                <a:cs typeface="Arial"/>
              </a:rPr>
              <a:t>nd the events that follow (for instance, the rewarding US). </a:t>
            </a:r>
            <a:endParaRPr lang="en-US" sz="1600" dirty="0"/>
          </a:p>
        </p:txBody>
      </p:sp>
    </p:spTree>
    <p:extLst>
      <p:ext uri="{BB962C8B-B14F-4D97-AF65-F5344CB8AC3E}">
        <p14:creationId xmlns:p14="http://schemas.microsoft.com/office/powerpoint/2010/main" val="742279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3200" b="1" u="sng" dirty="0" smtClean="0">
                <a:latin typeface="Arial" charset="0"/>
                <a:ea typeface="ＭＳ Ｐゴシック" charset="0"/>
                <a:cs typeface="ＭＳ Ｐゴシック" charset="0"/>
              </a:rPr>
              <a:t>Instrumental Learning</a:t>
            </a:r>
            <a:endParaRPr lang="en-US" dirty="0">
              <a:latin typeface="Arial" charset="0"/>
              <a:ea typeface="ＭＳ Ｐゴシック" charset="0"/>
              <a:cs typeface="ＭＳ Ｐゴシック" charset="0"/>
            </a:endParaRPr>
          </a:p>
        </p:txBody>
      </p:sp>
      <p:sp>
        <p:nvSpPr>
          <p:cNvPr id="21506" name="Text Box 3"/>
          <p:cNvSpPr txBox="1">
            <a:spLocks noChangeArrowheads="1"/>
          </p:cNvSpPr>
          <p:nvPr/>
        </p:nvSpPr>
        <p:spPr bwMode="auto">
          <a:xfrm>
            <a:off x="278015" y="1417638"/>
            <a:ext cx="8654056" cy="48936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i="1" dirty="0" smtClean="0"/>
              <a:t>Three Key Questions</a:t>
            </a:r>
            <a:endParaRPr lang="en-US" i="1" dirty="0"/>
          </a:p>
          <a:p>
            <a:endParaRPr lang="en-US" dirty="0"/>
          </a:p>
          <a:p>
            <a:r>
              <a:rPr lang="en-US" dirty="0"/>
              <a:t>   1. What are the major determinants of learning?</a:t>
            </a:r>
          </a:p>
          <a:p>
            <a:r>
              <a:rPr lang="en-US" dirty="0"/>
              <a:t>   2. What is the content of learning?</a:t>
            </a:r>
          </a:p>
          <a:p>
            <a:r>
              <a:rPr lang="en-US" dirty="0"/>
              <a:t>   3. </a:t>
            </a:r>
            <a:r>
              <a:rPr lang="en-US" dirty="0" smtClean="0"/>
              <a:t>Motivational factors affecting performance?</a:t>
            </a:r>
          </a:p>
          <a:p>
            <a:endParaRPr lang="en-US" dirty="0"/>
          </a:p>
          <a:p>
            <a:r>
              <a:rPr lang="en-US" i="1" dirty="0">
                <a:solidFill>
                  <a:srgbClr val="FF0000"/>
                </a:solidFill>
              </a:rPr>
              <a:t>Basic Paradigms</a:t>
            </a:r>
          </a:p>
          <a:p>
            <a:r>
              <a:rPr lang="en-US" i="1" dirty="0">
                <a:solidFill>
                  <a:srgbClr val="FF0000"/>
                </a:solidFill>
              </a:rPr>
              <a:t>4 Basic Instrumental Contingencies</a:t>
            </a:r>
          </a:p>
          <a:p>
            <a:r>
              <a:rPr lang="en-US" i="1" dirty="0">
                <a:solidFill>
                  <a:srgbClr val="FF0000"/>
                </a:solidFill>
              </a:rPr>
              <a:t>Determining </a:t>
            </a:r>
            <a:r>
              <a:rPr lang="en-US" i="1" dirty="0" smtClean="0">
                <a:solidFill>
                  <a:srgbClr val="FF0000"/>
                </a:solidFill>
              </a:rPr>
              <a:t>Conditions</a:t>
            </a:r>
          </a:p>
          <a:p>
            <a:r>
              <a:rPr lang="en-US" i="1" dirty="0"/>
              <a:t>	</a:t>
            </a:r>
            <a:r>
              <a:rPr lang="en-US" i="1" dirty="0" smtClean="0"/>
              <a:t>Nature of the Response</a:t>
            </a:r>
          </a:p>
          <a:p>
            <a:r>
              <a:rPr lang="en-US" i="1" dirty="0"/>
              <a:t>	</a:t>
            </a:r>
            <a:r>
              <a:rPr lang="en-US" i="1" dirty="0" smtClean="0"/>
              <a:t>Nature of the </a:t>
            </a:r>
            <a:r>
              <a:rPr lang="en-US" i="1" dirty="0" err="1" smtClean="0"/>
              <a:t>Reinforcer</a:t>
            </a:r>
            <a:endParaRPr lang="en-US" i="1" dirty="0" smtClean="0"/>
          </a:p>
          <a:p>
            <a:r>
              <a:rPr lang="en-US" i="1" dirty="0"/>
              <a:t>	</a:t>
            </a:r>
            <a:r>
              <a:rPr lang="en-US" i="1" dirty="0" smtClean="0"/>
              <a:t>Response-</a:t>
            </a:r>
            <a:r>
              <a:rPr lang="en-US" i="1" dirty="0" err="1" smtClean="0"/>
              <a:t>Reinforcer</a:t>
            </a:r>
            <a:r>
              <a:rPr lang="en-US" i="1" dirty="0" smtClean="0"/>
              <a:t> Relations</a:t>
            </a:r>
            <a:endParaRPr lang="en-US" dirty="0"/>
          </a:p>
          <a:p>
            <a:r>
              <a:rPr lang="en-US" i="1" dirty="0"/>
              <a:t>	</a:t>
            </a:r>
            <a:r>
              <a:rPr lang="en-US" i="1" dirty="0" smtClean="0"/>
              <a:t>	Temporal Contiguity, </a:t>
            </a:r>
            <a:r>
              <a:rPr lang="en-US" i="1" dirty="0" err="1"/>
              <a:t>Reinforcer</a:t>
            </a:r>
            <a:r>
              <a:rPr lang="en-US" i="1" dirty="0"/>
              <a:t> </a:t>
            </a:r>
            <a:r>
              <a:rPr lang="en-US" i="1" dirty="0" smtClean="0"/>
              <a:t>Surprise, Contingency </a:t>
            </a:r>
            <a:endParaRPr lang="en-US" i="1" dirty="0"/>
          </a:p>
        </p:txBody>
      </p:sp>
    </p:spTree>
    <p:extLst>
      <p:ext uri="{BB962C8B-B14F-4D97-AF65-F5344CB8AC3E}">
        <p14:creationId xmlns:p14="http://schemas.microsoft.com/office/powerpoint/2010/main" val="3844000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b="1" u="sng" dirty="0" smtClean="0">
                <a:latin typeface="Arial" charset="0"/>
                <a:ea typeface="ＭＳ Ｐゴシック" charset="0"/>
                <a:cs typeface="ＭＳ Ｐゴシック" charset="0"/>
              </a:rPr>
              <a:t>Instrumental Learning: Basic Paradigms</a:t>
            </a:r>
            <a:endParaRPr lang="en-US" dirty="0">
              <a:latin typeface="Arial" charset="0"/>
              <a:ea typeface="ＭＳ Ｐゴシック" charset="0"/>
              <a:cs typeface="ＭＳ Ｐゴシック" charset="0"/>
            </a:endParaRPr>
          </a:p>
        </p:txBody>
      </p:sp>
      <p:sp>
        <p:nvSpPr>
          <p:cNvPr id="25602" name="Text Box 3"/>
          <p:cNvSpPr txBox="1">
            <a:spLocks noChangeArrowheads="1"/>
          </p:cNvSpPr>
          <p:nvPr/>
        </p:nvSpPr>
        <p:spPr bwMode="auto">
          <a:xfrm>
            <a:off x="865068" y="2143503"/>
            <a:ext cx="8058616" cy="12003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AutoNum type="arabicPeriod"/>
            </a:pPr>
            <a:r>
              <a:rPr lang="en-US" dirty="0" smtClean="0"/>
              <a:t>Discrete Trials </a:t>
            </a:r>
            <a:r>
              <a:rPr lang="en-US" dirty="0" err="1" smtClean="0"/>
              <a:t>vs</a:t>
            </a:r>
            <a:r>
              <a:rPr lang="en-US" dirty="0" smtClean="0"/>
              <a:t> Free Operant</a:t>
            </a:r>
            <a:endParaRPr lang="en-US" dirty="0"/>
          </a:p>
          <a:p>
            <a:pPr>
              <a:buFont typeface="Arial" charset="0"/>
              <a:buAutoNum type="arabicPeriod"/>
            </a:pPr>
            <a:r>
              <a:rPr lang="en-US" dirty="0" smtClean="0"/>
              <a:t>Puzzle Box (Thorndike), Mazes (Runway, T-Maze, </a:t>
            </a:r>
            <a:r>
              <a:rPr lang="en-US" dirty="0" err="1" smtClean="0"/>
              <a:t>etc</a:t>
            </a:r>
            <a:r>
              <a:rPr lang="en-US" dirty="0" smtClean="0"/>
              <a:t>)</a:t>
            </a:r>
            <a:endParaRPr lang="en-US" dirty="0"/>
          </a:p>
          <a:p>
            <a:pPr>
              <a:buFont typeface="Arial" charset="0"/>
              <a:buAutoNum type="arabicPeriod"/>
            </a:pPr>
            <a:r>
              <a:rPr lang="en-US" dirty="0" smtClean="0"/>
              <a:t>Operant Conditioning chambers (BF Skinner)</a:t>
            </a:r>
            <a:endParaRPr lang="en-US" dirty="0"/>
          </a:p>
        </p:txBody>
      </p:sp>
      <p:sp>
        <p:nvSpPr>
          <p:cNvPr id="2" name="TextBox 1"/>
          <p:cNvSpPr txBox="1"/>
          <p:nvPr/>
        </p:nvSpPr>
        <p:spPr>
          <a:xfrm>
            <a:off x="327571" y="4018898"/>
            <a:ext cx="8650776" cy="2308324"/>
          </a:xfrm>
          <a:prstGeom prst="rect">
            <a:avLst/>
          </a:prstGeom>
          <a:noFill/>
        </p:spPr>
        <p:txBody>
          <a:bodyPr wrap="none" rtlCol="0">
            <a:spAutoFit/>
          </a:bodyPr>
          <a:lstStyle/>
          <a:p>
            <a:r>
              <a:rPr lang="en-US" sz="2400" dirty="0" smtClean="0">
                <a:solidFill>
                  <a:srgbClr val="FF0000"/>
                </a:solidFill>
              </a:rPr>
              <a:t>Early approaches used discrete trials tasks.  The animal was placed</a:t>
            </a:r>
          </a:p>
          <a:p>
            <a:r>
              <a:rPr lang="en-US" sz="2400" dirty="0">
                <a:solidFill>
                  <a:srgbClr val="FF0000"/>
                </a:solidFill>
              </a:rPr>
              <a:t>i</a:t>
            </a:r>
            <a:r>
              <a:rPr lang="en-US" sz="2400" dirty="0" smtClean="0">
                <a:solidFill>
                  <a:srgbClr val="FF0000"/>
                </a:solidFill>
              </a:rPr>
              <a:t>n the apparatus and removed at the end of the conditioning trial.</a:t>
            </a:r>
          </a:p>
          <a:p>
            <a:r>
              <a:rPr lang="en-US" sz="2400" dirty="0" smtClean="0">
                <a:solidFill>
                  <a:srgbClr val="FF0000"/>
                </a:solidFill>
              </a:rPr>
              <a:t>Then it was returned for another discrete trial later.  In Free operant</a:t>
            </a:r>
          </a:p>
          <a:p>
            <a:r>
              <a:rPr lang="en-US" sz="2400" dirty="0">
                <a:solidFill>
                  <a:srgbClr val="FF0000"/>
                </a:solidFill>
              </a:rPr>
              <a:t>t</a:t>
            </a:r>
            <a:r>
              <a:rPr lang="en-US" sz="2400" dirty="0" smtClean="0">
                <a:solidFill>
                  <a:srgbClr val="FF0000"/>
                </a:solidFill>
              </a:rPr>
              <a:t>asks, the animal </a:t>
            </a:r>
            <a:r>
              <a:rPr lang="en-US" sz="2400" dirty="0">
                <a:solidFill>
                  <a:srgbClr val="FF0000"/>
                </a:solidFill>
              </a:rPr>
              <a:t>i</a:t>
            </a:r>
            <a:r>
              <a:rPr lang="en-US" sz="2400" dirty="0" smtClean="0">
                <a:solidFill>
                  <a:srgbClr val="FF0000"/>
                </a:solidFill>
              </a:rPr>
              <a:t>s placed in the apparatus and permitted to</a:t>
            </a:r>
          </a:p>
          <a:p>
            <a:r>
              <a:rPr lang="en-US" sz="2400" dirty="0">
                <a:solidFill>
                  <a:srgbClr val="FF0000"/>
                </a:solidFill>
              </a:rPr>
              <a:t>r</a:t>
            </a:r>
            <a:r>
              <a:rPr lang="en-US" sz="2400" dirty="0" smtClean="0">
                <a:solidFill>
                  <a:srgbClr val="FF0000"/>
                </a:solidFill>
              </a:rPr>
              <a:t>espond freely during the entire conditioning session without</a:t>
            </a:r>
          </a:p>
          <a:p>
            <a:r>
              <a:rPr lang="en-US" sz="2400" dirty="0">
                <a:solidFill>
                  <a:srgbClr val="FF0000"/>
                </a:solidFill>
              </a:rPr>
              <a:t>i</a:t>
            </a:r>
            <a:r>
              <a:rPr lang="en-US" sz="2400" dirty="0" smtClean="0">
                <a:solidFill>
                  <a:srgbClr val="FF0000"/>
                </a:solidFill>
              </a:rPr>
              <a:t>nterruption.</a:t>
            </a:r>
          </a:p>
        </p:txBody>
      </p:sp>
    </p:spTree>
    <p:extLst>
      <p:ext uri="{BB962C8B-B14F-4D97-AF65-F5344CB8AC3E}">
        <p14:creationId xmlns:p14="http://schemas.microsoft.com/office/powerpoint/2010/main" val="1822291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b="1" u="sng" dirty="0" smtClean="0">
                <a:latin typeface="Arial" charset="0"/>
                <a:ea typeface="ＭＳ Ｐゴシック" charset="0"/>
                <a:cs typeface="ＭＳ Ｐゴシック" charset="0"/>
              </a:rPr>
              <a:t>Discrete Trials Approaches</a:t>
            </a:r>
            <a:endParaRPr lang="en-US" dirty="0">
              <a:latin typeface="Arial" charset="0"/>
              <a:ea typeface="ＭＳ Ｐゴシック" charset="0"/>
              <a:cs typeface="ＭＳ Ｐゴシック" charset="0"/>
            </a:endParaRPr>
          </a:p>
        </p:txBody>
      </p:sp>
      <p:sp>
        <p:nvSpPr>
          <p:cNvPr id="13" name="TextBox 12"/>
          <p:cNvSpPr txBox="1"/>
          <p:nvPr/>
        </p:nvSpPr>
        <p:spPr>
          <a:xfrm>
            <a:off x="259270" y="3993428"/>
            <a:ext cx="4952914" cy="2308324"/>
          </a:xfrm>
          <a:prstGeom prst="rect">
            <a:avLst/>
          </a:prstGeom>
          <a:noFill/>
        </p:spPr>
        <p:txBody>
          <a:bodyPr wrap="square" rtlCol="0">
            <a:spAutoFit/>
          </a:bodyPr>
          <a:lstStyle/>
          <a:p>
            <a:pPr marL="285750" indent="-285750">
              <a:buFont typeface="Arial"/>
              <a:buChar char="•"/>
            </a:pPr>
            <a:r>
              <a:rPr lang="en-US" dirty="0" smtClean="0">
                <a:solidFill>
                  <a:srgbClr val="FF0000"/>
                </a:solidFill>
              </a:rPr>
              <a:t>Cats learned to escape puzzle box to obtain food reward.</a:t>
            </a:r>
          </a:p>
          <a:p>
            <a:pPr marL="285750" indent="-285750">
              <a:buFont typeface="Arial"/>
              <a:buChar char="•"/>
            </a:pPr>
            <a:endParaRPr lang="en-US" dirty="0" smtClean="0">
              <a:solidFill>
                <a:srgbClr val="FF0000"/>
              </a:solidFill>
            </a:endParaRPr>
          </a:p>
          <a:p>
            <a:pPr marL="285750" indent="-285750">
              <a:buFont typeface="Arial"/>
              <a:buChar char="•"/>
            </a:pPr>
            <a:r>
              <a:rPr lang="en-US" dirty="0" smtClean="0">
                <a:solidFill>
                  <a:srgbClr val="FF0000"/>
                </a:solidFill>
              </a:rPr>
              <a:t>Thorndike assumed this was caused by the development of an S-R association.</a:t>
            </a:r>
          </a:p>
          <a:p>
            <a:endParaRPr lang="en-US" dirty="0" smtClean="0">
              <a:solidFill>
                <a:srgbClr val="FF0000"/>
              </a:solidFill>
            </a:endParaRPr>
          </a:p>
          <a:p>
            <a:pPr marL="285750" indent="-285750">
              <a:buFont typeface="Arial"/>
              <a:buChar char="•"/>
            </a:pPr>
            <a:r>
              <a:rPr lang="en-US" dirty="0" smtClean="0">
                <a:solidFill>
                  <a:srgbClr val="FF0000"/>
                </a:solidFill>
              </a:rPr>
              <a:t>Reinforcement “stamped in” this association, without itself being learned about.</a:t>
            </a:r>
          </a:p>
        </p:txBody>
      </p:sp>
      <p:pic>
        <p:nvPicPr>
          <p:cNvPr id="7" name="Picture 6" descr="Thorndike puzzle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54" y="1286607"/>
            <a:ext cx="3200400" cy="2395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8" descr="Thorndike Lear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5574" y="3840037"/>
            <a:ext cx="2896625" cy="2461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084" y="1286607"/>
            <a:ext cx="4138115" cy="23999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27991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b="1" u="sng" dirty="0" smtClean="0">
                <a:latin typeface="Arial" charset="0"/>
                <a:ea typeface="ＭＳ Ｐゴシック" charset="0"/>
                <a:cs typeface="ＭＳ Ｐゴシック" charset="0"/>
              </a:rPr>
              <a:t>Discrete Trials Approaches</a:t>
            </a:r>
            <a:endParaRPr lang="en-US" dirty="0">
              <a:latin typeface="Arial" charset="0"/>
              <a:ea typeface="ＭＳ Ｐゴシック" charset="0"/>
              <a:cs typeface="ＭＳ Ｐゴシック" charset="0"/>
            </a:endParaRPr>
          </a:p>
        </p:txBody>
      </p:sp>
      <p:sp>
        <p:nvSpPr>
          <p:cNvPr id="13" name="TextBox 12"/>
          <p:cNvSpPr txBox="1"/>
          <p:nvPr/>
        </p:nvSpPr>
        <p:spPr>
          <a:xfrm>
            <a:off x="457200" y="4905572"/>
            <a:ext cx="8327921" cy="923330"/>
          </a:xfrm>
          <a:prstGeom prst="rect">
            <a:avLst/>
          </a:prstGeom>
          <a:noFill/>
        </p:spPr>
        <p:txBody>
          <a:bodyPr wrap="none" rtlCol="0">
            <a:spAutoFit/>
          </a:bodyPr>
          <a:lstStyle/>
          <a:p>
            <a:pPr marL="285750" indent="-285750">
              <a:buFont typeface="Arial"/>
              <a:buChar char="•"/>
            </a:pPr>
            <a:r>
              <a:rPr lang="en-US" dirty="0" smtClean="0">
                <a:solidFill>
                  <a:srgbClr val="FF0000"/>
                </a:solidFill>
              </a:rPr>
              <a:t>Rats learn to run down the runway (leaving the start box to the goal box) to get food.</a:t>
            </a:r>
          </a:p>
          <a:p>
            <a:pPr marL="285750" indent="-285750">
              <a:buFont typeface="Arial"/>
              <a:buChar char="•"/>
            </a:pPr>
            <a:r>
              <a:rPr lang="en-US" dirty="0" smtClean="0">
                <a:solidFill>
                  <a:srgbClr val="FF0000"/>
                </a:solidFill>
              </a:rPr>
              <a:t>They can also learn to choose the correct side in a T maze.</a:t>
            </a:r>
          </a:p>
          <a:p>
            <a:pPr marL="285750" indent="-285750">
              <a:buFont typeface="Arial"/>
              <a:buChar char="•"/>
            </a:pPr>
            <a:r>
              <a:rPr lang="en-US" dirty="0" smtClean="0">
                <a:solidFill>
                  <a:srgbClr val="FF0000"/>
                </a:solidFill>
              </a:rPr>
              <a:t>Learning is assessed with running speed in runway, and % Correct choice in T maze.</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982" y="1417638"/>
            <a:ext cx="4373781" cy="29966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139762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b="1" u="sng" dirty="0" smtClean="0">
                <a:latin typeface="Arial" charset="0"/>
                <a:ea typeface="ＭＳ Ｐゴシック" charset="0"/>
                <a:cs typeface="ＭＳ Ｐゴシック" charset="0"/>
              </a:rPr>
              <a:t>Free Operant Approaches</a:t>
            </a:r>
            <a:endParaRPr lang="en-US" dirty="0">
              <a:latin typeface="Arial" charset="0"/>
              <a:ea typeface="ＭＳ Ｐゴシック" charset="0"/>
              <a:cs typeface="ＭＳ Ｐゴシック" charset="0"/>
            </a:endParaRPr>
          </a:p>
        </p:txBody>
      </p:sp>
      <p:sp>
        <p:nvSpPr>
          <p:cNvPr id="13" name="TextBox 12"/>
          <p:cNvSpPr txBox="1"/>
          <p:nvPr/>
        </p:nvSpPr>
        <p:spPr>
          <a:xfrm>
            <a:off x="457200" y="4970699"/>
            <a:ext cx="8401759" cy="1477328"/>
          </a:xfrm>
          <a:prstGeom prst="rect">
            <a:avLst/>
          </a:prstGeom>
          <a:noFill/>
        </p:spPr>
        <p:txBody>
          <a:bodyPr wrap="none" rtlCol="0">
            <a:spAutoFit/>
          </a:bodyPr>
          <a:lstStyle/>
          <a:p>
            <a:pPr marL="285750" indent="-285750">
              <a:buFont typeface="Arial"/>
              <a:buChar char="•"/>
            </a:pPr>
            <a:r>
              <a:rPr lang="en-US" dirty="0" smtClean="0">
                <a:solidFill>
                  <a:srgbClr val="FF0000"/>
                </a:solidFill>
              </a:rPr>
              <a:t>Rats learn to press a lever to get food, continue responding uninterrupted.</a:t>
            </a:r>
          </a:p>
          <a:p>
            <a:pPr marL="285750" indent="-285750">
              <a:buFont typeface="Arial"/>
              <a:buChar char="•"/>
            </a:pPr>
            <a:r>
              <a:rPr lang="en-US" dirty="0" smtClean="0">
                <a:solidFill>
                  <a:srgbClr val="FF0000"/>
                </a:solidFill>
              </a:rPr>
              <a:t>Response rate is one measure of instrumental learning.</a:t>
            </a:r>
          </a:p>
          <a:p>
            <a:pPr marL="285750" indent="-285750">
              <a:buFont typeface="Arial"/>
              <a:buChar char="•"/>
            </a:pPr>
            <a:r>
              <a:rPr lang="en-US" dirty="0" smtClean="0">
                <a:solidFill>
                  <a:srgbClr val="FF0000"/>
                </a:solidFill>
              </a:rPr>
              <a:t>The “operant” response is defined as that set of actions that result in delivery of</a:t>
            </a:r>
          </a:p>
          <a:p>
            <a:r>
              <a:rPr lang="en-US" dirty="0" smtClean="0">
                <a:solidFill>
                  <a:srgbClr val="FF0000"/>
                </a:solidFill>
              </a:rPr>
              <a:t>the reinforcement (namely, pressing the lever in some manner).  In this way, responding</a:t>
            </a:r>
          </a:p>
          <a:p>
            <a:r>
              <a:rPr lang="en-US" dirty="0">
                <a:solidFill>
                  <a:srgbClr val="FF0000"/>
                </a:solidFill>
              </a:rPr>
              <a:t>a</a:t>
            </a:r>
            <a:r>
              <a:rPr lang="en-US" dirty="0" smtClean="0">
                <a:solidFill>
                  <a:srgbClr val="FF0000"/>
                </a:solidFill>
              </a:rPr>
              <a:t>nd hence, learning, can be easily assessed.</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25890"/>
          <a:stretch>
            <a:fillRect/>
          </a:stretch>
        </p:blipFill>
        <p:spPr bwMode="auto">
          <a:xfrm>
            <a:off x="457200" y="1417638"/>
            <a:ext cx="4817276" cy="33969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7" descr="Skinner 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091" y="1267221"/>
            <a:ext cx="2709907" cy="3607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18228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b="1" u="sng" dirty="0" smtClean="0">
                <a:latin typeface="Arial" charset="0"/>
                <a:ea typeface="ＭＳ Ｐゴシック" charset="0"/>
                <a:cs typeface="ＭＳ Ｐゴシック" charset="0"/>
              </a:rPr>
              <a:t>Shaping of Instrumental Responses</a:t>
            </a:r>
            <a:endParaRPr lang="en-US" dirty="0">
              <a:latin typeface="Arial" charset="0"/>
              <a:ea typeface="ＭＳ Ｐゴシック" charset="0"/>
              <a:cs typeface="ＭＳ Ｐゴシック" charset="0"/>
            </a:endParaRPr>
          </a:p>
        </p:txBody>
      </p:sp>
      <p:sp>
        <p:nvSpPr>
          <p:cNvPr id="13" name="TextBox 12"/>
          <p:cNvSpPr txBox="1"/>
          <p:nvPr/>
        </p:nvSpPr>
        <p:spPr>
          <a:xfrm>
            <a:off x="132998" y="5173478"/>
            <a:ext cx="8610049" cy="1477328"/>
          </a:xfrm>
          <a:prstGeom prst="rect">
            <a:avLst/>
          </a:prstGeom>
          <a:noFill/>
        </p:spPr>
        <p:txBody>
          <a:bodyPr wrap="none" rtlCol="0">
            <a:spAutoFit/>
          </a:bodyPr>
          <a:lstStyle/>
          <a:p>
            <a:pPr marL="285750" indent="-285750">
              <a:buFont typeface="Arial"/>
              <a:buChar char="•"/>
            </a:pPr>
            <a:r>
              <a:rPr lang="en-US" dirty="0" smtClean="0">
                <a:solidFill>
                  <a:srgbClr val="FF0000"/>
                </a:solidFill>
              </a:rPr>
              <a:t>Learning a response often consists of shaping by successive approximations.</a:t>
            </a:r>
          </a:p>
          <a:p>
            <a:pPr marL="285750" indent="-285750">
              <a:buFont typeface="Arial"/>
              <a:buChar char="•"/>
            </a:pPr>
            <a:r>
              <a:rPr lang="en-US" dirty="0" smtClean="0">
                <a:solidFill>
                  <a:srgbClr val="FF0000"/>
                </a:solidFill>
              </a:rPr>
              <a:t>Reinforcement is given for successively closer approximations to the target response.</a:t>
            </a:r>
          </a:p>
          <a:p>
            <a:pPr marL="285750" indent="-285750">
              <a:buFont typeface="Arial"/>
              <a:buChar char="•"/>
            </a:pPr>
            <a:endParaRPr lang="en-US" dirty="0" smtClean="0">
              <a:solidFill>
                <a:srgbClr val="FF0000"/>
              </a:solidFill>
            </a:endParaRPr>
          </a:p>
          <a:p>
            <a:pPr marL="285750" indent="-285750">
              <a:buFont typeface="Arial"/>
              <a:buChar char="•"/>
            </a:pPr>
            <a:r>
              <a:rPr lang="en-US" dirty="0" smtClean="0">
                <a:solidFill>
                  <a:srgbClr val="FF0000"/>
                </a:solidFill>
              </a:rPr>
              <a:t>These responses may consist of new combinations of existing responses or the learning</a:t>
            </a:r>
          </a:p>
          <a:p>
            <a:r>
              <a:rPr lang="en-US" dirty="0">
                <a:solidFill>
                  <a:srgbClr val="FF0000"/>
                </a:solidFill>
              </a:rPr>
              <a:t>o</a:t>
            </a:r>
            <a:r>
              <a:rPr lang="en-US" dirty="0" smtClean="0">
                <a:solidFill>
                  <a:srgbClr val="FF0000"/>
                </a:solidFill>
              </a:rPr>
              <a:t>f entirely new responses.</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l="39499"/>
          <a:stretch>
            <a:fillRect/>
          </a:stretch>
        </p:blipFill>
        <p:spPr bwMode="auto">
          <a:xfrm>
            <a:off x="1908007" y="1417638"/>
            <a:ext cx="4751913" cy="37185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37197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b="1" u="sng" dirty="0" smtClean="0">
                <a:latin typeface="Arial" charset="0"/>
                <a:ea typeface="ＭＳ Ｐゴシック" charset="0"/>
                <a:cs typeface="ＭＳ Ｐゴシック" charset="0"/>
              </a:rPr>
              <a:t>4 Basic Instrumental Contingencies</a:t>
            </a:r>
            <a:endParaRPr lang="en-US" dirty="0">
              <a:latin typeface="Arial" charset="0"/>
              <a:ea typeface="ＭＳ Ｐゴシック" charset="0"/>
              <a:cs typeface="ＭＳ Ｐゴシック" charset="0"/>
            </a:endParaRPr>
          </a:p>
        </p:txBody>
      </p:sp>
      <p:sp>
        <p:nvSpPr>
          <p:cNvPr id="14" name="TextBox 13"/>
          <p:cNvSpPr txBox="1"/>
          <p:nvPr/>
        </p:nvSpPr>
        <p:spPr>
          <a:xfrm>
            <a:off x="210388" y="4594197"/>
            <a:ext cx="8770100" cy="1754327"/>
          </a:xfrm>
          <a:prstGeom prst="rect">
            <a:avLst/>
          </a:prstGeom>
          <a:noFill/>
        </p:spPr>
        <p:txBody>
          <a:bodyPr wrap="square" rtlCol="0">
            <a:spAutoFit/>
          </a:bodyPr>
          <a:lstStyle/>
          <a:p>
            <a:pPr marL="285750" indent="-285750">
              <a:buFont typeface="Arial"/>
              <a:buChar char="•"/>
            </a:pPr>
            <a:r>
              <a:rPr lang="en-US" dirty="0" smtClean="0">
                <a:solidFill>
                  <a:srgbClr val="FF0000"/>
                </a:solidFill>
              </a:rPr>
              <a:t>Response leads to Positive Event (Positive Reinforcement)</a:t>
            </a:r>
          </a:p>
          <a:p>
            <a:pPr marL="285750" indent="-285750">
              <a:buFont typeface="Arial"/>
              <a:buChar char="•"/>
            </a:pPr>
            <a:r>
              <a:rPr lang="en-US" dirty="0" smtClean="0">
                <a:solidFill>
                  <a:srgbClr val="FF0000"/>
                </a:solidFill>
              </a:rPr>
              <a:t>Response leads to Negative Event (Punishment)</a:t>
            </a:r>
          </a:p>
          <a:p>
            <a:pPr marL="285750" indent="-285750">
              <a:buFont typeface="Arial"/>
              <a:buChar char="•"/>
            </a:pPr>
            <a:r>
              <a:rPr lang="en-US" dirty="0" smtClean="0">
                <a:solidFill>
                  <a:srgbClr val="FF0000"/>
                </a:solidFill>
              </a:rPr>
              <a:t>Response leads to termination or prevention of Negative Event (Negative Reinforcement)</a:t>
            </a:r>
          </a:p>
          <a:p>
            <a:pPr marL="285750" indent="-285750">
              <a:buFont typeface="Arial"/>
              <a:buChar char="•"/>
            </a:pPr>
            <a:r>
              <a:rPr lang="en-US" dirty="0" smtClean="0">
                <a:solidFill>
                  <a:srgbClr val="FF0000"/>
                </a:solidFill>
              </a:rPr>
              <a:t>Response leads to termination or prevention of a Positive Event (Omission)</a:t>
            </a:r>
          </a:p>
          <a:p>
            <a:pPr marL="285750" indent="-285750">
              <a:buFont typeface="Arial"/>
              <a:buChar char="•"/>
            </a:pPr>
            <a:endParaRPr lang="en-US" dirty="0">
              <a:solidFill>
                <a:srgbClr val="FF0000"/>
              </a:solidFill>
            </a:endParaRPr>
          </a:p>
          <a:p>
            <a:pPr marL="285750" indent="-285750">
              <a:buFont typeface="Arial"/>
              <a:buChar char="•"/>
            </a:pPr>
            <a:r>
              <a:rPr lang="en-US" dirty="0" smtClean="0">
                <a:solidFill>
                  <a:srgbClr val="FF0000"/>
                </a:solidFill>
              </a:rPr>
              <a:t>Reinforcement procedures increase responding, the others decrease responding.</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69178"/>
            <a:ext cx="8599488" cy="3124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881838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1308</TotalTime>
  <Words>1308</Words>
  <Application>Microsoft Macintosh PowerPoint</Application>
  <PresentationFormat>On-screen Show (4:3)</PresentationFormat>
  <Paragraphs>197</Paragraphs>
  <Slides>19</Slides>
  <Notes>18</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ＭＳ Ｐゴシック</vt:lpstr>
      <vt:lpstr>Arial</vt:lpstr>
      <vt:lpstr>Office Theme</vt:lpstr>
      <vt:lpstr>Lectures 14:  Instrumental Conditioning (Basic Issues)</vt:lpstr>
      <vt:lpstr>Associative Learning</vt:lpstr>
      <vt:lpstr>Instrumental Learning</vt:lpstr>
      <vt:lpstr>Instrumental Learning: Basic Paradigms</vt:lpstr>
      <vt:lpstr>Discrete Trials Approaches</vt:lpstr>
      <vt:lpstr>Discrete Trials Approaches</vt:lpstr>
      <vt:lpstr>Free Operant Approaches</vt:lpstr>
      <vt:lpstr>Shaping of Instrumental Responses</vt:lpstr>
      <vt:lpstr>4 Basic Instrumental Contingencies</vt:lpstr>
      <vt:lpstr>Instrumental Learning:  Determining Conditions</vt:lpstr>
      <vt:lpstr>Instrumental Learning:  Determining Conditions</vt:lpstr>
      <vt:lpstr>Instrumental Learning:  Determining Conditions</vt:lpstr>
      <vt:lpstr>Instrumental Learning:  Determining Conditions</vt:lpstr>
      <vt:lpstr>Instrumental Learning:  Determining Conditions</vt:lpstr>
      <vt:lpstr>Instrumental Learning:  Determining Conditions</vt:lpstr>
      <vt:lpstr>Instrumental Learning:  Determining Conditions</vt:lpstr>
      <vt:lpstr>Instrumental Learning:  Determining Conditions</vt:lpstr>
      <vt:lpstr>Instrumental Learning:  Determining Conditions</vt:lpstr>
      <vt:lpstr>Instrumental Learning:  Determining Conditions</vt:lpstr>
    </vt:vector>
  </TitlesOfParts>
  <Company>Brooklyn College</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  Pavlovian Conditioning (Basic Concepts &amp; Generality)</dc:title>
  <dc:creator>Andrew Delamater</dc:creator>
  <cp:lastModifiedBy>Andy Delamater</cp:lastModifiedBy>
  <cp:revision>105</cp:revision>
  <dcterms:created xsi:type="dcterms:W3CDTF">2015-02-10T20:21:29Z</dcterms:created>
  <dcterms:modified xsi:type="dcterms:W3CDTF">2017-10-30T15:51:20Z</dcterms:modified>
</cp:coreProperties>
</file>