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sldIdLst>
    <p:sldId id="257" r:id="rId2"/>
    <p:sldId id="260" r:id="rId3"/>
    <p:sldId id="261" r:id="rId4"/>
    <p:sldId id="266" r:id="rId5"/>
    <p:sldId id="280" r:id="rId6"/>
    <p:sldId id="274" r:id="rId7"/>
    <p:sldId id="273" r:id="rId8"/>
    <p:sldId id="276" r:id="rId9"/>
    <p:sldId id="279" r:id="rId10"/>
    <p:sldId id="275" r:id="rId11"/>
    <p:sldId id="262" r:id="rId12"/>
    <p:sldId id="263" r:id="rId13"/>
    <p:sldId id="264" r:id="rId14"/>
    <p:sldId id="277" r:id="rId15"/>
    <p:sldId id="278" r:id="rId16"/>
    <p:sldId id="281" r:id="rId17"/>
    <p:sldId id="268" r:id="rId18"/>
    <p:sldId id="269" r:id="rId19"/>
    <p:sldId id="271" r:id="rId20"/>
    <p:sldId id="272" r:id="rId21"/>
    <p:sldId id="270" r:id="rId22"/>
    <p:sldId id="282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39">
          <p15:clr>
            <a:srgbClr val="A4A3A4"/>
          </p15:clr>
        </p15:guide>
        <p15:guide id="2" pos="49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47FF"/>
    <a:srgbClr val="2535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74"/>
    <p:restoredTop sz="94685"/>
  </p:normalViewPr>
  <p:slideViewPr>
    <p:cSldViewPr snapToGrid="0" snapToObjects="1" showGuides="1">
      <p:cViewPr varScale="1">
        <p:scale>
          <a:sx n="170" d="100"/>
          <a:sy n="170" d="100"/>
        </p:scale>
        <p:origin x="1920" y="192"/>
      </p:cViewPr>
      <p:guideLst>
        <p:guide orient="horz" pos="2339"/>
        <p:guide pos="490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064F4E-05BF-F249-9E8D-CF6EA99682A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870F6E-7E3C-2E4F-89B6-28FEA8E2B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749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11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14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827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18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20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3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21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22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300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4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5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292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6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7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8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9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179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6979AE7-9258-D546-8E80-8F7A40770843}" type="slidenum">
              <a:rPr lang="en-US" sz="1200"/>
              <a:pPr/>
              <a:t>10</a:t>
            </a:fld>
            <a:endParaRPr lang="en-US" sz="1200"/>
          </a:p>
        </p:txBody>
      </p:sp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0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86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948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925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92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378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72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332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276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29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67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4B75D8-8394-F847-B92F-DEAC13C5AA71}" type="datetimeFigureOut">
              <a:rPr lang="en-US" smtClean="0"/>
              <a:t>11/19/18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6C9F5-0507-D74C-8751-5B36A992BD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825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Arial"/>
                <a:cs typeface="Arial"/>
              </a:rPr>
              <a:t>Lecture 17:  Instrumental Conditioning </a:t>
            </a:r>
            <a:r>
              <a:rPr lang="en-US" sz="2800" dirty="0">
                <a:latin typeface="Arial"/>
                <a:cs typeface="Arial"/>
              </a:rPr>
              <a:t>(Associative Structures)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Learning, Psychology 3510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Fall, 2018</a:t>
            </a:r>
          </a:p>
          <a:p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Professor Delamater</a:t>
            </a:r>
          </a:p>
        </p:txBody>
      </p:sp>
    </p:spTree>
    <p:extLst>
      <p:ext uri="{BB962C8B-B14F-4D97-AF65-F5344CB8AC3E}">
        <p14:creationId xmlns:p14="http://schemas.microsoft.com/office/powerpoint/2010/main" val="2227803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R – O &amp; S – R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2524" y="1419285"/>
            <a:ext cx="8365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Adams (1982) Experiment:  Extensive </a:t>
            </a:r>
            <a:r>
              <a:rPr lang="en-US" sz="2400" dirty="0" err="1">
                <a:latin typeface="Arial"/>
                <a:cs typeface="Arial"/>
              </a:rPr>
              <a:t>vs</a:t>
            </a:r>
            <a:r>
              <a:rPr lang="en-US" sz="2400" dirty="0">
                <a:latin typeface="Arial"/>
                <a:cs typeface="Arial"/>
              </a:rPr>
              <a:t> Limited training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258" y="4358214"/>
            <a:ext cx="863569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One set of groups given 100 Lever-Pellet rewards, another given 500.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One of each set then was given pellet devaluation, and the other no pellet devaluation.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Interestingly, the devaluation effect goes away with extensive instrumental training.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suggests that as the instrumental response becomes “habitual” the S-R association</a:t>
            </a:r>
          </a:p>
          <a:p>
            <a:r>
              <a:rPr lang="en-US" dirty="0">
                <a:solidFill>
                  <a:srgbClr val="FF0000"/>
                </a:solidFill>
              </a:rPr>
              <a:t>	more strongly controls the response.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However, with more limited instrumental training, the response is more strongly</a:t>
            </a:r>
          </a:p>
          <a:p>
            <a:r>
              <a:rPr lang="en-US" dirty="0">
                <a:solidFill>
                  <a:srgbClr val="FF0000"/>
                </a:solidFill>
              </a:rPr>
              <a:t>	controlled by the R-O association.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57200" y="2635628"/>
            <a:ext cx="485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200" b="1" u="sng" dirty="0">
                <a:latin typeface="Times" charset="0"/>
              </a:rPr>
              <a:t>Lever Press – Pellets		Pellets – Illness		Lever Press ?</a:t>
            </a:r>
          </a:p>
          <a:p>
            <a:r>
              <a:rPr lang="en-US" sz="1200" b="1" dirty="0">
                <a:solidFill>
                  <a:srgbClr val="000000"/>
                </a:solidFill>
                <a:latin typeface="Times" charset="0"/>
              </a:rPr>
              <a:t>Lever Press – Pellets		Pellets | Illness		Lever Press ?	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57201" y="2348727"/>
            <a:ext cx="46089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200" b="1" u="sng" dirty="0" err="1">
                <a:latin typeface="Times" charset="0"/>
              </a:rPr>
              <a:t>Instr</a:t>
            </a:r>
            <a:r>
              <a:rPr lang="en-US" sz="1200" b="1" u="sng" dirty="0">
                <a:latin typeface="Times" charset="0"/>
              </a:rPr>
              <a:t> Train (100 or 500)	  Outcome </a:t>
            </a:r>
            <a:r>
              <a:rPr lang="en-US" sz="1200" b="1" u="sng" dirty="0" err="1">
                <a:latin typeface="Times" charset="0"/>
              </a:rPr>
              <a:t>Deval</a:t>
            </a:r>
            <a:r>
              <a:rPr lang="en-US" sz="1200" b="1" u="sng" dirty="0">
                <a:latin typeface="Times" charset="0"/>
              </a:rPr>
              <a:t>			Test</a:t>
            </a:r>
            <a:endParaRPr lang="en-US" sz="1200" dirty="0">
              <a:latin typeface="Times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2629" y="1887061"/>
            <a:ext cx="3859579" cy="254947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112000" y="2057400"/>
            <a:ext cx="1860208" cy="207433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094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S – O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1734" y="1523415"/>
            <a:ext cx="836506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>
                <a:latin typeface="Arial"/>
                <a:cs typeface="Arial"/>
              </a:rPr>
              <a:t>Rescorla</a:t>
            </a:r>
            <a:r>
              <a:rPr lang="en-US" sz="2400" dirty="0">
                <a:latin typeface="Arial"/>
                <a:cs typeface="Arial"/>
              </a:rPr>
              <a:t> &amp; Solomon (1967) Two Process Theory:</a:t>
            </a:r>
          </a:p>
          <a:p>
            <a:r>
              <a:rPr lang="en-US" sz="2400" dirty="0">
                <a:latin typeface="Arial"/>
                <a:cs typeface="Arial"/>
              </a:rPr>
              <a:t>		S – O &amp; S – R associations are learned.</a:t>
            </a:r>
          </a:p>
          <a:p>
            <a:endParaRPr lang="en-US" sz="2400" dirty="0">
              <a:latin typeface="Arial"/>
              <a:cs typeface="Arial"/>
            </a:endParaRPr>
          </a:p>
          <a:p>
            <a:endParaRPr lang="en-US" sz="2400" dirty="0"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D47FF"/>
                </a:solidFill>
                <a:latin typeface="Arial"/>
                <a:cs typeface="Arial"/>
              </a:rPr>
              <a:t>The stimulus (S) comes to “motivate” responding.</a:t>
            </a:r>
          </a:p>
          <a:p>
            <a:r>
              <a:rPr lang="en-US" sz="2400" dirty="0">
                <a:solidFill>
                  <a:srgbClr val="0D47FF"/>
                </a:solidFill>
                <a:latin typeface="Arial"/>
                <a:cs typeface="Arial"/>
              </a:rPr>
              <a:t>     It does this because S associates with the emotional</a:t>
            </a:r>
          </a:p>
          <a:p>
            <a:r>
              <a:rPr lang="en-US" sz="2400" dirty="0">
                <a:solidFill>
                  <a:srgbClr val="0D47FF"/>
                </a:solidFill>
                <a:latin typeface="Arial"/>
                <a:cs typeface="Arial"/>
              </a:rPr>
              <a:t>	aspects of the reinforcing outcome.</a:t>
            </a:r>
          </a:p>
          <a:p>
            <a:endParaRPr lang="en-US" sz="2400" dirty="0">
              <a:solidFill>
                <a:srgbClr val="0D47FF"/>
              </a:solidFill>
              <a:latin typeface="Arial"/>
              <a:cs typeface="Arial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D47FF"/>
                </a:solidFill>
                <a:latin typeface="Arial"/>
                <a:cs typeface="Arial"/>
              </a:rPr>
              <a:t>This evoked emotional state energizes instrumental responding based on an underlying S – R association.</a:t>
            </a:r>
          </a:p>
        </p:txBody>
      </p:sp>
    </p:spTree>
    <p:extLst>
      <p:ext uri="{BB962C8B-B14F-4D97-AF65-F5344CB8AC3E}">
        <p14:creationId xmlns:p14="http://schemas.microsoft.com/office/powerpoint/2010/main" val="903230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S – O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1734" y="1523415"/>
            <a:ext cx="836506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>
                <a:latin typeface="Arial"/>
                <a:cs typeface="Arial"/>
              </a:rPr>
              <a:t>Rescorla</a:t>
            </a:r>
            <a:r>
              <a:rPr lang="en-US" sz="2400" dirty="0">
                <a:latin typeface="Arial"/>
                <a:cs typeface="Arial"/>
              </a:rPr>
              <a:t> &amp; Solomon (1967) Two Process Theory:</a:t>
            </a:r>
          </a:p>
          <a:p>
            <a:r>
              <a:rPr lang="en-US" sz="2400" dirty="0">
                <a:latin typeface="Arial"/>
                <a:cs typeface="Arial"/>
              </a:rPr>
              <a:t>		S – O &amp; S – R associations are learned.</a:t>
            </a:r>
          </a:p>
          <a:p>
            <a:endParaRPr lang="en-US" sz="2400" dirty="0">
              <a:latin typeface="Arial"/>
              <a:cs typeface="Arial"/>
            </a:endParaRPr>
          </a:p>
          <a:p>
            <a:r>
              <a:rPr lang="en-US" sz="2400" dirty="0">
                <a:latin typeface="Arial"/>
                <a:cs typeface="Arial"/>
              </a:rPr>
              <a:t>		</a:t>
            </a:r>
            <a:r>
              <a:rPr lang="en-US" sz="2400" dirty="0">
                <a:solidFill>
                  <a:srgbClr val="0D47FF"/>
                </a:solidFill>
                <a:latin typeface="Arial"/>
                <a:cs typeface="Arial"/>
              </a:rPr>
              <a:t>Can be examined using the Pavlovian-instrumental transfer test procedure.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1734" y="3856336"/>
            <a:ext cx="60195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u="sng" dirty="0" err="1">
                <a:latin typeface="Arial"/>
                <a:cs typeface="Arial"/>
              </a:rPr>
              <a:t>Pavlovian</a:t>
            </a:r>
            <a:r>
              <a:rPr lang="en-US" sz="2400" u="sng" dirty="0">
                <a:latin typeface="Arial"/>
                <a:cs typeface="Arial"/>
              </a:rPr>
              <a:t> – instrumental transfer (PIT) test</a:t>
            </a: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34" y="4290634"/>
            <a:ext cx="7027332" cy="19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534" y="6199931"/>
            <a:ext cx="87895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err="1">
                <a:solidFill>
                  <a:srgbClr val="FF0000"/>
                </a:solidFill>
              </a:rPr>
              <a:t>Pavlovian</a:t>
            </a:r>
            <a:r>
              <a:rPr lang="en-US" dirty="0">
                <a:solidFill>
                  <a:srgbClr val="FF0000"/>
                </a:solidFill>
              </a:rPr>
              <a:t> CS (Tone) increases instrumental lever pressing when it is paired with food.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But it decreases instrumental lever pressing when it is paired with foot shock (CER).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90937E2-7460-ED40-9FA6-CB9232B89A7A}"/>
              </a:ext>
            </a:extLst>
          </p:cNvPr>
          <p:cNvSpPr/>
          <p:nvPr/>
        </p:nvSpPr>
        <p:spPr>
          <a:xfrm>
            <a:off x="6220918" y="5741233"/>
            <a:ext cx="352269" cy="1873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3550DDC-D472-1A44-B67A-0470F2B8CB81}"/>
              </a:ext>
            </a:extLst>
          </p:cNvPr>
          <p:cNvSpPr txBox="1"/>
          <p:nvPr/>
        </p:nvSpPr>
        <p:spPr>
          <a:xfrm>
            <a:off x="6220918" y="5703758"/>
            <a:ext cx="713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 Food</a:t>
            </a:r>
          </a:p>
        </p:txBody>
      </p:sp>
    </p:spTree>
    <p:extLst>
      <p:ext uri="{BB962C8B-B14F-4D97-AF65-F5344CB8AC3E}">
        <p14:creationId xmlns:p14="http://schemas.microsoft.com/office/powerpoint/2010/main" val="21381312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S – O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1734" y="1523415"/>
            <a:ext cx="836506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err="1">
                <a:latin typeface="Arial"/>
                <a:cs typeface="Arial"/>
              </a:rPr>
              <a:t>Rescorla</a:t>
            </a:r>
            <a:r>
              <a:rPr lang="en-US" sz="2400" dirty="0">
                <a:latin typeface="Arial"/>
                <a:cs typeface="Arial"/>
              </a:rPr>
              <a:t> &amp; Solomon (1967) Two Process Theory:</a:t>
            </a:r>
          </a:p>
          <a:p>
            <a:r>
              <a:rPr lang="en-US" sz="2400" dirty="0">
                <a:latin typeface="Arial"/>
                <a:cs typeface="Arial"/>
              </a:rPr>
              <a:t>		S – O &amp; S – R associations are learned.</a:t>
            </a:r>
          </a:p>
          <a:p>
            <a:endParaRPr lang="en-US" sz="2400" dirty="0">
              <a:latin typeface="Arial"/>
              <a:cs typeface="Arial"/>
            </a:endParaRPr>
          </a:p>
          <a:p>
            <a:pPr marL="457200" indent="-457200">
              <a:buAutoNum type="arabicPeriod" startAt="2"/>
            </a:pPr>
            <a:r>
              <a:rPr lang="en-US" sz="2400" dirty="0">
                <a:latin typeface="Arial"/>
                <a:cs typeface="Arial"/>
              </a:rPr>
              <a:t>Reward-specific Outcome expectancies:</a:t>
            </a:r>
          </a:p>
          <a:p>
            <a:pPr lvl="1"/>
            <a:r>
              <a:rPr lang="en-US" sz="2400" dirty="0">
                <a:latin typeface="Arial"/>
                <a:cs typeface="Arial"/>
              </a:rPr>
              <a:t>	S – O associations can motivate instrumental 	responding because the stimulus associates with the 	specific features of the reinforcing outcome.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8534" y="5985981"/>
            <a:ext cx="85331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err="1">
                <a:solidFill>
                  <a:srgbClr val="FF0000"/>
                </a:solidFill>
              </a:rPr>
              <a:t>Pavlovian</a:t>
            </a:r>
            <a:r>
              <a:rPr lang="en-US" dirty="0">
                <a:solidFill>
                  <a:srgbClr val="FF0000"/>
                </a:solidFill>
              </a:rPr>
              <a:t> CSs exert a highly specific effect on instrumental responding.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implies that each CS associated with the sensory-specific features of the Outcome.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1244599" y="4969419"/>
            <a:ext cx="5918201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" charset="0"/>
              </a:rPr>
              <a:t>R1-O1           CS1-O1        CS1: 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	</a:t>
            </a:r>
            <a:r>
              <a:rPr lang="en-US" sz="2000" b="1" dirty="0">
                <a:solidFill>
                  <a:srgbClr val="0000FF"/>
                </a:solidFill>
                <a:latin typeface="Times" charset="0"/>
              </a:rPr>
              <a:t>(R1 &gt; R2)</a:t>
            </a:r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r>
              <a:rPr lang="en-US" sz="2000" b="1" dirty="0">
                <a:latin typeface="Times" charset="0"/>
              </a:rPr>
              <a:t>R2-O2           CS2-O2        CS2: 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	</a:t>
            </a:r>
            <a:r>
              <a:rPr lang="en-US" sz="2000" b="1" dirty="0">
                <a:solidFill>
                  <a:srgbClr val="0000FF"/>
                </a:solidFill>
                <a:latin typeface="Times" charset="0"/>
              </a:rPr>
              <a:t>(R1 &lt; R2)</a:t>
            </a:r>
            <a:endParaRPr lang="en-US" sz="2000" b="1" dirty="0">
              <a:latin typeface="Times" charset="0"/>
            </a:endParaRPr>
          </a:p>
          <a:p>
            <a:r>
              <a:rPr lang="en-US" sz="2000" b="1" dirty="0">
                <a:latin typeface="Times" charset="0"/>
              </a:rPr>
              <a:t>                                                     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	</a:t>
            </a:r>
            <a:r>
              <a:rPr lang="en-US" sz="2000" b="1" dirty="0">
                <a:solidFill>
                  <a:srgbClr val="0000FF"/>
                </a:solidFill>
                <a:latin typeface="Times" charset="0"/>
              </a:rPr>
              <a:t>(R1 = R2)</a:t>
            </a:r>
            <a:endParaRPr lang="en-US" sz="2000" b="1" dirty="0">
              <a:latin typeface="Times" charset="0"/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1244600" y="4618581"/>
            <a:ext cx="34718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  </a:t>
            </a:r>
            <a:r>
              <a:rPr lang="en-US" sz="2000" b="1" u="sng" dirty="0" err="1">
                <a:latin typeface="Times" charset="0"/>
              </a:rPr>
              <a:t>Pav</a:t>
            </a:r>
            <a:r>
              <a:rPr lang="en-US" sz="2000" b="1" u="sng" dirty="0">
                <a:latin typeface="Times" charset="0"/>
              </a:rPr>
              <a:t> Train     Test</a:t>
            </a:r>
            <a:endParaRPr lang="en-US" dirty="0">
              <a:latin typeface="Time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8534" y="4278900"/>
            <a:ext cx="29134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/>
                <a:cs typeface="Arial"/>
              </a:rPr>
              <a:t>Kruse et al, 1983 Study</a:t>
            </a:r>
          </a:p>
        </p:txBody>
      </p:sp>
    </p:spTree>
    <p:extLst>
      <p:ext uri="{BB962C8B-B14F-4D97-AF65-F5344CB8AC3E}">
        <p14:creationId xmlns:p14="http://schemas.microsoft.com/office/powerpoint/2010/main" val="17064921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S – O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1734" y="1523415"/>
            <a:ext cx="8365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What does this say about the original PIT effect?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3695" y="4758314"/>
            <a:ext cx="75200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effect CAN be understood </a:t>
            </a:r>
            <a:r>
              <a:rPr lang="en-US" i="1" dirty="0">
                <a:solidFill>
                  <a:srgbClr val="FF0000"/>
                </a:solidFill>
              </a:rPr>
              <a:t>either</a:t>
            </a:r>
            <a:r>
              <a:rPr lang="en-US" dirty="0">
                <a:solidFill>
                  <a:srgbClr val="FF0000"/>
                </a:solidFill>
              </a:rPr>
              <a:t> in terms of specific, sensory based, or</a:t>
            </a:r>
          </a:p>
          <a:p>
            <a:r>
              <a:rPr lang="en-US" dirty="0">
                <a:solidFill>
                  <a:srgbClr val="FF0000"/>
                </a:solidFill>
              </a:rPr>
              <a:t>general, “motivational” or “emotional,” aspects of learning.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2106234"/>
            <a:ext cx="7027332" cy="19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5FF430D-8936-524E-AAE5-8A21B511C802}"/>
              </a:ext>
            </a:extLst>
          </p:cNvPr>
          <p:cNvSpPr/>
          <p:nvPr/>
        </p:nvSpPr>
        <p:spPr>
          <a:xfrm>
            <a:off x="6130977" y="3560164"/>
            <a:ext cx="382249" cy="187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1E99A9-9E47-E64D-973A-4BD03E5839F1}"/>
              </a:ext>
            </a:extLst>
          </p:cNvPr>
          <p:cNvSpPr txBox="1"/>
          <p:nvPr/>
        </p:nvSpPr>
        <p:spPr>
          <a:xfrm>
            <a:off x="6078511" y="3530342"/>
            <a:ext cx="713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 Food</a:t>
            </a:r>
          </a:p>
        </p:txBody>
      </p:sp>
    </p:spTree>
    <p:extLst>
      <p:ext uri="{BB962C8B-B14F-4D97-AF65-F5344CB8AC3E}">
        <p14:creationId xmlns:p14="http://schemas.microsoft.com/office/powerpoint/2010/main" val="718504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S – O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1734" y="1523415"/>
            <a:ext cx="8365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Now consider the following experiment: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734" y="4445222"/>
            <a:ext cx="87363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Dickinson &amp; Dawson (1988) tested rats hungry or thirsty with Tone and Clicker CSs.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They observed more lever pressing in Clicker than Tone when rats were tested hungry,</a:t>
            </a:r>
          </a:p>
          <a:p>
            <a:r>
              <a:rPr lang="en-US" dirty="0">
                <a:solidFill>
                  <a:srgbClr val="FF0000"/>
                </a:solidFill>
              </a:rPr>
              <a:t>but just the reverse (Tone &gt; Clicker) when rats were tested thirsty.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implies that the motivational/emotional properties of the Tone-sucrose association energized lever pressing in the thirst test.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2535FD"/>
                </a:solidFill>
              </a:rPr>
              <a:t>Thus, it appears as though both sensory-specific “expectancy” S-O associations and motivational/emotional S-O associations can modulate instrumental responding.</a:t>
            </a:r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2106234"/>
            <a:ext cx="7027332" cy="199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835400" y="3606800"/>
            <a:ext cx="417417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35400" y="3525406"/>
            <a:ext cx="7542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Sucrose</a:t>
            </a:r>
          </a:p>
        </p:txBody>
      </p:sp>
      <p:sp>
        <p:nvSpPr>
          <p:cNvPr id="6" name="Rectangle 5"/>
          <p:cNvSpPr/>
          <p:nvPr/>
        </p:nvSpPr>
        <p:spPr>
          <a:xfrm>
            <a:off x="3179517" y="3710079"/>
            <a:ext cx="1311765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Clicker -&gt; Pellet</a:t>
            </a:r>
          </a:p>
        </p:txBody>
      </p:sp>
      <p:sp>
        <p:nvSpPr>
          <p:cNvPr id="7" name="Rectangle 6"/>
          <p:cNvSpPr/>
          <p:nvPr/>
        </p:nvSpPr>
        <p:spPr>
          <a:xfrm>
            <a:off x="3550418" y="3229001"/>
            <a:ext cx="864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Hungry</a:t>
            </a:r>
          </a:p>
        </p:txBody>
      </p:sp>
      <p:sp>
        <p:nvSpPr>
          <p:cNvPr id="10" name="Rectangle 9"/>
          <p:cNvSpPr/>
          <p:nvPr/>
        </p:nvSpPr>
        <p:spPr>
          <a:xfrm>
            <a:off x="5142971" y="3115733"/>
            <a:ext cx="2319867" cy="409673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Hungry</a:t>
            </a:r>
          </a:p>
        </p:txBody>
      </p:sp>
      <p:sp>
        <p:nvSpPr>
          <p:cNvPr id="8" name="Rectangle 7"/>
          <p:cNvSpPr/>
          <p:nvPr/>
        </p:nvSpPr>
        <p:spPr>
          <a:xfrm>
            <a:off x="1574274" y="3237468"/>
            <a:ext cx="864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Hungry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79474" y="3156074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Hungry or Thirsty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952067" y="3833183"/>
            <a:ext cx="516466" cy="9535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918199" y="3687762"/>
            <a:ext cx="6722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Clicker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0FB6778-7CC6-1B4C-8259-93D52E058352}"/>
              </a:ext>
            </a:extLst>
          </p:cNvPr>
          <p:cNvSpPr/>
          <p:nvPr/>
        </p:nvSpPr>
        <p:spPr>
          <a:xfrm>
            <a:off x="6130977" y="3560164"/>
            <a:ext cx="382249" cy="18737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D9093E3-B1D2-E942-974C-878A3706604A}"/>
              </a:ext>
            </a:extLst>
          </p:cNvPr>
          <p:cNvSpPr txBox="1"/>
          <p:nvPr/>
        </p:nvSpPr>
        <p:spPr>
          <a:xfrm>
            <a:off x="6078511" y="3530342"/>
            <a:ext cx="7131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No Food</a:t>
            </a:r>
          </a:p>
        </p:txBody>
      </p:sp>
    </p:spTree>
    <p:extLst>
      <p:ext uri="{BB962C8B-B14F-4D97-AF65-F5344CB8AC3E}">
        <p14:creationId xmlns:p14="http://schemas.microsoft.com/office/powerpoint/2010/main" val="1721997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Associative Structures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016535" y="4304344"/>
            <a:ext cx="36086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Arial" charset="0"/>
              <a:buAutoNum type="arabicPeriod"/>
            </a:pPr>
            <a:r>
              <a:rPr lang="en-US" dirty="0"/>
              <a:t>S – R association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R – O association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S – O association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S – [R–O] association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571" y="5874004"/>
            <a:ext cx="8212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Lots of different types of learning could occur and account for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why the animal increases its responding with training.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9109"/>
            <a:ext cx="8415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 – R – O (3-term Contingency):  What associations do they learn?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12" y="1828506"/>
            <a:ext cx="4559088" cy="247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0"/>
          <a:stretch>
            <a:fillRect/>
          </a:stretch>
        </p:blipFill>
        <p:spPr bwMode="auto">
          <a:xfrm>
            <a:off x="423332" y="1911981"/>
            <a:ext cx="3539067" cy="2495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2994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S – [R – O]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57198" y="2443547"/>
            <a:ext cx="8483601" cy="2246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" charset="0"/>
              </a:rPr>
              <a:t>S1: R1-O1, R2-O2</a:t>
            </a:r>
          </a:p>
          <a:p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Tone: R1-Pel, R2-Sucr</a:t>
            </a:r>
          </a:p>
          <a:p>
            <a:endParaRPr lang="en-US" sz="2000" b="1" dirty="0">
              <a:solidFill>
                <a:srgbClr val="000000"/>
              </a:solidFill>
              <a:latin typeface="Times" charset="0"/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Times" charset="0"/>
              </a:rPr>
              <a:t>R1 = Left lever press</a:t>
            </a:r>
          </a:p>
          <a:p>
            <a:r>
              <a:rPr lang="en-US" sz="2000" b="1" dirty="0">
                <a:solidFill>
                  <a:srgbClr val="FF0000"/>
                </a:solidFill>
                <a:latin typeface="Times" charset="0"/>
              </a:rPr>
              <a:t>R2 = Right lever press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57200" y="2092709"/>
            <a:ext cx="5247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  		Outcome </a:t>
            </a:r>
            <a:r>
              <a:rPr lang="en-US" sz="2000" b="1" u="sng" dirty="0" err="1">
                <a:latin typeface="Times" charset="0"/>
              </a:rPr>
              <a:t>Deval</a:t>
            </a:r>
            <a:r>
              <a:rPr lang="en-US" sz="2000" b="1" u="sng" dirty="0">
                <a:latin typeface="Times" charset="0"/>
              </a:rPr>
              <a:t>		Test</a:t>
            </a:r>
            <a:endParaRPr lang="en-US" dirty="0">
              <a:latin typeface="Time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1523415"/>
            <a:ext cx="3754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latin typeface="Arial"/>
                <a:cs typeface="Arial"/>
              </a:rPr>
              <a:t>Colwill</a:t>
            </a:r>
            <a:r>
              <a:rPr lang="en-US" sz="2000" i="1" dirty="0">
                <a:latin typeface="Arial"/>
                <a:cs typeface="Arial"/>
              </a:rPr>
              <a:t> &amp; </a:t>
            </a:r>
            <a:r>
              <a:rPr lang="en-US" sz="2000" i="1" dirty="0" err="1">
                <a:latin typeface="Arial"/>
                <a:cs typeface="Arial"/>
              </a:rPr>
              <a:t>Rescorla</a:t>
            </a:r>
            <a:r>
              <a:rPr lang="en-US" sz="2000" i="1" dirty="0">
                <a:latin typeface="Arial"/>
                <a:cs typeface="Arial"/>
              </a:rPr>
              <a:t>, 1990 Study</a:t>
            </a:r>
          </a:p>
        </p:txBody>
      </p:sp>
    </p:spTree>
    <p:extLst>
      <p:ext uri="{BB962C8B-B14F-4D97-AF65-F5344CB8AC3E}">
        <p14:creationId xmlns:p14="http://schemas.microsoft.com/office/powerpoint/2010/main" val="33758174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S – [R – O]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57198" y="2443547"/>
            <a:ext cx="848360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" charset="0"/>
              </a:rPr>
              <a:t>S1: R1-O1, R2-O2	</a:t>
            </a:r>
          </a:p>
          <a:p>
            <a:r>
              <a:rPr lang="en-US" sz="2000" b="1" dirty="0">
                <a:latin typeface="Times" charset="0"/>
              </a:rPr>
              <a:t>S2: R1-O2, R2-O1	</a:t>
            </a:r>
          </a:p>
          <a:p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Tone: R1-Pel, R2-Sucr	</a:t>
            </a:r>
          </a:p>
          <a:p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Light: R1-Sucr, R2-Pel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57200" y="2092709"/>
            <a:ext cx="5247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  		Outcome </a:t>
            </a:r>
            <a:r>
              <a:rPr lang="en-US" sz="2000" b="1" u="sng" dirty="0" err="1">
                <a:latin typeface="Times" charset="0"/>
              </a:rPr>
              <a:t>Deval</a:t>
            </a:r>
            <a:r>
              <a:rPr lang="en-US" sz="2000" b="1" u="sng" dirty="0">
                <a:latin typeface="Times" charset="0"/>
              </a:rPr>
              <a:t>		Test</a:t>
            </a:r>
            <a:endParaRPr lang="en-US" dirty="0">
              <a:latin typeface="Time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1523415"/>
            <a:ext cx="3754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latin typeface="Arial"/>
                <a:cs typeface="Arial"/>
              </a:rPr>
              <a:t>Colwill</a:t>
            </a:r>
            <a:r>
              <a:rPr lang="en-US" sz="2000" i="1" dirty="0">
                <a:latin typeface="Arial"/>
                <a:cs typeface="Arial"/>
              </a:rPr>
              <a:t> &amp; </a:t>
            </a:r>
            <a:r>
              <a:rPr lang="en-US" sz="2000" i="1" dirty="0" err="1">
                <a:latin typeface="Arial"/>
                <a:cs typeface="Arial"/>
              </a:rPr>
              <a:t>Rescorla</a:t>
            </a:r>
            <a:r>
              <a:rPr lang="en-US" sz="2000" i="1" dirty="0">
                <a:latin typeface="Arial"/>
                <a:cs typeface="Arial"/>
              </a:rPr>
              <a:t>, 1990 Study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5733" y="4334934"/>
            <a:ext cx="790472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Now, each of two </a:t>
            </a:r>
            <a:r>
              <a:rPr lang="en-US" sz="2000" b="1" dirty="0" err="1">
                <a:solidFill>
                  <a:srgbClr val="FF0000"/>
                </a:solidFill>
              </a:rPr>
              <a:t>Rs</a:t>
            </a:r>
            <a:r>
              <a:rPr lang="en-US" sz="2000" b="1" dirty="0">
                <a:solidFill>
                  <a:srgbClr val="FF0000"/>
                </a:solidFill>
              </a:rPr>
              <a:t> are reinforced with each of the two </a:t>
            </a:r>
            <a:r>
              <a:rPr lang="en-US" sz="2000" b="1" dirty="0" err="1">
                <a:solidFill>
                  <a:srgbClr val="FF0000"/>
                </a:solidFill>
              </a:rPr>
              <a:t>Os</a:t>
            </a:r>
            <a:r>
              <a:rPr lang="en-US" sz="2000" b="1" dirty="0">
                <a:solidFill>
                  <a:srgbClr val="FF0000"/>
                </a:solidFill>
              </a:rPr>
              <a:t>, but different</a:t>
            </a:r>
          </a:p>
          <a:p>
            <a:r>
              <a:rPr lang="en-US" sz="2000" b="1" dirty="0">
                <a:solidFill>
                  <a:srgbClr val="FF0000"/>
                </a:solidFill>
              </a:rPr>
              <a:t>R-O relations are signaled by different Ss.</a:t>
            </a:r>
          </a:p>
        </p:txBody>
      </p:sp>
    </p:spTree>
    <p:extLst>
      <p:ext uri="{BB962C8B-B14F-4D97-AF65-F5344CB8AC3E}">
        <p14:creationId xmlns:p14="http://schemas.microsoft.com/office/powerpoint/2010/main" val="3636346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S – [R – O]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57198" y="2443547"/>
            <a:ext cx="848360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" charset="0"/>
              </a:rPr>
              <a:t>S1: R1-O1, R2-O2	Devalue O1	</a:t>
            </a:r>
          </a:p>
          <a:p>
            <a:r>
              <a:rPr lang="en-US" sz="2000" b="1" dirty="0">
                <a:latin typeface="Times" charset="0"/>
              </a:rPr>
              <a:t>S2: R1-O2, R2-O1	No </a:t>
            </a:r>
            <a:r>
              <a:rPr lang="en-US" sz="2000" b="1" dirty="0" err="1">
                <a:latin typeface="Times" charset="0"/>
              </a:rPr>
              <a:t>Deval</a:t>
            </a:r>
            <a:r>
              <a:rPr lang="en-US" sz="2000" b="1" dirty="0">
                <a:latin typeface="Times" charset="0"/>
              </a:rPr>
              <a:t> of O2		</a:t>
            </a:r>
          </a:p>
          <a:p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Tone: R1-Pel, R2-Sucr	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Pel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 – Illness			</a:t>
            </a:r>
          </a:p>
          <a:p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Light: R1-Sucr, R2-Pel	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Sucr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 – No Illness	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57200" y="2092709"/>
            <a:ext cx="5247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  		Outcome </a:t>
            </a:r>
            <a:r>
              <a:rPr lang="en-US" sz="2000" b="1" u="sng" dirty="0" err="1">
                <a:latin typeface="Times" charset="0"/>
              </a:rPr>
              <a:t>Deval</a:t>
            </a:r>
            <a:r>
              <a:rPr lang="en-US" sz="2000" b="1" u="sng" dirty="0">
                <a:latin typeface="Times" charset="0"/>
              </a:rPr>
              <a:t>		Test</a:t>
            </a:r>
            <a:endParaRPr lang="en-US" dirty="0">
              <a:latin typeface="Time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1523415"/>
            <a:ext cx="3754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latin typeface="Arial"/>
                <a:cs typeface="Arial"/>
              </a:rPr>
              <a:t>Colwill</a:t>
            </a:r>
            <a:r>
              <a:rPr lang="en-US" sz="2000" i="1" dirty="0">
                <a:latin typeface="Arial"/>
                <a:cs typeface="Arial"/>
              </a:rPr>
              <a:t> &amp; </a:t>
            </a:r>
            <a:r>
              <a:rPr lang="en-US" sz="2000" i="1" dirty="0" err="1">
                <a:latin typeface="Arial"/>
                <a:cs typeface="Arial"/>
              </a:rPr>
              <a:t>Rescorla</a:t>
            </a:r>
            <a:r>
              <a:rPr lang="en-US" sz="2000" i="1" dirty="0">
                <a:latin typeface="Arial"/>
                <a:cs typeface="Arial"/>
              </a:rPr>
              <a:t>, 1990 Study</a:t>
            </a:r>
          </a:p>
        </p:txBody>
      </p:sp>
      <p:sp>
        <p:nvSpPr>
          <p:cNvPr id="2" name="Rectangle 1"/>
          <p:cNvSpPr/>
          <p:nvPr/>
        </p:nvSpPr>
        <p:spPr>
          <a:xfrm>
            <a:off x="457200" y="4423602"/>
            <a:ext cx="78076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What would be the effect of devaluing one of the reinforcing outcomes?</a:t>
            </a:r>
          </a:p>
        </p:txBody>
      </p:sp>
    </p:spTree>
    <p:extLst>
      <p:ext uri="{BB962C8B-B14F-4D97-AF65-F5344CB8AC3E}">
        <p14:creationId xmlns:p14="http://schemas.microsoft.com/office/powerpoint/2010/main" val="3425959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Associative Structures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016535" y="4304344"/>
            <a:ext cx="36086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Arial" charset="0"/>
              <a:buAutoNum type="arabicPeriod"/>
            </a:pPr>
            <a:r>
              <a:rPr lang="en-US" dirty="0"/>
              <a:t>S – R association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R – O association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S – O association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S – [R–O] association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571" y="5874004"/>
            <a:ext cx="8212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Lots of different types of learning could occur and account for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why the animal increases its responding with training.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9109"/>
            <a:ext cx="8415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 – R – O (3-term Contingency):  What associations do they learn?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12" y="1828506"/>
            <a:ext cx="4559088" cy="247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0"/>
          <a:stretch>
            <a:fillRect/>
          </a:stretch>
        </p:blipFill>
        <p:spPr bwMode="auto">
          <a:xfrm>
            <a:off x="423332" y="1911981"/>
            <a:ext cx="3539067" cy="2495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99426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S – [R – O]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57198" y="2443547"/>
            <a:ext cx="848360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" charset="0"/>
              </a:rPr>
              <a:t>S1: R1-O1, R2-O2	Devalue O1			S1: 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</a:t>
            </a:r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r>
              <a:rPr lang="en-US" sz="2000" b="1" dirty="0">
                <a:latin typeface="Times" charset="0"/>
              </a:rPr>
              <a:t>S2: R1-O2, R2-O1	No </a:t>
            </a:r>
            <a:r>
              <a:rPr lang="en-US" sz="2000" b="1" dirty="0" err="1">
                <a:latin typeface="Times" charset="0"/>
              </a:rPr>
              <a:t>Deval</a:t>
            </a:r>
            <a:r>
              <a:rPr lang="en-US" sz="2000" b="1" dirty="0">
                <a:latin typeface="Times" charset="0"/>
              </a:rPr>
              <a:t> of O2		S2: 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</a:t>
            </a:r>
            <a:endParaRPr lang="en-US" sz="2000" b="1" dirty="0">
              <a:solidFill>
                <a:srgbClr val="0000FF"/>
              </a:solidFill>
              <a:latin typeface="Times" charset="0"/>
            </a:endParaRPr>
          </a:p>
          <a:p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Tone: R1-Pel, R2-Sucr	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Pel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 – Illness			Tone:  R1 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vs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 R2</a:t>
            </a:r>
          </a:p>
          <a:p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Light: R1-Sucr, R2-Pel	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Sucr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 – No Illness		Light: R1 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vs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 R2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57200" y="2092709"/>
            <a:ext cx="5247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  		Outcome </a:t>
            </a:r>
            <a:r>
              <a:rPr lang="en-US" sz="2000" b="1" u="sng" dirty="0" err="1">
                <a:latin typeface="Times" charset="0"/>
              </a:rPr>
              <a:t>Deval</a:t>
            </a:r>
            <a:r>
              <a:rPr lang="en-US" sz="2000" b="1" u="sng" dirty="0">
                <a:latin typeface="Times" charset="0"/>
              </a:rPr>
              <a:t>		Test</a:t>
            </a:r>
            <a:endParaRPr lang="en-US" dirty="0">
              <a:latin typeface="Time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1523415"/>
            <a:ext cx="3754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latin typeface="Arial"/>
                <a:cs typeface="Arial"/>
              </a:rPr>
              <a:t>Colwill</a:t>
            </a:r>
            <a:r>
              <a:rPr lang="en-US" sz="2000" i="1" dirty="0">
                <a:latin typeface="Arial"/>
                <a:cs typeface="Arial"/>
              </a:rPr>
              <a:t> &amp; </a:t>
            </a:r>
            <a:r>
              <a:rPr lang="en-US" sz="2000" i="1" dirty="0" err="1">
                <a:latin typeface="Arial"/>
                <a:cs typeface="Arial"/>
              </a:rPr>
              <a:t>Rescorla</a:t>
            </a:r>
            <a:r>
              <a:rPr lang="en-US" sz="2000" i="1" dirty="0">
                <a:latin typeface="Arial"/>
                <a:cs typeface="Arial"/>
              </a:rPr>
              <a:t>, 1990 Study</a:t>
            </a:r>
          </a:p>
        </p:txBody>
      </p:sp>
      <p:sp>
        <p:nvSpPr>
          <p:cNvPr id="2" name="Rectangle 1"/>
          <p:cNvSpPr/>
          <p:nvPr/>
        </p:nvSpPr>
        <p:spPr>
          <a:xfrm>
            <a:off x="321733" y="4629835"/>
            <a:ext cx="861906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This was assessed in a test phase conducted under extinction conditions….</a:t>
            </a:r>
          </a:p>
        </p:txBody>
      </p:sp>
    </p:spTree>
    <p:extLst>
      <p:ext uri="{BB962C8B-B14F-4D97-AF65-F5344CB8AC3E}">
        <p14:creationId xmlns:p14="http://schemas.microsoft.com/office/powerpoint/2010/main" val="318596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S – [R – O]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3202" y="4451338"/>
            <a:ext cx="873759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The rats selectively avoided the R when it signaled the devalued O in the presence of a specific S.</a:t>
            </a:r>
          </a:p>
          <a:p>
            <a:endParaRPr lang="en-US" sz="2000" b="1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The behavior must have been controlled by hierarchical S-[R-O] associations.</a:t>
            </a:r>
          </a:p>
          <a:p>
            <a:pPr marL="285750" indent="-285750">
              <a:buFont typeface="Arial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If separate S-R, R-O, or S-O associations had controlled responding, there should be no preference for one response over the other in these tests.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457198" y="2443547"/>
            <a:ext cx="848360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" charset="0"/>
              </a:rPr>
              <a:t>S1: R1-O1, R2-O2	Devalue O1			S1: 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	</a:t>
            </a:r>
            <a:r>
              <a:rPr lang="en-US" sz="2000" b="1" dirty="0">
                <a:solidFill>
                  <a:srgbClr val="0000FF"/>
                </a:solidFill>
                <a:latin typeface="Times" charset="0"/>
              </a:rPr>
              <a:t>(S1: R1 &lt; R2)</a:t>
            </a:r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r>
              <a:rPr lang="en-US" sz="2000" b="1" dirty="0">
                <a:latin typeface="Times" charset="0"/>
              </a:rPr>
              <a:t>S2: R1-O2, R2-O1	No </a:t>
            </a:r>
            <a:r>
              <a:rPr lang="en-US" sz="2000" b="1" dirty="0" err="1">
                <a:latin typeface="Times" charset="0"/>
              </a:rPr>
              <a:t>Deval</a:t>
            </a:r>
            <a:r>
              <a:rPr lang="en-US" sz="2000" b="1" dirty="0">
                <a:latin typeface="Times" charset="0"/>
              </a:rPr>
              <a:t> of O2		S2: 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	</a:t>
            </a:r>
            <a:r>
              <a:rPr lang="en-US" sz="2000" b="1" dirty="0">
                <a:solidFill>
                  <a:srgbClr val="0000FF"/>
                </a:solidFill>
                <a:latin typeface="Times" charset="0"/>
              </a:rPr>
              <a:t>(S2: R1 &gt; R2)</a:t>
            </a:r>
          </a:p>
          <a:p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Tone: R1-Pel, R2-Sucr	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Pel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 – Illness			Tone:  R1 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vs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 R2</a:t>
            </a:r>
          </a:p>
          <a:p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Light: R1-Sucr, R2-Pel	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Sucr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 – No Illness		Light: R1 </a:t>
            </a:r>
            <a:r>
              <a:rPr lang="en-US" sz="2000" b="1" dirty="0" err="1">
                <a:solidFill>
                  <a:srgbClr val="000000"/>
                </a:solidFill>
                <a:latin typeface="Times" charset="0"/>
              </a:rPr>
              <a:t>vs</a:t>
            </a:r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 R2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457200" y="2092709"/>
            <a:ext cx="524790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  		Outcome </a:t>
            </a:r>
            <a:r>
              <a:rPr lang="en-US" sz="2000" b="1" u="sng" dirty="0" err="1">
                <a:latin typeface="Times" charset="0"/>
              </a:rPr>
              <a:t>Deval</a:t>
            </a:r>
            <a:r>
              <a:rPr lang="en-US" sz="2000" b="1" u="sng" dirty="0">
                <a:latin typeface="Times" charset="0"/>
              </a:rPr>
              <a:t>		Test</a:t>
            </a:r>
            <a:endParaRPr lang="en-US" dirty="0">
              <a:latin typeface="Time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1734" y="1523415"/>
            <a:ext cx="375405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 err="1">
                <a:latin typeface="Arial"/>
                <a:cs typeface="Arial"/>
              </a:rPr>
              <a:t>Colwill</a:t>
            </a:r>
            <a:r>
              <a:rPr lang="en-US" sz="2000" i="1" dirty="0">
                <a:latin typeface="Arial"/>
                <a:cs typeface="Arial"/>
              </a:rPr>
              <a:t> &amp; </a:t>
            </a:r>
            <a:r>
              <a:rPr lang="en-US" sz="2000" i="1" dirty="0" err="1">
                <a:latin typeface="Arial"/>
                <a:cs typeface="Arial"/>
              </a:rPr>
              <a:t>Rescorla</a:t>
            </a:r>
            <a:r>
              <a:rPr lang="en-US" sz="2000" i="1" dirty="0">
                <a:latin typeface="Arial"/>
                <a:cs typeface="Arial"/>
              </a:rPr>
              <a:t>, 1990 Study</a:t>
            </a:r>
          </a:p>
        </p:txBody>
      </p:sp>
    </p:spTree>
    <p:extLst>
      <p:ext uri="{BB962C8B-B14F-4D97-AF65-F5344CB8AC3E}">
        <p14:creationId xmlns:p14="http://schemas.microsoft.com/office/powerpoint/2010/main" val="101729170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Instrumental Learning: Associative Structures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2016535" y="4304344"/>
            <a:ext cx="360868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buFont typeface="Arial" charset="0"/>
              <a:buAutoNum type="arabicPeriod"/>
            </a:pPr>
            <a:r>
              <a:rPr lang="en-US" dirty="0"/>
              <a:t>S – R association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R – O association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S – O association</a:t>
            </a:r>
          </a:p>
          <a:p>
            <a:pPr>
              <a:buFont typeface="Arial" charset="0"/>
              <a:buAutoNum type="arabicPeriod"/>
            </a:pPr>
            <a:r>
              <a:rPr lang="en-US" dirty="0"/>
              <a:t>S – [R–O] association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27571" y="5874004"/>
            <a:ext cx="82125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>
                <a:solidFill>
                  <a:srgbClr val="FF0000"/>
                </a:solidFill>
              </a:rPr>
              <a:t>Lots of different types of learning could occur and account for</a:t>
            </a:r>
          </a:p>
          <a:p>
            <a:r>
              <a:rPr lang="en-US" sz="2400" dirty="0">
                <a:solidFill>
                  <a:srgbClr val="FF0000"/>
                </a:solidFill>
              </a:rPr>
              <a:t>why the animal increases its responding with training.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299109"/>
            <a:ext cx="8415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/>
              <a:t>S – R – O (3-term Contingency):  What associations do they learn?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712" y="1828506"/>
            <a:ext cx="4559088" cy="2475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890"/>
          <a:stretch>
            <a:fillRect/>
          </a:stretch>
        </p:blipFill>
        <p:spPr bwMode="auto">
          <a:xfrm>
            <a:off x="423332" y="1911981"/>
            <a:ext cx="3539067" cy="24955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70087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Thorndike’s Law of Effect (revisited)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9270" y="3993428"/>
            <a:ext cx="495291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Cats learned to escape puzzle box to obtain food reward.</a:t>
            </a:r>
          </a:p>
          <a:p>
            <a:pPr marL="285750" indent="-285750">
              <a:buFont typeface="Arial"/>
              <a:buChar char="•"/>
            </a:pPr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Thorndike assumed this was caused by the development of an S-R association.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Reinforcement “stamped in” this association, without itself being learned about.</a:t>
            </a:r>
          </a:p>
        </p:txBody>
      </p:sp>
      <p:pic>
        <p:nvPicPr>
          <p:cNvPr id="7" name="Picture 6" descr="Thorndike puzzle bo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54" y="1286607"/>
            <a:ext cx="3200400" cy="239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8" descr="Thorndike Learn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574" y="3840037"/>
            <a:ext cx="2896625" cy="2461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084" y="1286607"/>
            <a:ext cx="4138115" cy="23999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71474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R – O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1734" y="1523415"/>
            <a:ext cx="8365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Reward Devaluation Experiment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734" y="5179476"/>
            <a:ext cx="84999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If Subjects “know” which outcome was produced by which response, then they should prefer the response that they “think” leads to the valued outcome.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If so, this implies that they had learned R-O associations.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83542" y="3163214"/>
            <a:ext cx="7458336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" charset="0"/>
              </a:rPr>
              <a:t>R1-O1           Devalue O1			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	</a:t>
            </a:r>
            <a:r>
              <a:rPr lang="en-US" sz="2000" b="1" dirty="0">
                <a:solidFill>
                  <a:srgbClr val="0000FF"/>
                </a:solidFill>
                <a:latin typeface="Times" charset="0"/>
              </a:rPr>
              <a:t>(R1 &lt; R2)</a:t>
            </a:r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r>
              <a:rPr lang="en-US" sz="2000" b="1" dirty="0">
                <a:latin typeface="Times" charset="0"/>
              </a:rPr>
              <a:t>R2-O2           No Deval of O2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883543" y="2812376"/>
            <a:ext cx="43245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  Outcome </a:t>
            </a:r>
            <a:r>
              <a:rPr lang="en-US" sz="2000" b="1" u="sng" dirty="0" err="1">
                <a:latin typeface="Times" charset="0"/>
              </a:rPr>
              <a:t>Deval</a:t>
            </a:r>
            <a:r>
              <a:rPr lang="en-US" sz="2000" b="1" u="sng" dirty="0">
                <a:latin typeface="Times" charset="0"/>
              </a:rPr>
              <a:t>		Test</a:t>
            </a:r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375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R – O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1734" y="1523415"/>
            <a:ext cx="8365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Reward Devaluation Experiment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734" y="5179476"/>
            <a:ext cx="80201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During the test phase, subjects chose to work for the outcome that had not been</a:t>
            </a:r>
          </a:p>
          <a:p>
            <a:r>
              <a:rPr lang="en-US" dirty="0">
                <a:solidFill>
                  <a:srgbClr val="FF0000"/>
                </a:solidFill>
              </a:rPr>
              <a:t>	devalued.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implies that they “knew” what they were working for, i.e., they acquired an</a:t>
            </a:r>
          </a:p>
          <a:p>
            <a:r>
              <a:rPr lang="en-US" dirty="0">
                <a:solidFill>
                  <a:srgbClr val="FF0000"/>
                </a:solidFill>
              </a:rPr>
              <a:t>	R – O association.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83542" y="3163214"/>
            <a:ext cx="745833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" charset="0"/>
              </a:rPr>
              <a:t>R1-O1           Devalue O1			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	</a:t>
            </a:r>
            <a:r>
              <a:rPr lang="en-US" sz="2000" b="1" dirty="0">
                <a:solidFill>
                  <a:srgbClr val="0000FF"/>
                </a:solidFill>
                <a:latin typeface="Times" charset="0"/>
              </a:rPr>
              <a:t>(R1 &lt; R2)</a:t>
            </a:r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r>
              <a:rPr lang="en-US" sz="2000" b="1" dirty="0">
                <a:latin typeface="Times" charset="0"/>
              </a:rPr>
              <a:t>R2-O2           No </a:t>
            </a:r>
            <a:r>
              <a:rPr lang="en-US" sz="2000" b="1" dirty="0" err="1">
                <a:latin typeface="Times" charset="0"/>
              </a:rPr>
              <a:t>Deval</a:t>
            </a:r>
            <a:r>
              <a:rPr lang="en-US" sz="2000" b="1" dirty="0">
                <a:latin typeface="Times" charset="0"/>
              </a:rPr>
              <a:t> of O2</a:t>
            </a:r>
          </a:p>
          <a:p>
            <a:endParaRPr lang="en-US" sz="2000" b="1" dirty="0">
              <a:latin typeface="Times" charset="0"/>
            </a:endParaRPr>
          </a:p>
          <a:p>
            <a:endParaRPr lang="en-US" sz="2000" b="1" dirty="0">
              <a:latin typeface="Times" charset="0"/>
            </a:endParaRPr>
          </a:p>
          <a:p>
            <a:r>
              <a:rPr lang="en-US" sz="2000" b="1" dirty="0">
                <a:latin typeface="Times" charset="0"/>
              </a:rPr>
              <a:t>R1 – Tobacco	Devalue Tobacco		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</a:t>
            </a:r>
          </a:p>
          <a:p>
            <a:r>
              <a:rPr lang="en-US" sz="2000" b="1" dirty="0">
                <a:latin typeface="Times" charset="0"/>
              </a:rPr>
              <a:t>R2 – Chocolate	No </a:t>
            </a:r>
            <a:r>
              <a:rPr lang="en-US" sz="2000" b="1" dirty="0" err="1">
                <a:latin typeface="Times" charset="0"/>
              </a:rPr>
              <a:t>Deval</a:t>
            </a:r>
            <a:r>
              <a:rPr lang="en-US" sz="2000" b="1" dirty="0">
                <a:latin typeface="Times" charset="0"/>
              </a:rPr>
              <a:t> of Choc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883543" y="2812376"/>
            <a:ext cx="43245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  Outcome </a:t>
            </a:r>
            <a:r>
              <a:rPr lang="en-US" sz="2000" b="1" u="sng" dirty="0" err="1">
                <a:latin typeface="Times" charset="0"/>
              </a:rPr>
              <a:t>Deval</a:t>
            </a:r>
            <a:r>
              <a:rPr lang="en-US" sz="2000" b="1" u="sng" dirty="0">
                <a:latin typeface="Times" charset="0"/>
              </a:rPr>
              <a:t>		Test</a:t>
            </a:r>
            <a:endParaRPr lang="en-US" dirty="0">
              <a:latin typeface="Time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303" y="2298172"/>
            <a:ext cx="3635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/>
                <a:cs typeface="Arial"/>
              </a:rPr>
              <a:t>Hogarth &amp; Chase, 2011 Study</a:t>
            </a:r>
          </a:p>
        </p:txBody>
      </p:sp>
    </p:spTree>
    <p:extLst>
      <p:ext uri="{BB962C8B-B14F-4D97-AF65-F5344CB8AC3E}">
        <p14:creationId xmlns:p14="http://schemas.microsoft.com/office/powerpoint/2010/main" val="1189108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R – O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21734" y="1523415"/>
            <a:ext cx="8365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Reward Devaluation Experiment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1734" y="5179476"/>
            <a:ext cx="80201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During the test phase, subjects chose to work for the outcome that had not been</a:t>
            </a:r>
          </a:p>
          <a:p>
            <a:r>
              <a:rPr lang="en-US" dirty="0">
                <a:solidFill>
                  <a:srgbClr val="FF0000"/>
                </a:solidFill>
              </a:rPr>
              <a:t>	devalued.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This implies that they “knew” what they were working for, i.e., they acquired an</a:t>
            </a:r>
          </a:p>
          <a:p>
            <a:r>
              <a:rPr lang="en-US" dirty="0">
                <a:solidFill>
                  <a:srgbClr val="FF0000"/>
                </a:solidFill>
              </a:rPr>
              <a:t>	R – O association.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883542" y="3163214"/>
            <a:ext cx="7458336" cy="19389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" charset="0"/>
              </a:rPr>
              <a:t>R1-O1           Devalue O1			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	</a:t>
            </a:r>
            <a:r>
              <a:rPr lang="en-US" sz="2000" b="1" dirty="0">
                <a:solidFill>
                  <a:srgbClr val="0000FF"/>
                </a:solidFill>
                <a:latin typeface="Times" charset="0"/>
              </a:rPr>
              <a:t>(R1 &lt; R2)</a:t>
            </a:r>
            <a:endParaRPr lang="en-US" sz="2000" b="1" u="sng" dirty="0">
              <a:solidFill>
                <a:srgbClr val="0000FF"/>
              </a:solidFill>
              <a:latin typeface="Times" charset="0"/>
            </a:endParaRPr>
          </a:p>
          <a:p>
            <a:r>
              <a:rPr lang="en-US" sz="2000" b="1" dirty="0">
                <a:latin typeface="Times" charset="0"/>
              </a:rPr>
              <a:t>R2-O2           No </a:t>
            </a:r>
            <a:r>
              <a:rPr lang="en-US" sz="2000" b="1" dirty="0" err="1">
                <a:latin typeface="Times" charset="0"/>
              </a:rPr>
              <a:t>Deval</a:t>
            </a:r>
            <a:r>
              <a:rPr lang="en-US" sz="2000" b="1" dirty="0">
                <a:latin typeface="Times" charset="0"/>
              </a:rPr>
              <a:t> of O2</a:t>
            </a:r>
          </a:p>
          <a:p>
            <a:endParaRPr lang="en-US" sz="2000" b="1" dirty="0">
              <a:latin typeface="Times" charset="0"/>
            </a:endParaRPr>
          </a:p>
          <a:p>
            <a:endParaRPr lang="en-US" sz="2000" b="1" dirty="0">
              <a:latin typeface="Times" charset="0"/>
            </a:endParaRPr>
          </a:p>
          <a:p>
            <a:r>
              <a:rPr lang="en-US" sz="2000" b="1" dirty="0">
                <a:latin typeface="Times" charset="0"/>
              </a:rPr>
              <a:t>R1 – Tobacco	</a:t>
            </a:r>
            <a:r>
              <a:rPr lang="en-US" sz="2000" b="1" u="sng" dirty="0">
                <a:latin typeface="Times" charset="0"/>
              </a:rPr>
              <a:t>Devalue Tobacco</a:t>
            </a:r>
            <a:r>
              <a:rPr lang="en-US" sz="2000" b="1" dirty="0">
                <a:latin typeface="Times" charset="0"/>
              </a:rPr>
              <a:t>		R1 </a:t>
            </a:r>
            <a:r>
              <a:rPr lang="en-US" sz="2000" b="1" dirty="0" err="1">
                <a:latin typeface="Times" charset="0"/>
              </a:rPr>
              <a:t>vs</a:t>
            </a:r>
            <a:r>
              <a:rPr lang="en-US" sz="2000" b="1" dirty="0">
                <a:latin typeface="Times" charset="0"/>
              </a:rPr>
              <a:t> R2</a:t>
            </a:r>
          </a:p>
          <a:p>
            <a:r>
              <a:rPr lang="en-US" sz="2000" b="1" dirty="0">
                <a:latin typeface="Times" charset="0"/>
              </a:rPr>
              <a:t>R2 – Chocolate	Or Deval  Chocolate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883543" y="2812376"/>
            <a:ext cx="432457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  Outcome </a:t>
            </a:r>
            <a:r>
              <a:rPr lang="en-US" sz="2000" b="1" u="sng" dirty="0" err="1">
                <a:latin typeface="Times" charset="0"/>
              </a:rPr>
              <a:t>Deval</a:t>
            </a:r>
            <a:r>
              <a:rPr lang="en-US" sz="2000" b="1" u="sng" dirty="0">
                <a:latin typeface="Times" charset="0"/>
              </a:rPr>
              <a:t>		Test</a:t>
            </a:r>
            <a:endParaRPr lang="en-US" dirty="0">
              <a:latin typeface="Times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4303" y="2298172"/>
            <a:ext cx="36358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i="1" dirty="0">
                <a:latin typeface="Arial"/>
                <a:cs typeface="Arial"/>
              </a:rPr>
              <a:t>Hogarth &amp; Chase, 2011 Study</a:t>
            </a:r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596" y="1417638"/>
            <a:ext cx="4173537" cy="3050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781940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R – O &amp; S – R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0258" y="1754247"/>
            <a:ext cx="8365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Adams (1982) Experiment:  Extensive </a:t>
            </a:r>
            <a:r>
              <a:rPr lang="en-US" sz="2400" dirty="0" err="1">
                <a:latin typeface="Arial"/>
                <a:cs typeface="Arial"/>
              </a:rPr>
              <a:t>vs</a:t>
            </a:r>
            <a:r>
              <a:rPr lang="en-US" sz="2400" dirty="0">
                <a:latin typeface="Arial"/>
                <a:cs typeface="Arial"/>
              </a:rPr>
              <a:t> Limited training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258" y="4104204"/>
            <a:ext cx="6930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One set of groups given 100 Lever-Pellet rewards, another given 500.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24933" y="3015569"/>
            <a:ext cx="827193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" charset="0"/>
              </a:rPr>
              <a:t>Lever Press – Pellets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524934" y="2664731"/>
            <a:ext cx="61712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(100 or 500)	  Outcome </a:t>
            </a:r>
            <a:r>
              <a:rPr lang="en-US" sz="2000" b="1" u="sng" dirty="0" err="1">
                <a:latin typeface="Times" charset="0"/>
              </a:rPr>
              <a:t>Deval</a:t>
            </a:r>
            <a:r>
              <a:rPr lang="en-US" sz="2000" b="1" u="sng" dirty="0">
                <a:latin typeface="Times" charset="0"/>
              </a:rPr>
              <a:t>			Test</a:t>
            </a:r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5600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R – O &amp; S – R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0258" y="1754247"/>
            <a:ext cx="8365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Adams (1982) Experiment:  Extensive </a:t>
            </a:r>
            <a:r>
              <a:rPr lang="en-US" sz="2400" dirty="0" err="1">
                <a:latin typeface="Arial"/>
                <a:cs typeface="Arial"/>
              </a:rPr>
              <a:t>vs</a:t>
            </a:r>
            <a:r>
              <a:rPr lang="en-US" sz="2400" dirty="0">
                <a:latin typeface="Arial"/>
                <a:cs typeface="Arial"/>
              </a:rPr>
              <a:t> Limited training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258" y="4104204"/>
            <a:ext cx="69274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One set of groups given 100 Lever-Pellet rewards, another given 500.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One of each set then was given pellet devaluation, 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24933" y="3015569"/>
            <a:ext cx="827193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>
                <a:latin typeface="Times" charset="0"/>
              </a:rPr>
              <a:t>Lever Press – Pellets           Pellets – Illness			Lever Press ?</a:t>
            </a:r>
          </a:p>
          <a:p>
            <a:endParaRPr lang="en-US" sz="2000" b="1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524934" y="2664731"/>
            <a:ext cx="61712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(100 or 500)	  Outcome </a:t>
            </a:r>
            <a:r>
              <a:rPr lang="en-US" sz="2000" b="1" u="sng" dirty="0" err="1">
                <a:latin typeface="Times" charset="0"/>
              </a:rPr>
              <a:t>Deval</a:t>
            </a:r>
            <a:r>
              <a:rPr lang="en-US" sz="2000" b="1" u="sng" dirty="0">
                <a:latin typeface="Times" charset="0"/>
              </a:rPr>
              <a:t>			Test</a:t>
            </a:r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6233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z="3200" b="1" u="sng" dirty="0">
                <a:latin typeface="Arial" charset="0"/>
                <a:ea typeface="ＭＳ Ｐゴシック" charset="0"/>
                <a:cs typeface="ＭＳ Ｐゴシック" charset="0"/>
              </a:rPr>
              <a:t>Evidence for R – O &amp; S – R Associations in Instrumental Learning</a:t>
            </a:r>
            <a:endParaRPr lang="en-US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10258" y="1754247"/>
            <a:ext cx="836506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Arial"/>
                <a:cs typeface="Arial"/>
              </a:rPr>
              <a:t>Adams (1982) Experiment:  Extensive </a:t>
            </a:r>
            <a:r>
              <a:rPr lang="en-US" sz="2400" dirty="0" err="1">
                <a:latin typeface="Arial"/>
                <a:cs typeface="Arial"/>
              </a:rPr>
              <a:t>vs</a:t>
            </a:r>
            <a:r>
              <a:rPr lang="en-US" sz="2400" dirty="0">
                <a:latin typeface="Arial"/>
                <a:cs typeface="Arial"/>
              </a:rPr>
              <a:t> Limited training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0258" y="4104204"/>
            <a:ext cx="86228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One set of groups given 100 Lever-Pellet rewards, another given 500.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solidFill>
                  <a:srgbClr val="FF0000"/>
                </a:solidFill>
              </a:rPr>
              <a:t>One of each set then was given pellet devaluation, and the other no pellet devaluation.</a:t>
            </a:r>
          </a:p>
        </p:txBody>
      </p:sp>
      <p:sp>
        <p:nvSpPr>
          <p:cNvPr id="7" name="Text Box 19"/>
          <p:cNvSpPr txBox="1">
            <a:spLocks noChangeArrowheads="1"/>
          </p:cNvSpPr>
          <p:nvPr/>
        </p:nvSpPr>
        <p:spPr bwMode="auto">
          <a:xfrm>
            <a:off x="524933" y="3015569"/>
            <a:ext cx="8271934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000" b="1" u="sng" dirty="0">
                <a:latin typeface="Times" charset="0"/>
              </a:rPr>
              <a:t>Lever Press – Pellets           Pellets – Illness			Lever Press ?</a:t>
            </a:r>
          </a:p>
          <a:p>
            <a:r>
              <a:rPr lang="en-US" sz="2000" b="1" dirty="0">
                <a:solidFill>
                  <a:srgbClr val="000000"/>
                </a:solidFill>
                <a:latin typeface="Times" charset="0"/>
              </a:rPr>
              <a:t>Lever Press – Pellets		   Pellets | Illness			Lever Press ?	</a:t>
            </a:r>
          </a:p>
        </p:txBody>
      </p:sp>
      <p:sp>
        <p:nvSpPr>
          <p:cNvPr id="8" name="Text Box 20"/>
          <p:cNvSpPr txBox="1">
            <a:spLocks noChangeArrowheads="1"/>
          </p:cNvSpPr>
          <p:nvPr/>
        </p:nvSpPr>
        <p:spPr bwMode="auto">
          <a:xfrm>
            <a:off x="524934" y="2664731"/>
            <a:ext cx="617123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u="sng" dirty="0" err="1">
                <a:latin typeface="Times" charset="0"/>
              </a:rPr>
              <a:t>Instr</a:t>
            </a:r>
            <a:r>
              <a:rPr lang="en-US" sz="2000" b="1" u="sng" dirty="0">
                <a:latin typeface="Times" charset="0"/>
              </a:rPr>
              <a:t> Train (100 or 500)	  Outcome </a:t>
            </a:r>
            <a:r>
              <a:rPr lang="en-US" sz="2000" b="1" u="sng" dirty="0" err="1">
                <a:latin typeface="Times" charset="0"/>
              </a:rPr>
              <a:t>Deval</a:t>
            </a:r>
            <a:r>
              <a:rPr lang="en-US" sz="2000" b="1" u="sng" dirty="0">
                <a:latin typeface="Times" charset="0"/>
              </a:rPr>
              <a:t>			Test</a:t>
            </a:r>
            <a:endParaRPr lang="en-US" dirty="0">
              <a:latin typeface="Time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532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1431</TotalTime>
  <Words>1240</Words>
  <Application>Microsoft Macintosh PowerPoint</Application>
  <PresentationFormat>On-screen Show (4:3)</PresentationFormat>
  <Paragraphs>223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ＭＳ Ｐゴシック</vt:lpstr>
      <vt:lpstr>Arial</vt:lpstr>
      <vt:lpstr>Calibri</vt:lpstr>
      <vt:lpstr>Times</vt:lpstr>
      <vt:lpstr>Office Theme</vt:lpstr>
      <vt:lpstr>Lecture 17:  Instrumental Conditioning (Associative Structures)</vt:lpstr>
      <vt:lpstr>Instrumental Learning: Associative Structures</vt:lpstr>
      <vt:lpstr>Thorndike’s Law of Effect (revisited)</vt:lpstr>
      <vt:lpstr>Evidence for R – O Associations in Instrumental Learning</vt:lpstr>
      <vt:lpstr>Evidence for R – O Associations in Instrumental Learning</vt:lpstr>
      <vt:lpstr>Evidence for R – O Associations in Instrumental Learning</vt:lpstr>
      <vt:lpstr>Evidence for R – O &amp; S – R Associations in Instrumental Learning</vt:lpstr>
      <vt:lpstr>Evidence for R – O &amp; S – R Associations in Instrumental Learning</vt:lpstr>
      <vt:lpstr>Evidence for R – O &amp; S – R Associations in Instrumental Learning</vt:lpstr>
      <vt:lpstr>Evidence for R – O &amp; S – R Associations in Instrumental Learning</vt:lpstr>
      <vt:lpstr>Evidence for S – O Associations in Instrumental Learning</vt:lpstr>
      <vt:lpstr>Evidence for S – O Associations in Instrumental Learning</vt:lpstr>
      <vt:lpstr>Evidence for S – O Associations in Instrumental Learning</vt:lpstr>
      <vt:lpstr>Evidence for S – O Associations in Instrumental Learning</vt:lpstr>
      <vt:lpstr>Evidence for S – O Associations in Instrumental Learning</vt:lpstr>
      <vt:lpstr>Instrumental Learning: Associative Structures</vt:lpstr>
      <vt:lpstr>Evidence for S – [R – O] Associations in Instrumental Learning</vt:lpstr>
      <vt:lpstr>Evidence for S – [R – O] Associations in Instrumental Learning</vt:lpstr>
      <vt:lpstr>Evidence for S – [R – O] Associations in Instrumental Learning</vt:lpstr>
      <vt:lpstr>Evidence for S – [R – O] Associations in Instrumental Learning</vt:lpstr>
      <vt:lpstr>Evidence for S – [R – O] Associations in Instrumental Learning</vt:lpstr>
      <vt:lpstr>Instrumental Learning: Associative Structures</vt:lpstr>
    </vt:vector>
  </TitlesOfParts>
  <Company>Brooklyn College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5:  Pavlovian Conditioning (Basic Concepts &amp; Generality)</dc:title>
  <dc:creator>Andrew Delamater</dc:creator>
  <cp:lastModifiedBy>Andy Delamater</cp:lastModifiedBy>
  <cp:revision>131</cp:revision>
  <dcterms:created xsi:type="dcterms:W3CDTF">2015-02-10T20:21:29Z</dcterms:created>
  <dcterms:modified xsi:type="dcterms:W3CDTF">2018-11-19T17:46:55Z</dcterms:modified>
</cp:coreProperties>
</file>