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7" r:id="rId2"/>
    <p:sldId id="258" r:id="rId3"/>
    <p:sldId id="259" r:id="rId4"/>
    <p:sldId id="260" r:id="rId5"/>
    <p:sldId id="261" r:id="rId6"/>
    <p:sldId id="268" r:id="rId7"/>
    <p:sldId id="262" r:id="rId8"/>
    <p:sldId id="264" r:id="rId9"/>
    <p:sldId id="263" r:id="rId10"/>
    <p:sldId id="266" r:id="rId11"/>
    <p:sldId id="267" r:id="rId12"/>
    <p:sldId id="265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65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32"/>
    <p:restoredTop sz="94685"/>
  </p:normalViewPr>
  <p:slideViewPr>
    <p:cSldViewPr snapToGrid="0" snapToObjects="1" showGuides="1">
      <p:cViewPr varScale="1">
        <p:scale>
          <a:sx n="170" d="100"/>
          <a:sy n="170" d="100"/>
        </p:scale>
        <p:origin x="1904" y="192"/>
      </p:cViewPr>
      <p:guideLst>
        <p:guide orient="horz" pos="2265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46FD93-568C-6346-8656-DB9BFA983AC0}" type="datetimeFigureOut">
              <a:rPr lang="en-US" smtClean="0"/>
              <a:t>8/29/18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6C22F4-5045-2841-BC35-2A005C49B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4555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47D4134-B9F9-4C48-9BFA-69FD61983025}" type="slidenum">
              <a:rPr lang="en-US" sz="1200"/>
              <a:pPr/>
              <a:t>2</a:t>
            </a:fld>
            <a:endParaRPr lang="en-US" sz="1200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9523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47D4134-B9F9-4C48-9BFA-69FD61983025}" type="slidenum">
              <a:rPr lang="en-US" sz="1200"/>
              <a:pPr/>
              <a:t>11</a:t>
            </a:fld>
            <a:endParaRPr lang="en-US" sz="1200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692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47D4134-B9F9-4C48-9BFA-69FD61983025}" type="slidenum">
              <a:rPr lang="en-US" sz="1200"/>
              <a:pPr/>
              <a:t>12</a:t>
            </a:fld>
            <a:endParaRPr lang="en-US" sz="1200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5118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47D4134-B9F9-4C48-9BFA-69FD61983025}" type="slidenum">
              <a:rPr lang="en-US" sz="1200"/>
              <a:pPr/>
              <a:t>3</a:t>
            </a:fld>
            <a:endParaRPr lang="en-US" sz="1200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9008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47D4134-B9F9-4C48-9BFA-69FD61983025}" type="slidenum">
              <a:rPr lang="en-US" sz="1200"/>
              <a:pPr/>
              <a:t>4</a:t>
            </a:fld>
            <a:endParaRPr lang="en-US" sz="1200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8470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47D4134-B9F9-4C48-9BFA-69FD61983025}" type="slidenum">
              <a:rPr lang="en-US" sz="1200"/>
              <a:pPr/>
              <a:t>5</a:t>
            </a:fld>
            <a:endParaRPr lang="en-US" sz="1200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82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47D4134-B9F9-4C48-9BFA-69FD61983025}" type="slidenum">
              <a:rPr lang="en-US" sz="1200"/>
              <a:pPr/>
              <a:t>6</a:t>
            </a:fld>
            <a:endParaRPr lang="en-US" sz="1200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6054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47D4134-B9F9-4C48-9BFA-69FD61983025}" type="slidenum">
              <a:rPr lang="en-US" sz="1200"/>
              <a:pPr/>
              <a:t>7</a:t>
            </a:fld>
            <a:endParaRPr lang="en-US" sz="1200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78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47D4134-B9F9-4C48-9BFA-69FD61983025}" type="slidenum">
              <a:rPr lang="en-US" sz="1200"/>
              <a:pPr/>
              <a:t>8</a:t>
            </a:fld>
            <a:endParaRPr lang="en-US" sz="1200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170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47D4134-B9F9-4C48-9BFA-69FD61983025}" type="slidenum">
              <a:rPr lang="en-US" sz="1200"/>
              <a:pPr/>
              <a:t>9</a:t>
            </a:fld>
            <a:endParaRPr lang="en-US" sz="1200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4354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47D4134-B9F9-4C48-9BFA-69FD61983025}" type="slidenum">
              <a:rPr lang="en-US" sz="1200"/>
              <a:pPr/>
              <a:t>10</a:t>
            </a:fld>
            <a:endParaRPr lang="en-US" sz="1200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079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EA75C-7914-B64F-9D87-A05314EA2F49}" type="datetimeFigureOut">
              <a:rPr lang="en-US" smtClean="0"/>
              <a:t>8/29/18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DEB6D-91F4-F945-ADAA-DC3A0719D5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876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EA75C-7914-B64F-9D87-A05314EA2F49}" type="datetimeFigureOut">
              <a:rPr lang="en-US" smtClean="0"/>
              <a:t>8/29/18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DEB6D-91F4-F945-ADAA-DC3A0719D5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1546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EA75C-7914-B64F-9D87-A05314EA2F49}" type="datetimeFigureOut">
              <a:rPr lang="en-US" smtClean="0"/>
              <a:t>8/29/18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DEB6D-91F4-F945-ADAA-DC3A0719D5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837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EA75C-7914-B64F-9D87-A05314EA2F49}" type="datetimeFigureOut">
              <a:rPr lang="en-US" smtClean="0"/>
              <a:t>8/29/18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DEB6D-91F4-F945-ADAA-DC3A0719D5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36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EA75C-7914-B64F-9D87-A05314EA2F49}" type="datetimeFigureOut">
              <a:rPr lang="en-US" smtClean="0"/>
              <a:t>8/29/18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DEB6D-91F4-F945-ADAA-DC3A0719D5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5766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EA75C-7914-B64F-9D87-A05314EA2F49}" type="datetimeFigureOut">
              <a:rPr lang="en-US" smtClean="0"/>
              <a:t>8/29/18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DEB6D-91F4-F945-ADAA-DC3A0719D5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58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EA75C-7914-B64F-9D87-A05314EA2F49}" type="datetimeFigureOut">
              <a:rPr lang="en-US" smtClean="0"/>
              <a:t>8/29/18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DEB6D-91F4-F945-ADAA-DC3A0719D5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039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EA75C-7914-B64F-9D87-A05314EA2F49}" type="datetimeFigureOut">
              <a:rPr lang="en-US" smtClean="0"/>
              <a:t>8/29/18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DEB6D-91F4-F945-ADAA-DC3A0719D5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379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EA75C-7914-B64F-9D87-A05314EA2F49}" type="datetimeFigureOut">
              <a:rPr lang="en-US" smtClean="0"/>
              <a:t>8/29/18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DEB6D-91F4-F945-ADAA-DC3A0719D5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01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EA75C-7914-B64F-9D87-A05314EA2F49}" type="datetimeFigureOut">
              <a:rPr lang="en-US" smtClean="0"/>
              <a:t>8/29/18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DEB6D-91F4-F945-ADAA-DC3A0719D5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561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EA75C-7914-B64F-9D87-A05314EA2F49}" type="datetimeFigureOut">
              <a:rPr lang="en-US" smtClean="0"/>
              <a:t>8/29/18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DEB6D-91F4-F945-ADAA-DC3A0719D5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277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4EA75C-7914-B64F-9D87-A05314EA2F49}" type="datetimeFigureOut">
              <a:rPr lang="en-US" smtClean="0"/>
              <a:t>8/29/18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4DEB6D-91F4-F945-ADAA-DC3A0719D5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607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7" Type="http://schemas.openxmlformats.org/officeDocument/2006/relationships/image" Target="../media/image2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jpg"/><Relationship Id="rId5" Type="http://schemas.openxmlformats.org/officeDocument/2006/relationships/image" Target="../media/image22.png"/><Relationship Id="rId4" Type="http://schemas.openxmlformats.org/officeDocument/2006/relationships/image" Target="../media/image2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7.jp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dirty="0">
                <a:latin typeface="Arial"/>
                <a:cs typeface="Arial"/>
              </a:rPr>
              <a:t>Lecture 2:  Historical and Philosophical Roots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tx1"/>
                </a:solidFill>
                <a:latin typeface="Arial"/>
                <a:cs typeface="Arial"/>
              </a:rPr>
              <a:t>Learning, Psychology 3510</a:t>
            </a:r>
          </a:p>
          <a:p>
            <a:r>
              <a:rPr lang="en-US" sz="2400" dirty="0">
                <a:solidFill>
                  <a:schemeClr val="tx1"/>
                </a:solidFill>
                <a:latin typeface="Arial"/>
                <a:cs typeface="Arial"/>
              </a:rPr>
              <a:t>Fall, 2018</a:t>
            </a:r>
          </a:p>
          <a:p>
            <a:r>
              <a:rPr lang="en-US" sz="2400" dirty="0">
                <a:solidFill>
                  <a:schemeClr val="tx1"/>
                </a:solidFill>
                <a:latin typeface="Arial"/>
                <a:cs typeface="Arial"/>
              </a:rPr>
              <a:t>Professor Delamater</a:t>
            </a:r>
          </a:p>
        </p:txBody>
      </p:sp>
    </p:spTree>
    <p:extLst>
      <p:ext uri="{BB962C8B-B14F-4D97-AF65-F5344CB8AC3E}">
        <p14:creationId xmlns:p14="http://schemas.microsoft.com/office/powerpoint/2010/main" val="24953757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b="1" u="sng" dirty="0">
                <a:latin typeface="Arial" charset="0"/>
                <a:ea typeface="ＭＳ Ｐゴシック" charset="0"/>
                <a:cs typeface="ＭＳ Ｐゴシック" charset="0"/>
              </a:rPr>
              <a:t>Evolutionary Theory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3314" name="Text Box 3"/>
          <p:cNvSpPr txBox="1">
            <a:spLocks noChangeArrowheads="1"/>
          </p:cNvSpPr>
          <p:nvPr/>
        </p:nvSpPr>
        <p:spPr bwMode="auto">
          <a:xfrm>
            <a:off x="726119" y="1097491"/>
            <a:ext cx="7279314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 dirty="0"/>
              <a:t>Darwin</a:t>
            </a:r>
          </a:p>
          <a:p>
            <a:pPr marL="1200150" lvl="1" indent="-457200">
              <a:buAutoNum type="arabicPeriod"/>
            </a:pPr>
            <a:r>
              <a:rPr lang="en-US" sz="2000" dirty="0"/>
              <a:t>Mental Continuity among species (justifies search for general laws of behavior)</a:t>
            </a:r>
          </a:p>
          <a:p>
            <a:pPr marL="1200150" lvl="1" indent="-457200">
              <a:buAutoNum type="arabicPeriod"/>
            </a:pPr>
            <a:r>
              <a:rPr lang="en-US" sz="2000" dirty="0"/>
              <a:t>Species diversity (there may be differences as well)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75" y="2423399"/>
            <a:ext cx="2379133" cy="19033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5592" y="2612723"/>
            <a:ext cx="3999221" cy="113844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03160" y="3633958"/>
            <a:ext cx="35686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Insects           Cactus fruit          Seeds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1097" y="4262175"/>
            <a:ext cx="2767952" cy="184674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125" y="4579078"/>
            <a:ext cx="3104630" cy="216839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75" y="4392347"/>
            <a:ext cx="2984708" cy="2355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7981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b="1" u="sng" dirty="0">
                <a:latin typeface="Arial" charset="0"/>
                <a:ea typeface="ＭＳ Ｐゴシック" charset="0"/>
                <a:cs typeface="ＭＳ Ｐゴシック" charset="0"/>
              </a:rPr>
              <a:t>Evolutionary Theory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3314" name="Text Box 3"/>
          <p:cNvSpPr txBox="1">
            <a:spLocks noChangeArrowheads="1"/>
          </p:cNvSpPr>
          <p:nvPr/>
        </p:nvSpPr>
        <p:spPr bwMode="auto">
          <a:xfrm>
            <a:off x="726119" y="1097491"/>
            <a:ext cx="7279314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 dirty="0"/>
              <a:t>Darwin</a:t>
            </a:r>
          </a:p>
          <a:p>
            <a:pPr marL="1200150" lvl="1" indent="-457200">
              <a:buAutoNum type="arabicPeriod"/>
            </a:pPr>
            <a:r>
              <a:rPr lang="en-US" sz="2000" dirty="0"/>
              <a:t>Mental Continuity among species (justifies search for general laws of behavior)</a:t>
            </a:r>
          </a:p>
          <a:p>
            <a:pPr marL="1200150" lvl="1" indent="-457200">
              <a:buAutoNum type="arabicPeriod"/>
            </a:pPr>
            <a:r>
              <a:rPr lang="en-US" sz="2000" dirty="0"/>
              <a:t>Species diversity (there may be differences as well)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75" y="2423399"/>
            <a:ext cx="2379133" cy="190330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14583" y="2733123"/>
            <a:ext cx="338759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Evolutionary Theory:</a:t>
            </a:r>
          </a:p>
          <a:p>
            <a:r>
              <a:rPr lang="en-US" dirty="0"/>
              <a:t>	1.  Random Genetic Variation</a:t>
            </a:r>
          </a:p>
          <a:p>
            <a:r>
              <a:rPr lang="en-US" dirty="0"/>
              <a:t>	2.  Natural Selection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2587" y="2436432"/>
            <a:ext cx="2241862" cy="150625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592" y="3968646"/>
            <a:ext cx="2369695" cy="214852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287" y="3968646"/>
            <a:ext cx="3852472" cy="2889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7708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b="1" u="sng" dirty="0">
                <a:latin typeface="Arial" charset="0"/>
                <a:ea typeface="ＭＳ Ｐゴシック" charset="0"/>
                <a:cs typeface="ＭＳ Ｐゴシック" charset="0"/>
              </a:rPr>
              <a:t>Evolutionary Theory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12417" y="1097491"/>
            <a:ext cx="770671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Thorndike</a:t>
            </a:r>
          </a:p>
          <a:p>
            <a:pPr marL="1200150" lvl="1" indent="-457200">
              <a:buAutoNum type="arabicPeriod"/>
            </a:pPr>
            <a:r>
              <a:rPr lang="en-US" sz="2000" dirty="0"/>
              <a:t>Applied idea of random variation and natural selection to help explain the behavior of individual organisms within their lifetime</a:t>
            </a:r>
          </a:p>
          <a:p>
            <a:pPr marL="1200150" lvl="1" indent="-457200">
              <a:buAutoNum type="arabicPeriod"/>
            </a:pPr>
            <a:r>
              <a:rPr lang="en-US" sz="2000" dirty="0"/>
              <a:t>This can be illustrated through his </a:t>
            </a:r>
            <a:r>
              <a:rPr lang="en-US" sz="2000" b="1" dirty="0"/>
              <a:t>law of effect</a:t>
            </a:r>
          </a:p>
          <a:p>
            <a:pPr marL="1657350" lvl="2" indent="-457200">
              <a:buAutoNum type="alphaLcPeriod"/>
            </a:pPr>
            <a:r>
              <a:rPr lang="en-US" sz="2000" dirty="0"/>
              <a:t>Random Response variation</a:t>
            </a:r>
          </a:p>
          <a:p>
            <a:pPr marL="1657350" lvl="2" indent="-457200">
              <a:buAutoNum type="alphaLcPeriod"/>
            </a:pPr>
            <a:r>
              <a:rPr lang="en-US" sz="2000" dirty="0"/>
              <a:t>Reinforcement “selects” the correct response by strengthening a connection between the</a:t>
            </a:r>
          </a:p>
          <a:p>
            <a:pPr marL="1657350" lvl="2" indent="-457200">
              <a:buAutoNum type="alphaLcPeriod"/>
            </a:pPr>
            <a:r>
              <a:rPr lang="en-US" sz="2000" dirty="0"/>
              <a:t>stimulus situation and the correct response (S-R association)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5496" y="3873060"/>
            <a:ext cx="2278504" cy="2984940"/>
          </a:xfrm>
          <a:prstGeom prst="rect">
            <a:avLst/>
          </a:prstGeom>
        </p:spPr>
      </p:pic>
      <p:pic>
        <p:nvPicPr>
          <p:cNvPr id="9" name="Picture 6" descr="Thorndike puzzle box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381" y="4167761"/>
            <a:ext cx="3200400" cy="239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 descr="Thorndike Learni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8419" y="4490321"/>
            <a:ext cx="2209800" cy="187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01587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b="1" u="sng" dirty="0">
                <a:latin typeface="Arial" charset="0"/>
                <a:ea typeface="ＭＳ Ｐゴシック" charset="0"/>
                <a:cs typeface="ＭＳ Ｐゴシック" charset="0"/>
              </a:rPr>
              <a:t>Associative Learning: 3 Influences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3314" name="Text Box 3"/>
          <p:cNvSpPr txBox="1">
            <a:spLocks noChangeArrowheads="1"/>
          </p:cNvSpPr>
          <p:nvPr/>
        </p:nvSpPr>
        <p:spPr bwMode="auto">
          <a:xfrm>
            <a:off x="822325" y="1952625"/>
            <a:ext cx="292900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457200" indent="-457200">
              <a:buAutoNum type="arabicPeriod"/>
            </a:pPr>
            <a:r>
              <a:rPr lang="en-US" sz="2000" dirty="0"/>
              <a:t>Philosophy of Mind</a:t>
            </a:r>
          </a:p>
          <a:p>
            <a:pPr marL="457200" indent="-457200">
              <a:buAutoNum type="arabicPeriod"/>
            </a:pPr>
            <a:r>
              <a:rPr lang="en-US" sz="2000" dirty="0"/>
              <a:t>Russian Physiology</a:t>
            </a:r>
          </a:p>
          <a:p>
            <a:pPr marL="457200" indent="-457200">
              <a:buAutoNum type="arabicPeriod"/>
            </a:pPr>
            <a:r>
              <a:rPr lang="en-US" sz="2000" dirty="0"/>
              <a:t>Evolutionary Theory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7147" y="1344258"/>
            <a:ext cx="3800914" cy="267546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4747" y="3226322"/>
            <a:ext cx="2040466" cy="15283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350" y="4304694"/>
            <a:ext cx="3183467" cy="209313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59197" y="1488485"/>
            <a:ext cx="26257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u="sng" dirty="0"/>
              <a:t>3 Intellectual Traditions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942534"/>
            <a:ext cx="3008542" cy="1620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4870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b="1" u="sng" dirty="0">
                <a:latin typeface="Arial" charset="0"/>
                <a:ea typeface="ＭＳ Ｐゴシック" charset="0"/>
                <a:cs typeface="ＭＳ Ｐゴシック" charset="0"/>
              </a:rPr>
              <a:t>Philosophy of Mind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3314" name="Text Box 3"/>
          <p:cNvSpPr txBox="1">
            <a:spLocks noChangeArrowheads="1"/>
          </p:cNvSpPr>
          <p:nvPr/>
        </p:nvSpPr>
        <p:spPr bwMode="auto">
          <a:xfrm>
            <a:off x="822325" y="1952625"/>
            <a:ext cx="600677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457200" indent="-457200">
              <a:buAutoNum type="arabicPeriod"/>
            </a:pPr>
            <a:r>
              <a:rPr lang="en-US" sz="2000" dirty="0"/>
              <a:t>Descartes</a:t>
            </a:r>
          </a:p>
          <a:p>
            <a:pPr marL="457200" indent="-457200">
              <a:buAutoNum type="arabicPeriod"/>
            </a:pPr>
            <a:r>
              <a:rPr lang="en-US" sz="2000" dirty="0"/>
              <a:t>British Empiricists (e.g., Hobbes, Hume, Locke)</a:t>
            </a:r>
          </a:p>
          <a:p>
            <a:pPr marL="457200" indent="-457200">
              <a:buAutoNum type="arabicPeriod"/>
            </a:pPr>
            <a:r>
              <a:rPr lang="en-US" sz="2000" dirty="0"/>
              <a:t>Rationalists (e.g., Kant)</a:t>
            </a:r>
          </a:p>
        </p:txBody>
      </p:sp>
    </p:spTree>
    <p:extLst>
      <p:ext uri="{BB962C8B-B14F-4D97-AF65-F5344CB8AC3E}">
        <p14:creationId xmlns:p14="http://schemas.microsoft.com/office/powerpoint/2010/main" val="34659208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b="1" u="sng" dirty="0">
                <a:latin typeface="Arial" charset="0"/>
                <a:ea typeface="ＭＳ Ｐゴシック" charset="0"/>
                <a:cs typeface="ＭＳ Ｐゴシック" charset="0"/>
              </a:rPr>
              <a:t>Philosophy of Mind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3314" name="Text Box 3"/>
          <p:cNvSpPr txBox="1">
            <a:spLocks noChangeArrowheads="1"/>
          </p:cNvSpPr>
          <p:nvPr/>
        </p:nvSpPr>
        <p:spPr bwMode="auto">
          <a:xfrm>
            <a:off x="61706" y="1952625"/>
            <a:ext cx="8892002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 dirty="0"/>
              <a:t>   Descartes</a:t>
            </a:r>
          </a:p>
          <a:p>
            <a:r>
              <a:rPr lang="en-US" sz="2000" dirty="0"/>
              <a:t>	1.	Mind/Body Dualism</a:t>
            </a:r>
          </a:p>
          <a:p>
            <a:r>
              <a:rPr lang="en-US" sz="2000" dirty="0"/>
              <a:t>		a.   Non-physical | Physical</a:t>
            </a:r>
          </a:p>
          <a:p>
            <a:r>
              <a:rPr lang="en-US" sz="2000" dirty="0"/>
              <a:t>		b.	Voluntary | Involuntary Behavior</a:t>
            </a:r>
          </a:p>
          <a:p>
            <a:r>
              <a:rPr lang="en-US" sz="2000" dirty="0"/>
              <a:t>		c.	Human | Animal Minds</a:t>
            </a:r>
          </a:p>
          <a:p>
            <a:r>
              <a:rPr lang="en-US" sz="2000" dirty="0"/>
              <a:t>		d.	No Laws controlling Mind| Involuntary behavior is lawful</a:t>
            </a:r>
          </a:p>
          <a:p>
            <a:r>
              <a:rPr lang="en-US" sz="2000" dirty="0"/>
              <a:t>		e.	No mechanisms of mind | Reflex is basic mechanism of </a:t>
            </a:r>
            <a:r>
              <a:rPr lang="en-US" sz="2000" dirty="0" err="1"/>
              <a:t>invol</a:t>
            </a:r>
            <a:r>
              <a:rPr lang="en-US" sz="2000" dirty="0"/>
              <a:t> </a:t>
            </a:r>
            <a:r>
              <a:rPr lang="en-US" sz="2000" dirty="0" err="1"/>
              <a:t>beh</a:t>
            </a:r>
            <a:r>
              <a:rPr lang="en-US" sz="2000" dirty="0"/>
              <a:t> </a:t>
            </a:r>
          </a:p>
          <a:p>
            <a:pPr marL="457200" indent="-457200">
              <a:buAutoNum type="arabicPeriod"/>
            </a:pPr>
            <a:endParaRPr lang="en-US" sz="2000" dirty="0"/>
          </a:p>
          <a:p>
            <a:pPr lvl="1" indent="0"/>
            <a:endParaRPr lang="en-US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5333" y="4114800"/>
            <a:ext cx="2264664" cy="2743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4197" y="1016001"/>
            <a:ext cx="2025462" cy="2479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6317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b="1" u="sng" dirty="0">
                <a:latin typeface="Arial" charset="0"/>
                <a:ea typeface="ＭＳ Ｐゴシック" charset="0"/>
                <a:cs typeface="ＭＳ Ｐゴシック" charset="0"/>
              </a:rPr>
              <a:t>Philosophy of Mind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3314" name="Text Box 3"/>
          <p:cNvSpPr txBox="1">
            <a:spLocks noChangeArrowheads="1"/>
          </p:cNvSpPr>
          <p:nvPr/>
        </p:nvSpPr>
        <p:spPr bwMode="auto">
          <a:xfrm>
            <a:off x="717653" y="1952625"/>
            <a:ext cx="5760103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 dirty="0"/>
              <a:t>   British Empiricists</a:t>
            </a:r>
          </a:p>
          <a:p>
            <a:r>
              <a:rPr lang="en-US" sz="2000" dirty="0"/>
              <a:t>	1.	Offered mechanistic explanation for mind</a:t>
            </a:r>
          </a:p>
          <a:p>
            <a:r>
              <a:rPr lang="en-US" sz="2000" dirty="0"/>
              <a:t>		a.	Hobbes:  Law of hedonism		</a:t>
            </a:r>
          </a:p>
          <a:p>
            <a:pPr lvl="1" indent="0"/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876" y="4191000"/>
            <a:ext cx="2420563" cy="2551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7643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b="1" u="sng" dirty="0">
                <a:latin typeface="Arial" charset="0"/>
                <a:ea typeface="ＭＳ Ｐゴシック" charset="0"/>
                <a:cs typeface="ＭＳ Ｐゴシック" charset="0"/>
              </a:rPr>
              <a:t>Philosophy of Mind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3314" name="Text Box 3"/>
          <p:cNvSpPr txBox="1">
            <a:spLocks noChangeArrowheads="1"/>
          </p:cNvSpPr>
          <p:nvPr/>
        </p:nvSpPr>
        <p:spPr bwMode="auto">
          <a:xfrm>
            <a:off x="717653" y="1952625"/>
            <a:ext cx="7323940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 dirty="0"/>
              <a:t>   British Empiricists</a:t>
            </a:r>
          </a:p>
          <a:p>
            <a:r>
              <a:rPr lang="en-US" sz="2000" dirty="0"/>
              <a:t>	1.	Offered mechanistic explanation for mind</a:t>
            </a:r>
          </a:p>
          <a:p>
            <a:r>
              <a:rPr lang="en-US" sz="2000" dirty="0"/>
              <a:t>		a.	Hobbes:  Law of hedonism</a:t>
            </a:r>
          </a:p>
          <a:p>
            <a:r>
              <a:rPr lang="en-US" sz="2000" dirty="0"/>
              <a:t>		b.	Hume, Locke:  </a:t>
            </a:r>
            <a:r>
              <a:rPr lang="en-US" sz="2000" i="1" dirty="0"/>
              <a:t>tabula rasa idea</a:t>
            </a:r>
          </a:p>
          <a:p>
            <a:r>
              <a:rPr lang="en-US" sz="2000" dirty="0"/>
              <a:t>			- Empiricism</a:t>
            </a:r>
          </a:p>
          <a:p>
            <a:r>
              <a:rPr lang="en-US" sz="2000" dirty="0"/>
              <a:t>			- </a:t>
            </a:r>
            <a:r>
              <a:rPr lang="en-US" sz="2000" dirty="0" err="1"/>
              <a:t>Elementalism</a:t>
            </a:r>
            <a:endParaRPr lang="en-US" sz="2000" dirty="0"/>
          </a:p>
          <a:p>
            <a:r>
              <a:rPr lang="en-US" sz="2000" dirty="0"/>
              <a:t>			- </a:t>
            </a:r>
            <a:r>
              <a:rPr lang="en-US" sz="2000" dirty="0" err="1"/>
              <a:t>Associationism</a:t>
            </a:r>
            <a:r>
              <a:rPr lang="en-US" sz="2000" dirty="0"/>
              <a:t> (e.g., Law of Temporal Contiguity)</a:t>
            </a:r>
          </a:p>
          <a:p>
            <a:r>
              <a:rPr lang="en-US" sz="2000" dirty="0"/>
              <a:t>		</a:t>
            </a:r>
          </a:p>
          <a:p>
            <a:pPr lvl="1" indent="0"/>
            <a:endParaRPr lang="en-US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0121" y="4317492"/>
            <a:ext cx="1871472" cy="241401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1280" y="4191000"/>
            <a:ext cx="1862187" cy="26070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876" y="4191000"/>
            <a:ext cx="2420563" cy="25515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5466" y="1174470"/>
            <a:ext cx="2354660" cy="1234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5192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b="1" u="sng" dirty="0">
                <a:latin typeface="Arial" charset="0"/>
                <a:ea typeface="ＭＳ Ｐゴシック" charset="0"/>
                <a:cs typeface="ＭＳ Ｐゴシック" charset="0"/>
              </a:rPr>
              <a:t>Russian Physiologists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3314" name="Text Box 3"/>
          <p:cNvSpPr txBox="1">
            <a:spLocks noChangeArrowheads="1"/>
          </p:cNvSpPr>
          <p:nvPr/>
        </p:nvSpPr>
        <p:spPr bwMode="auto">
          <a:xfrm>
            <a:off x="717652" y="1417638"/>
            <a:ext cx="7279314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 dirty="0" err="1"/>
              <a:t>Sechenov</a:t>
            </a:r>
            <a:endParaRPr lang="en-US" sz="2000" dirty="0"/>
          </a:p>
          <a:p>
            <a:pPr marL="1200150" lvl="1" indent="-457200">
              <a:buAutoNum type="arabicPeriod"/>
            </a:pPr>
            <a:r>
              <a:rPr lang="en-US" sz="2000" dirty="0"/>
              <a:t>All behavior controlled by stimulus antecedents</a:t>
            </a:r>
          </a:p>
          <a:p>
            <a:pPr marL="1200150" lvl="1" indent="-457200">
              <a:buAutoNum type="arabicPeriod"/>
            </a:pPr>
            <a:r>
              <a:rPr lang="en-US" sz="2000" dirty="0"/>
              <a:t>Inhibitory Reflex (to help explain voluntary behavior)</a:t>
            </a:r>
          </a:p>
          <a:p>
            <a:pPr marL="1200150" lvl="1" indent="-457200">
              <a:buAutoNum type="arabicPeriod"/>
            </a:pPr>
            <a:r>
              <a:rPr lang="en-US" sz="2000" dirty="0"/>
              <a:t>Reflex acted as a trigger, not energy reflected (as Descartes imagined)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729" y="3364308"/>
            <a:ext cx="2489200" cy="33189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266" y="3220374"/>
            <a:ext cx="4452257" cy="3339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8554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b="1" u="sng" dirty="0">
                <a:latin typeface="Arial" charset="0"/>
                <a:ea typeface="ＭＳ Ｐゴシック" charset="0"/>
                <a:cs typeface="ＭＳ Ｐゴシック" charset="0"/>
              </a:rPr>
              <a:t>Russian Physiologists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3314" name="Text Box 3"/>
          <p:cNvSpPr txBox="1">
            <a:spLocks noChangeArrowheads="1"/>
          </p:cNvSpPr>
          <p:nvPr/>
        </p:nvSpPr>
        <p:spPr bwMode="auto">
          <a:xfrm>
            <a:off x="717652" y="1417638"/>
            <a:ext cx="7279314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 dirty="0" err="1"/>
              <a:t>Sechenov</a:t>
            </a:r>
            <a:endParaRPr lang="en-US" sz="2000" dirty="0"/>
          </a:p>
          <a:p>
            <a:pPr marL="1200150" lvl="1" indent="-457200">
              <a:buAutoNum type="arabicPeriod"/>
            </a:pPr>
            <a:r>
              <a:rPr lang="en-US" sz="2000" dirty="0"/>
              <a:t>All behavior controlled by stimulus antecedents</a:t>
            </a:r>
          </a:p>
          <a:p>
            <a:pPr marL="1200150" lvl="1" indent="-457200">
              <a:buAutoNum type="arabicPeriod"/>
            </a:pPr>
            <a:r>
              <a:rPr lang="en-US" sz="2000" dirty="0"/>
              <a:t>Inhibitory Reflex (to help explain voluntary behavior)</a:t>
            </a:r>
          </a:p>
          <a:p>
            <a:pPr marL="1200150" lvl="1" indent="-457200">
              <a:buAutoNum type="arabicPeriod"/>
            </a:pPr>
            <a:r>
              <a:rPr lang="en-US" sz="2000" dirty="0"/>
              <a:t>Reflex acted as a trigger, not energy reflected (as Descartes imagined)</a:t>
            </a:r>
          </a:p>
        </p:txBody>
      </p:sp>
      <p:sp>
        <p:nvSpPr>
          <p:cNvPr id="2" name="Rectangle 1"/>
          <p:cNvSpPr/>
          <p:nvPr/>
        </p:nvSpPr>
        <p:spPr>
          <a:xfrm>
            <a:off x="799653" y="3072541"/>
            <a:ext cx="770671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Pavlov</a:t>
            </a:r>
          </a:p>
          <a:p>
            <a:pPr marL="1200150" lvl="1" indent="-457200">
              <a:buAutoNum type="arabicPeriod"/>
            </a:pPr>
            <a:r>
              <a:rPr lang="en-US" sz="2000" dirty="0"/>
              <a:t>Developed a method (a paradigm) to study learning &amp; brain</a:t>
            </a:r>
          </a:p>
          <a:p>
            <a:pPr marL="1200150" lvl="1" indent="-457200">
              <a:buAutoNum type="arabicPeriod"/>
            </a:pPr>
            <a:r>
              <a:rPr lang="en-US" sz="2000" dirty="0"/>
              <a:t>This method could be used to study empirical laws</a:t>
            </a:r>
          </a:p>
          <a:p>
            <a:pPr marL="1200150" lvl="1" indent="-457200">
              <a:buAutoNum type="arabicPeriod"/>
            </a:pPr>
            <a:r>
              <a:rPr lang="en-US" sz="2000" dirty="0"/>
              <a:t>Excitatory &amp; Inhibitory Unconditioned &amp; Conditioned reflexes control behavior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434" y="4727444"/>
            <a:ext cx="1589775" cy="204893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4533" y="4727444"/>
            <a:ext cx="2624667" cy="2081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4145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b="1" u="sng" dirty="0">
                <a:latin typeface="Arial" charset="0"/>
                <a:ea typeface="ＭＳ Ｐゴシック" charset="0"/>
                <a:cs typeface="ＭＳ Ｐゴシック" charset="0"/>
              </a:rPr>
              <a:t>Evolutionary Theory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3314" name="Text Box 3"/>
          <p:cNvSpPr txBox="1">
            <a:spLocks noChangeArrowheads="1"/>
          </p:cNvSpPr>
          <p:nvPr/>
        </p:nvSpPr>
        <p:spPr bwMode="auto">
          <a:xfrm>
            <a:off x="726119" y="1097491"/>
            <a:ext cx="7279314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 dirty="0"/>
              <a:t>Darwin</a:t>
            </a:r>
          </a:p>
          <a:p>
            <a:pPr marL="1200150" lvl="1" indent="-457200">
              <a:buAutoNum type="arabicPeriod"/>
            </a:pPr>
            <a:r>
              <a:rPr lang="en-US" sz="2000" dirty="0"/>
              <a:t>Mental Continuity among species (justifies search for general laws of behavior)</a:t>
            </a:r>
          </a:p>
          <a:p>
            <a:pPr marL="1200150" lvl="1" indent="-457200">
              <a:buAutoNum type="arabicPeriod"/>
            </a:pPr>
            <a:r>
              <a:rPr lang="en-US" sz="2000" dirty="0"/>
              <a:t>Species diversity (there may be differences as well)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75" y="2423399"/>
            <a:ext cx="2379133" cy="190330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931" y="2683030"/>
            <a:ext cx="4403778" cy="297429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206708" y="5936105"/>
            <a:ext cx="69597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Lots of similarities in brains across species, perhaps there are similarities</a:t>
            </a:r>
          </a:p>
          <a:p>
            <a:r>
              <a:rPr lang="en-US" dirty="0"/>
              <a:t>in </a:t>
            </a:r>
            <a:r>
              <a:rPr lang="en-US" i="1" dirty="0"/>
              <a:t>mental characteristics </a:t>
            </a:r>
            <a:r>
              <a:rPr lang="en-US" dirty="0"/>
              <a:t>as well.</a:t>
            </a:r>
          </a:p>
        </p:txBody>
      </p:sp>
    </p:spTree>
    <p:extLst>
      <p:ext uri="{BB962C8B-B14F-4D97-AF65-F5344CB8AC3E}">
        <p14:creationId xmlns:p14="http://schemas.microsoft.com/office/powerpoint/2010/main" val="18941784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339</Words>
  <Application>Microsoft Macintosh PowerPoint</Application>
  <PresentationFormat>On-screen Show (4:3)</PresentationFormat>
  <Paragraphs>84</Paragraphs>
  <Slides>12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ＭＳ Ｐゴシック</vt:lpstr>
      <vt:lpstr>Arial</vt:lpstr>
      <vt:lpstr>Calibri</vt:lpstr>
      <vt:lpstr>Office Theme</vt:lpstr>
      <vt:lpstr>Lecture 2:  Historical and Philosophical Roots</vt:lpstr>
      <vt:lpstr>Associative Learning: 3 Influences</vt:lpstr>
      <vt:lpstr>Philosophy of Mind</vt:lpstr>
      <vt:lpstr>Philosophy of Mind</vt:lpstr>
      <vt:lpstr>Philosophy of Mind</vt:lpstr>
      <vt:lpstr>Philosophy of Mind</vt:lpstr>
      <vt:lpstr>Russian Physiologists</vt:lpstr>
      <vt:lpstr>Russian Physiologists</vt:lpstr>
      <vt:lpstr>Evolutionary Theory</vt:lpstr>
      <vt:lpstr>Evolutionary Theory</vt:lpstr>
      <vt:lpstr>Evolutionary Theory</vt:lpstr>
      <vt:lpstr>Evolutionary Theory</vt:lpstr>
    </vt:vector>
  </TitlesOfParts>
  <Company>Brooklyn College</Company>
  <LinksUpToDate>false</LinksUpToDate>
  <SharedDoc>false</SharedDoc>
  <HyperlinksChanged>false</HyperlinksChanged>
  <AppVersion>16.0015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2:  Historical and Philosophical Roots</dc:title>
  <dc:creator>Andrew Delamater</dc:creator>
  <cp:lastModifiedBy>Andy Delamater</cp:lastModifiedBy>
  <cp:revision>22</cp:revision>
  <dcterms:created xsi:type="dcterms:W3CDTF">2015-02-03T20:16:57Z</dcterms:created>
  <dcterms:modified xsi:type="dcterms:W3CDTF">2018-08-29T16:43:44Z</dcterms:modified>
</cp:coreProperties>
</file>