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3" r:id="rId4"/>
    <p:sldId id="266" r:id="rId5"/>
    <p:sldId id="261" r:id="rId6"/>
    <p:sldId id="262" r:id="rId7"/>
    <p:sldId id="264" r:id="rId8"/>
    <p:sldId id="274" r:id="rId9"/>
    <p:sldId id="265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Delamater" initials="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6"/>
    <p:restoredTop sz="94685"/>
  </p:normalViewPr>
  <p:slideViewPr>
    <p:cSldViewPr snapToGrid="0" snapToObjects="1" showGuides="1">
      <p:cViewPr varScale="1">
        <p:scale>
          <a:sx n="170" d="100"/>
          <a:sy n="170" d="100"/>
        </p:scale>
        <p:origin x="872" y="19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30T11:39:10.335" idx="1">
    <p:pos x="-373" y="-91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30T11:39:10.335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30T11:39:10.335" idx="3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30T11:39:10.335" idx="4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30T11:39:10.335" idx="5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30T11:39:10.335" idx="6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30T11:39:10.335" idx="6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4F4E-05BF-F249-9E8D-CF6EA99682A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0F6E-7E3C-2E4F-89B6-28FEA8E2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79AE7-9258-D546-8E80-8F7A4077084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75D8-8394-F847-B92F-DEAC13C5AA71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C9F5-0507-D74C-8751-5B36A992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Lecture 20:  Extinction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(</a:t>
            </a:r>
            <a:r>
              <a:rPr lang="en-US" sz="2800" dirty="0" err="1">
                <a:latin typeface="Arial"/>
                <a:cs typeface="Arial"/>
              </a:rPr>
              <a:t>Pavlovian</a:t>
            </a:r>
            <a:r>
              <a:rPr lang="en-US" sz="2800" dirty="0">
                <a:latin typeface="Arial"/>
                <a:cs typeface="Arial"/>
              </a:rPr>
              <a:t> &amp; Instrumental)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Learning, Psychology 3510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Fall, 2018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Professor Delamater</a:t>
            </a:r>
          </a:p>
        </p:txBody>
      </p:sp>
    </p:spTree>
    <p:extLst>
      <p:ext uri="{BB962C8B-B14F-4D97-AF65-F5344CB8AC3E}">
        <p14:creationId xmlns:p14="http://schemas.microsoft.com/office/powerpoint/2010/main" val="222780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The Renewal Effect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051341"/>
            <a:ext cx="663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Bouton</a:t>
            </a:r>
            <a:r>
              <a:rPr lang="en-US" sz="2400" i="1" dirty="0"/>
              <a:t> et al, 2011 ABA instrumental renewal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333" y="4864131"/>
            <a:ext cx="86869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Rats first learned to press a lever for food in Context A.  Then they were extinguished</a:t>
            </a:r>
          </a:p>
          <a:p>
            <a:r>
              <a:rPr lang="en-US" dirty="0">
                <a:solidFill>
                  <a:srgbClr val="FF0000"/>
                </a:solidFill>
              </a:rPr>
              <a:t>In Context B before being tested in both Contexts A and B.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Rats show “renewed” responding when tested in the conditioning context (A).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group (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 EXP) was also exposed to Context A without any lever or food during the</a:t>
            </a:r>
          </a:p>
          <a:p>
            <a:r>
              <a:rPr lang="en-US" dirty="0">
                <a:solidFill>
                  <a:srgbClr val="FF0000"/>
                </a:solidFill>
              </a:rPr>
              <a:t>Extinction phase.  The other group did not receive this extra treatment (</a:t>
            </a:r>
            <a:r>
              <a:rPr lang="en-US" dirty="0" err="1">
                <a:solidFill>
                  <a:srgbClr val="FF0000"/>
                </a:solidFill>
              </a:rPr>
              <a:t>Gp</a:t>
            </a:r>
            <a:r>
              <a:rPr lang="en-US" dirty="0">
                <a:solidFill>
                  <a:srgbClr val="FF0000"/>
                </a:solidFill>
              </a:rPr>
              <a:t> No EXP).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These two groups did not differ, suggesting that renewal did not occur simply because</a:t>
            </a:r>
          </a:p>
          <a:p>
            <a:r>
              <a:rPr lang="en-US" dirty="0">
                <a:solidFill>
                  <a:srgbClr val="FF0000"/>
                </a:solidFill>
              </a:rPr>
              <a:t>Context A was more excitatory than Context B.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" y="1400704"/>
            <a:ext cx="6197601" cy="356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1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The Renewal Effect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1438836"/>
            <a:ext cx="816973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Renewal reflects the fact that extinction memories are difficult to retrieve when</a:t>
            </a:r>
          </a:p>
          <a:p>
            <a:r>
              <a:rPr lang="en-US" dirty="0">
                <a:solidFill>
                  <a:srgbClr val="FF0000"/>
                </a:solidFill>
              </a:rPr>
              <a:t>testing occurs OUTSIDE of the extinction context.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has an important implication for various behavior therapies….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finding suggests that renewal should also be seen even when testing does not</a:t>
            </a:r>
          </a:p>
          <a:p>
            <a:r>
              <a:rPr lang="en-US" dirty="0">
                <a:solidFill>
                  <a:srgbClr val="FF0000"/>
                </a:solidFill>
              </a:rPr>
              <a:t>occur in the training context.  For example, ABC renewal: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u="sng" dirty="0">
                <a:solidFill>
                  <a:srgbClr val="0000FF"/>
                </a:solidFill>
              </a:rPr>
              <a:t>Context A		Context B		Context C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 	   CS-US			CS-		 CS- test?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Renewal has been interpreted as a form of occasion setting, where the context</a:t>
            </a:r>
          </a:p>
          <a:p>
            <a:r>
              <a:rPr lang="en-US" dirty="0">
                <a:solidFill>
                  <a:srgbClr val="FF0000"/>
                </a:solidFill>
              </a:rPr>
              <a:t>is the occasion setting stimulus. In particular, the extinction context is thought to</a:t>
            </a:r>
          </a:p>
          <a:p>
            <a:r>
              <a:rPr lang="en-US" dirty="0">
                <a:solidFill>
                  <a:srgbClr val="FF0000"/>
                </a:solidFill>
              </a:rPr>
              <a:t>“set the occasion” by which the extinction memory (CS-No US) is retrieved.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addition, one can use this idea to help explain spontaneous recovery where</a:t>
            </a:r>
          </a:p>
          <a:p>
            <a:r>
              <a:rPr lang="en-US" dirty="0">
                <a:solidFill>
                  <a:srgbClr val="FF0000"/>
                </a:solidFill>
              </a:rPr>
              <a:t>time acts as a contextual stimulus.  In that case, spontaneous recovery can be</a:t>
            </a:r>
          </a:p>
          <a:p>
            <a:r>
              <a:rPr lang="en-US" dirty="0">
                <a:solidFill>
                  <a:srgbClr val="FF0000"/>
                </a:solidFill>
              </a:rPr>
              <a:t>thought of as a special case of ABC renewal.</a:t>
            </a:r>
          </a:p>
        </p:txBody>
      </p:sp>
    </p:spTree>
    <p:extLst>
      <p:ext uri="{BB962C8B-B14F-4D97-AF65-F5344CB8AC3E}">
        <p14:creationId xmlns:p14="http://schemas.microsoft.com/office/powerpoint/2010/main" val="342717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The Reinstatement Effect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332" y="1651000"/>
            <a:ext cx="655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Phase 1		Phase 2		Phase 3		Test</a:t>
            </a:r>
          </a:p>
          <a:p>
            <a:r>
              <a:rPr lang="en-US" dirty="0" err="1"/>
              <a:t>Gp</a:t>
            </a:r>
            <a:r>
              <a:rPr lang="en-US" dirty="0"/>
              <a:t> </a:t>
            </a:r>
            <a:r>
              <a:rPr lang="en-US" dirty="0" err="1"/>
              <a:t>Expt</a:t>
            </a:r>
            <a:r>
              <a:rPr lang="en-US" dirty="0"/>
              <a:t>		CS-US		    CS-		     US		 CS-?</a:t>
            </a:r>
          </a:p>
          <a:p>
            <a:r>
              <a:rPr lang="en-US" dirty="0" err="1"/>
              <a:t>Gp</a:t>
            </a:r>
            <a:r>
              <a:rPr lang="en-US" dirty="0"/>
              <a:t> Control	CS-US		    CS-		      --			 CS-?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597" y="3167450"/>
            <a:ext cx="864852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the basic situation, two groups are given acquisition training followed by</a:t>
            </a:r>
          </a:p>
          <a:p>
            <a:r>
              <a:rPr lang="en-US" dirty="0">
                <a:solidFill>
                  <a:srgbClr val="FF0000"/>
                </a:solidFill>
              </a:rPr>
              <a:t>extinction.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Then, one of the groups is exposed to the US by itself, and the effects of this on</a:t>
            </a:r>
          </a:p>
          <a:p>
            <a:r>
              <a:rPr lang="en-US" dirty="0">
                <a:solidFill>
                  <a:srgbClr val="FF0000"/>
                </a:solidFill>
              </a:rPr>
              <a:t>responding to the CS are then observed.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More CRs are shown to the CS in this test in the group given those extra USs in Phase 3.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CR to the CS has been “reinstated.”</a:t>
            </a:r>
          </a:p>
        </p:txBody>
      </p:sp>
    </p:spTree>
    <p:extLst>
      <p:ext uri="{BB962C8B-B14F-4D97-AF65-F5344CB8AC3E}">
        <p14:creationId xmlns:p14="http://schemas.microsoft.com/office/powerpoint/2010/main" val="299057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The Reinstatement Effect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49" y="3975105"/>
            <a:ext cx="4841875" cy="265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6634" y="3605773"/>
            <a:ext cx="278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LaBar</a:t>
            </a:r>
            <a:r>
              <a:rPr lang="en-US" i="1" dirty="0"/>
              <a:t> &amp; Phelps, 2005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332" y="1651000"/>
            <a:ext cx="781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Phase 1		Phase 2		Phase 3		Test</a:t>
            </a:r>
          </a:p>
          <a:p>
            <a:r>
              <a:rPr lang="en-US" dirty="0" err="1"/>
              <a:t>Gp</a:t>
            </a:r>
            <a:r>
              <a:rPr lang="en-US" dirty="0"/>
              <a:t> Same		CS-US		    CS-		</a:t>
            </a:r>
            <a:r>
              <a:rPr lang="en-US" u="sng" dirty="0"/>
              <a:t>US (same)</a:t>
            </a:r>
            <a:r>
              <a:rPr lang="en-US" dirty="0"/>
              <a:t>	 CS-?</a:t>
            </a:r>
          </a:p>
          <a:p>
            <a:r>
              <a:rPr lang="en-US" dirty="0" err="1"/>
              <a:t>Gp</a:t>
            </a:r>
            <a:r>
              <a:rPr lang="en-US" dirty="0"/>
              <a:t> Diff		CS-US		    CS-		US (diff)        	 CS-?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596" y="2682443"/>
            <a:ext cx="85157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LaBar</a:t>
            </a:r>
            <a:r>
              <a:rPr lang="en-US" dirty="0">
                <a:solidFill>
                  <a:srgbClr val="FF0000"/>
                </a:solidFill>
              </a:rPr>
              <a:t> &amp; Phelps ran a variant of this basic design with humans (skin conductance task).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only difference is that during Phase 3 they gave the US in the same context</a:t>
            </a:r>
          </a:p>
          <a:p>
            <a:r>
              <a:rPr lang="en-US" dirty="0">
                <a:solidFill>
                  <a:srgbClr val="FF0000"/>
                </a:solidFill>
              </a:rPr>
              <a:t>as training &amp; testing or in a different context in different groups of people.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They found greater responding to the CS</a:t>
            </a:r>
          </a:p>
          <a:p>
            <a:r>
              <a:rPr lang="en-US" dirty="0">
                <a:solidFill>
                  <a:srgbClr val="FF0000"/>
                </a:solidFill>
              </a:rPr>
              <a:t>during the test in the people given</a:t>
            </a:r>
          </a:p>
          <a:p>
            <a:r>
              <a:rPr lang="en-US" dirty="0">
                <a:solidFill>
                  <a:srgbClr val="FF0000"/>
                </a:solidFill>
              </a:rPr>
              <a:t>reinstating USs in the same context.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CS = blue square, US = loud noise</a:t>
            </a:r>
          </a:p>
          <a:p>
            <a:r>
              <a:rPr lang="en-US" dirty="0">
                <a:solidFill>
                  <a:srgbClr val="FF0000"/>
                </a:solidFill>
              </a:rPr>
              <a:t>CR = skin conductance response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result also shows that extinction</a:t>
            </a:r>
          </a:p>
          <a:p>
            <a:r>
              <a:rPr lang="en-US" dirty="0">
                <a:solidFill>
                  <a:srgbClr val="FF0000"/>
                </a:solidFill>
              </a:rPr>
              <a:t>did not completely wipe out initial</a:t>
            </a:r>
          </a:p>
          <a:p>
            <a:r>
              <a:rPr lang="en-US" dirty="0">
                <a:solidFill>
                  <a:srgbClr val="FF0000"/>
                </a:solidFill>
              </a:rPr>
              <a:t>learning, and that the effect is</a:t>
            </a:r>
          </a:p>
          <a:p>
            <a:r>
              <a:rPr lang="en-US" dirty="0">
                <a:solidFill>
                  <a:srgbClr val="FF0000"/>
                </a:solidFill>
              </a:rPr>
              <a:t>context-specific.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Factors that Affect 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332" y="1651000"/>
            <a:ext cx="7814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Number and Spacing of extinction trials: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More trials lead to greater extinction.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More widely spaced extinction trials lead to better extinction.</a:t>
            </a:r>
          </a:p>
          <a:p>
            <a:pPr marL="342900" indent="-342900">
              <a:buAutoNum type="arabicPeriod"/>
            </a:pPr>
            <a:r>
              <a:rPr lang="en-US" dirty="0"/>
              <a:t>Repetition of extinction/test cycles: More repetitions lead to greater extinction.</a:t>
            </a:r>
          </a:p>
          <a:p>
            <a:pPr marL="342900" indent="-342900">
              <a:buAutoNum type="arabicPeriod"/>
            </a:pPr>
            <a:r>
              <a:rPr lang="en-US" dirty="0"/>
              <a:t>Conducting extinction in multiple contexts: More contexts lead to more extinction learning.</a:t>
            </a:r>
          </a:p>
          <a:p>
            <a:pPr marL="342900" indent="-342900">
              <a:buAutoNum type="arabicPeriod"/>
            </a:pPr>
            <a:r>
              <a:rPr lang="en-US" dirty="0"/>
              <a:t>Reminder cues:  cues present during extinction can be effective even when the CS is tested in a different context (from where extinction took place).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3" y="4264554"/>
            <a:ext cx="2963333" cy="214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Factors that Affect 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332" y="1651000"/>
            <a:ext cx="781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 Compounding extinction stimuli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92" y="1651001"/>
            <a:ext cx="3627093" cy="27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" y="2617688"/>
            <a:ext cx="5152200" cy="17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067" y="2143667"/>
            <a:ext cx="216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Rescorla</a:t>
            </a:r>
            <a:r>
              <a:rPr lang="en-US" i="1" dirty="0"/>
              <a:t>, 2006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0" y="4436533"/>
            <a:ext cx="716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experiment shows that a stimulus extinguished together with another</a:t>
            </a:r>
          </a:p>
          <a:p>
            <a:r>
              <a:rPr lang="en-US" dirty="0">
                <a:solidFill>
                  <a:srgbClr val="FF0000"/>
                </a:solidFill>
              </a:rPr>
              <a:t>previously trained stimulus results in deepened extinction.</a:t>
            </a:r>
          </a:p>
        </p:txBody>
      </p:sp>
    </p:spTree>
    <p:extLst>
      <p:ext uri="{BB962C8B-B14F-4D97-AF65-F5344CB8AC3E}">
        <p14:creationId xmlns:p14="http://schemas.microsoft.com/office/powerpoint/2010/main" val="349242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What is Learned?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1136932"/>
            <a:ext cx="7814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Attentional</a:t>
            </a:r>
            <a:r>
              <a:rPr lang="en-US" dirty="0"/>
              <a:t> changes (e.g., habituation)</a:t>
            </a:r>
          </a:p>
          <a:p>
            <a:r>
              <a:rPr lang="en-US" dirty="0"/>
              <a:t>2. Emotional associations (S-</a:t>
            </a:r>
            <a:r>
              <a:rPr lang="en-US" dirty="0" err="1"/>
              <a:t>O</a:t>
            </a:r>
            <a:r>
              <a:rPr lang="en-US" baseline="-25000" dirty="0" err="1"/>
              <a:t>emot</a:t>
            </a:r>
            <a:r>
              <a:rPr lang="en-US" dirty="0"/>
              <a:t>, or R-</a:t>
            </a:r>
            <a:r>
              <a:rPr lang="en-US" dirty="0" err="1"/>
              <a:t>O</a:t>
            </a:r>
            <a:r>
              <a:rPr lang="en-US" baseline="-25000" dirty="0" err="1"/>
              <a:t>emot</a:t>
            </a:r>
            <a:r>
              <a:rPr lang="en-US" dirty="0"/>
              <a:t>)</a:t>
            </a:r>
          </a:p>
          <a:p>
            <a:r>
              <a:rPr lang="en-US" dirty="0"/>
              <a:t>3. Partial Unlearning of S-O and R-O associations</a:t>
            </a:r>
          </a:p>
          <a:p>
            <a:r>
              <a:rPr lang="en-US" dirty="0"/>
              <a:t>4. Inhibitory S-R associations</a:t>
            </a:r>
          </a:p>
          <a:p>
            <a:r>
              <a:rPr lang="en-US" dirty="0"/>
              <a:t>5. Negative occasion setting:  S excites R-no O association</a:t>
            </a:r>
          </a:p>
          <a:p>
            <a:r>
              <a:rPr lang="en-US" dirty="0"/>
              <a:t>6. Neural mechanisms:  Amygdala, Prefrontal </a:t>
            </a:r>
            <a:r>
              <a:rPr lang="en-US" dirty="0" err="1"/>
              <a:t>Cortext</a:t>
            </a:r>
            <a:r>
              <a:rPr lang="en-US" dirty="0"/>
              <a:t>, Hippocampus interactions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769" y="5235148"/>
            <a:ext cx="8124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This experiment shows that extinction of an instrumental response is specific</a:t>
            </a:r>
          </a:p>
          <a:p>
            <a:r>
              <a:rPr lang="en-US" dirty="0">
                <a:solidFill>
                  <a:srgbClr val="FF0000"/>
                </a:solidFill>
              </a:rPr>
              <a:t>to the stimulus present at the time of extinction.  The result can be understood</a:t>
            </a:r>
          </a:p>
          <a:p>
            <a:r>
              <a:rPr lang="en-US" dirty="0">
                <a:solidFill>
                  <a:srgbClr val="FF0000"/>
                </a:solidFill>
              </a:rPr>
              <a:t>in terms of specific inhibitory S-R associations having been learned during extinction.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Another idea is that the stimulus acquires negative occasion setting properties:</a:t>
            </a:r>
          </a:p>
          <a:p>
            <a:r>
              <a:rPr lang="en-US" dirty="0">
                <a:solidFill>
                  <a:srgbClr val="FF0000"/>
                </a:solidFill>
              </a:rPr>
              <a:t>S excites the R-no O association.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46907"/>
            <a:ext cx="5384800" cy="18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891258"/>
            <a:ext cx="2745995" cy="24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5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 Paradoxical Reward Effects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33" y="1330674"/>
            <a:ext cx="7814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Amount of training (Overtraining Extinction Effect)</a:t>
            </a:r>
          </a:p>
          <a:p>
            <a:pPr marL="342900" indent="-342900">
              <a:buAutoNum type="arabicPeriod"/>
            </a:pPr>
            <a:r>
              <a:rPr lang="en-US" dirty="0"/>
              <a:t>Magnitude of reward effects on extinction: Greater reward magnitudes used in training lead to faster extinction (in some but not all learning tasks).</a:t>
            </a:r>
          </a:p>
          <a:p>
            <a:pPr marL="342900" indent="-342900">
              <a:buAutoNum type="arabicPeriod"/>
            </a:pPr>
            <a:r>
              <a:rPr lang="en-US" dirty="0"/>
              <a:t>Partial reinforcement extinction effect (PREE):  Partially reinforced stimuli extinguish more slowly than continuously reinforced stimuli.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73" y="2743200"/>
            <a:ext cx="4000527" cy="2345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4" y="3915833"/>
            <a:ext cx="2252133" cy="26122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391123">
            <a:off x="1146204" y="5178085"/>
            <a:ext cx="1209782" cy="31216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32932" y="4495800"/>
            <a:ext cx="128366" cy="1100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966827">
            <a:off x="962279" y="4650052"/>
            <a:ext cx="609601" cy="1947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26733" y="446193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6733" y="574709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CRF</a:t>
            </a:r>
          </a:p>
        </p:txBody>
      </p:sp>
      <p:sp>
        <p:nvSpPr>
          <p:cNvPr id="4" name="Oval 3"/>
          <p:cNvSpPr/>
          <p:nvPr/>
        </p:nvSpPr>
        <p:spPr>
          <a:xfrm>
            <a:off x="651933" y="4580465"/>
            <a:ext cx="152400" cy="1439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 Paradoxical Reward Effects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33" y="1330674"/>
            <a:ext cx="7814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Amount of training (Overtraining Extinction Effect)</a:t>
            </a:r>
          </a:p>
          <a:p>
            <a:pPr marL="342900" indent="-342900">
              <a:buAutoNum type="arabicPeriod"/>
            </a:pPr>
            <a:r>
              <a:rPr lang="en-US" dirty="0"/>
              <a:t>Magnitude of reward effects on extinction: Greater reward magnitudes used in training lead to faster extinction (in some but not all learning tasks).</a:t>
            </a:r>
          </a:p>
          <a:p>
            <a:pPr marL="342900" indent="-342900">
              <a:buAutoNum type="arabicPeriod"/>
            </a:pPr>
            <a:r>
              <a:rPr lang="en-US" dirty="0"/>
              <a:t>Partial reinforcement extinction effect (PREE):  Partially reinforced stimuli extinguish more slowly than continuously reinforced stimuli.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	Theories of the PREE</a:t>
            </a:r>
          </a:p>
          <a:p>
            <a:r>
              <a:rPr lang="en-US" dirty="0"/>
              <a:t>		Frustration theory (</a:t>
            </a:r>
            <a:r>
              <a:rPr lang="en-US" dirty="0" err="1"/>
              <a:t>Amsel</a:t>
            </a:r>
            <a:r>
              <a:rPr lang="en-US" dirty="0"/>
              <a:t>)</a:t>
            </a:r>
          </a:p>
          <a:p>
            <a:r>
              <a:rPr lang="en-US" dirty="0"/>
              <a:t>		Sequential theory (</a:t>
            </a:r>
            <a:r>
              <a:rPr lang="en-US" dirty="0" err="1"/>
              <a:t>Capaldi</a:t>
            </a:r>
            <a:r>
              <a:rPr lang="en-US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73" y="2743200"/>
            <a:ext cx="4000527" cy="2345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4" y="3915833"/>
            <a:ext cx="2252133" cy="2612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399" y="5054594"/>
            <a:ext cx="64012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Frustration Theory</a:t>
            </a:r>
            <a:r>
              <a:rPr lang="en-US" dirty="0">
                <a:solidFill>
                  <a:srgbClr val="FF0000"/>
                </a:solidFill>
              </a:rPr>
              <a:t>:  </a:t>
            </a:r>
            <a:r>
              <a:rPr lang="en-US" dirty="0" err="1">
                <a:solidFill>
                  <a:srgbClr val="FF0000"/>
                </a:solidFill>
              </a:rPr>
              <a:t>Nonreinforced</a:t>
            </a:r>
            <a:r>
              <a:rPr lang="en-US" dirty="0">
                <a:solidFill>
                  <a:srgbClr val="FF0000"/>
                </a:solidFill>
              </a:rPr>
              <a:t> trials induce frustration</a:t>
            </a:r>
          </a:p>
          <a:p>
            <a:r>
              <a:rPr lang="en-US" dirty="0">
                <a:solidFill>
                  <a:srgbClr val="FF0000"/>
                </a:solidFill>
              </a:rPr>
              <a:t>and this serves as a cue (discriminative stimulus) for </a:t>
            </a:r>
          </a:p>
          <a:p>
            <a:r>
              <a:rPr lang="en-US" dirty="0">
                <a:solidFill>
                  <a:srgbClr val="FF0000"/>
                </a:solidFill>
              </a:rPr>
              <a:t>reinforced responding. (Persistence in light of frustration pays off).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Sequential Theory:</a:t>
            </a:r>
            <a:r>
              <a:rPr lang="en-US" dirty="0">
                <a:solidFill>
                  <a:srgbClr val="FF0000"/>
                </a:solidFill>
              </a:rPr>
              <a:t>  If the previous trial was </a:t>
            </a:r>
            <a:r>
              <a:rPr lang="en-US" dirty="0" err="1">
                <a:solidFill>
                  <a:srgbClr val="FF0000"/>
                </a:solidFill>
              </a:rPr>
              <a:t>nonreinforced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its memory serves as a cue (discriminative stimulus) for</a:t>
            </a:r>
          </a:p>
          <a:p>
            <a:r>
              <a:rPr lang="en-US" dirty="0">
                <a:solidFill>
                  <a:srgbClr val="FF0000"/>
                </a:solidFill>
              </a:rPr>
              <a:t>reinforcement on the next trial.  (RNR vs RRN experiment</a:t>
            </a:r>
            <a:r>
              <a:rPr lang="is-IS" dirty="0">
                <a:solidFill>
                  <a:srgbClr val="FF0000"/>
                </a:solidFill>
              </a:rPr>
              <a:t>…)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391123">
            <a:off x="1146204" y="5178085"/>
            <a:ext cx="1209782" cy="31216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32932" y="4495800"/>
            <a:ext cx="128366" cy="1100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966827">
            <a:off x="962279" y="4650052"/>
            <a:ext cx="609601" cy="1947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26733" y="446193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6733" y="574709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CRF</a:t>
            </a:r>
          </a:p>
        </p:txBody>
      </p:sp>
      <p:sp>
        <p:nvSpPr>
          <p:cNvPr id="12" name="Oval 11"/>
          <p:cNvSpPr/>
          <p:nvPr/>
        </p:nvSpPr>
        <p:spPr>
          <a:xfrm>
            <a:off x="651933" y="4580465"/>
            <a:ext cx="152400" cy="1439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7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Procedure &amp; Process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34" y="5088465"/>
            <a:ext cx="9131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extinction procedure refers to the removal </a:t>
            </a:r>
            <a:r>
              <a:rPr lang="en-US">
                <a:solidFill>
                  <a:srgbClr val="FF0000"/>
                </a:solidFill>
              </a:rPr>
              <a:t>of the outcome, </a:t>
            </a:r>
            <a:r>
              <a:rPr lang="en-US" dirty="0">
                <a:solidFill>
                  <a:srgbClr val="FF0000"/>
                </a:solidFill>
              </a:rPr>
              <a:t>when it previously occurred.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effect of this is to reduce conditioned responding to near-baseline levels.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It also increases behavioral variability.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And produces emotional effects (e.g., frustration, aggression, relief,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892300"/>
            <a:ext cx="4800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Applied Significance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heroin-crav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1168400"/>
            <a:ext cx="2256118" cy="1278467"/>
          </a:xfrm>
          <a:prstGeom prst="rect">
            <a:avLst/>
          </a:prstGeom>
        </p:spPr>
      </p:pic>
      <p:pic>
        <p:nvPicPr>
          <p:cNvPr id="4" name="Picture 3" descr="Beer Cra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68" y="1417638"/>
            <a:ext cx="2459567" cy="1747716"/>
          </a:xfrm>
          <a:prstGeom prst="rect">
            <a:avLst/>
          </a:prstGeom>
        </p:spPr>
      </p:pic>
      <p:pic>
        <p:nvPicPr>
          <p:cNvPr id="5" name="Picture 4" descr="Choc craving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1089550"/>
            <a:ext cx="1498599" cy="2247899"/>
          </a:xfrm>
          <a:prstGeom prst="rect">
            <a:avLst/>
          </a:prstGeom>
        </p:spPr>
      </p:pic>
      <p:pic>
        <p:nvPicPr>
          <p:cNvPr id="7" name="Picture 6" descr="gambling-bad-habi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2484444"/>
            <a:ext cx="3268134" cy="1838325"/>
          </a:xfrm>
          <a:prstGeom prst="rect">
            <a:avLst/>
          </a:prstGeom>
        </p:spPr>
      </p:pic>
      <p:pic>
        <p:nvPicPr>
          <p:cNvPr id="9" name="Picture 8" descr="pts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67" y="3337449"/>
            <a:ext cx="3119967" cy="2666377"/>
          </a:xfrm>
          <a:prstGeom prst="rect">
            <a:avLst/>
          </a:prstGeom>
        </p:spPr>
      </p:pic>
      <p:pic>
        <p:nvPicPr>
          <p:cNvPr id="11" name="Picture 10" descr="spider phobi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3564292"/>
            <a:ext cx="3742267" cy="2505692"/>
          </a:xfrm>
          <a:prstGeom prst="rect">
            <a:avLst/>
          </a:prstGeom>
        </p:spPr>
      </p:pic>
      <p:pic>
        <p:nvPicPr>
          <p:cNvPr id="10" name="Picture 9" descr="ptsd 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4694773"/>
            <a:ext cx="2410461" cy="1615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1" y="6275914"/>
            <a:ext cx="902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Cravings, Addictions, Phobias, PTSD, Depression – All of these have their own stimulus triggers</a:t>
            </a:r>
          </a:p>
          <a:p>
            <a:r>
              <a:rPr lang="en-US" dirty="0">
                <a:solidFill>
                  <a:srgbClr val="0000FF"/>
                </a:solidFill>
              </a:rPr>
              <a:t>Extinction research attempts to understand how stimuli can LOSE their triggering effects.</a:t>
            </a:r>
          </a:p>
        </p:txBody>
      </p:sp>
      <p:pic>
        <p:nvPicPr>
          <p:cNvPr id="14" name="Picture 13" descr="ptsd 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4834146"/>
            <a:ext cx="2307697" cy="1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Applied Significance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86" y="5198532"/>
            <a:ext cx="85459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all these cases a target of therapy is to identify the environmental events that</a:t>
            </a:r>
          </a:p>
          <a:p>
            <a:r>
              <a:rPr lang="en-US" dirty="0">
                <a:solidFill>
                  <a:srgbClr val="FF0000"/>
                </a:solidFill>
              </a:rPr>
              <a:t>	lead to the unwanted behavior.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issue is how to “extinguish” these unwanted behaviors from occurring when those</a:t>
            </a:r>
          </a:p>
          <a:p>
            <a:r>
              <a:rPr lang="en-US" dirty="0">
                <a:solidFill>
                  <a:srgbClr val="FF0000"/>
                </a:solidFill>
              </a:rPr>
              <a:t>	environmental events are experienced.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201" y="1642533"/>
            <a:ext cx="875650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 Drug addict learns to crave drugs in certain environments</a:t>
            </a:r>
          </a:p>
          <a:p>
            <a:endParaRPr lang="en-US" sz="2000" dirty="0"/>
          </a:p>
          <a:p>
            <a:r>
              <a:rPr lang="en-US" sz="2000" dirty="0"/>
              <a:t>2.  Gamblers have the urge to continue placing bets</a:t>
            </a:r>
          </a:p>
          <a:p>
            <a:endParaRPr lang="en-US" sz="2000" dirty="0"/>
          </a:p>
          <a:p>
            <a:r>
              <a:rPr lang="en-US" sz="2000" dirty="0"/>
              <a:t>3.  Those suffering PTSD are extremely anxious in the presence of stimulus triggers</a:t>
            </a:r>
          </a:p>
          <a:p>
            <a:endParaRPr lang="en-US" sz="2000" dirty="0"/>
          </a:p>
          <a:p>
            <a:r>
              <a:rPr lang="en-US" sz="2000" dirty="0"/>
              <a:t>4.  </a:t>
            </a:r>
            <a:r>
              <a:rPr lang="en-US" sz="2000" dirty="0" err="1"/>
              <a:t>Phobics</a:t>
            </a:r>
            <a:r>
              <a:rPr lang="en-US" sz="2000" dirty="0"/>
              <a:t> experience fearful of specific stimuli or situations</a:t>
            </a:r>
          </a:p>
          <a:p>
            <a:pPr marL="457200" indent="-457200">
              <a:buAutoNum type="arabicPeriod" startAt="4"/>
            </a:pPr>
            <a:endParaRPr lang="en-US" sz="2000" dirty="0"/>
          </a:p>
          <a:p>
            <a:pPr marL="457200" indent="-457200">
              <a:buAutoNum type="arabicPeriod" startAt="5"/>
            </a:pPr>
            <a:r>
              <a:rPr lang="en-US" sz="2000" dirty="0"/>
              <a:t>Eating disorders are accompanied by loss of control over eating decisions</a:t>
            </a:r>
          </a:p>
          <a:p>
            <a:pPr marL="457200" indent="-457200">
              <a:buAutoNum type="arabicPeriod" startAt="5"/>
            </a:pPr>
            <a:endParaRPr lang="en-US" sz="2000" dirty="0"/>
          </a:p>
          <a:p>
            <a:pPr marL="457200" indent="-457200">
              <a:buAutoNum type="arabicPeriod" startAt="5"/>
            </a:pPr>
            <a:r>
              <a:rPr lang="en-US" sz="2000" dirty="0"/>
              <a:t>Depressives encounter stimuli that evoke sadness.</a:t>
            </a:r>
          </a:p>
        </p:txBody>
      </p:sp>
    </p:spTree>
    <p:extLst>
      <p:ext uri="{BB962C8B-B14F-4D97-AF65-F5344CB8AC3E}">
        <p14:creationId xmlns:p14="http://schemas.microsoft.com/office/powerpoint/2010/main" val="329162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Procedure &amp; Process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201" y="5139271"/>
            <a:ext cx="8468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One key issue is determining what psychological and neural processes are responsible</a:t>
            </a:r>
          </a:p>
          <a:p>
            <a:r>
              <a:rPr lang="en-US" dirty="0">
                <a:solidFill>
                  <a:srgbClr val="FF0000"/>
                </a:solidFill>
              </a:rPr>
              <a:t>	for this loss of responding.  Is the response loss transient or permanent?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In other words, does extinction result in unlearning or new learning that opposes and</a:t>
            </a:r>
          </a:p>
          <a:p>
            <a:r>
              <a:rPr lang="en-US" dirty="0">
                <a:solidFill>
                  <a:srgbClr val="FF0000"/>
                </a:solidFill>
              </a:rPr>
              <a:t>	masks prior learning?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892300"/>
            <a:ext cx="4800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Some Key Phenomena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08" y="4682068"/>
            <a:ext cx="8340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Each of these phenomena show that extinction is transient.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key implication is that extinction is a process that does not completely eliminate</a:t>
            </a:r>
          </a:p>
          <a:p>
            <a:r>
              <a:rPr lang="en-US" dirty="0">
                <a:solidFill>
                  <a:srgbClr val="FF0000"/>
                </a:solidFill>
              </a:rPr>
              <a:t>	prior learning (i.e., it does not result in complete unlearning).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It is a process that also involves new inhibitory learning.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Lets explore these phenomena…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733" y="1981201"/>
            <a:ext cx="33778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Spontaneous Recovery</a:t>
            </a:r>
          </a:p>
          <a:p>
            <a:pPr marL="342900" indent="-342900">
              <a:buAutoNum type="arabicPeriod"/>
            </a:pPr>
            <a:r>
              <a:rPr lang="en-US" sz="2400" dirty="0"/>
              <a:t>Renewal</a:t>
            </a:r>
          </a:p>
          <a:p>
            <a:pPr marL="342900" indent="-342900">
              <a:buAutoNum type="arabicPeriod"/>
            </a:pPr>
            <a:r>
              <a:rPr lang="en-US" sz="2400" dirty="0"/>
              <a:t>Reinstatement</a:t>
            </a:r>
          </a:p>
        </p:txBody>
      </p:sp>
    </p:spTree>
    <p:extLst>
      <p:ext uri="{BB962C8B-B14F-4D97-AF65-F5344CB8AC3E}">
        <p14:creationId xmlns:p14="http://schemas.microsoft.com/office/powerpoint/2010/main" val="368902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Spontaneous Recovery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09" y="1684865"/>
            <a:ext cx="3554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Magazine approach (goal tracking) conditioning with rats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CS1 and CS2 are each paired with the US in the Acquisition phase.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both CSs are extinguished in the Extinction phase.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CS2 is tested immediately after the extinction phase, but CS1 is tested after an 8-day delay.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733" y="1265242"/>
            <a:ext cx="327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Rescorla</a:t>
            </a:r>
            <a:r>
              <a:rPr lang="en-US" sz="2400" i="1" dirty="0"/>
              <a:t>, 2004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32" y="2306642"/>
            <a:ext cx="4165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4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Spontaneous Recovery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09" y="1684865"/>
            <a:ext cx="3554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Magazine approach (goal tracking) conditioning with rats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CS1 and CS2 are each paired with the US in the Acquisition phase.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both CSs are extinguished in the Extinction phase.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CS2 is tested immediately after the extinction phase, but CS1 is tested after an 8-day delay.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Responding to CS1 spontaneously recovers over this time interval.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733" y="1265242"/>
            <a:ext cx="327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Rescorla</a:t>
            </a:r>
            <a:r>
              <a:rPr lang="en-US" sz="2400" i="1" dirty="0"/>
              <a:t>, 2004 study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6" y="1570041"/>
            <a:ext cx="4385733" cy="35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602" y="5287459"/>
            <a:ext cx="8339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The results imply that extinction does not totally eliminate the original learning.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Pavlov was the first to observe this phenomenon, and he interpreted it to mean</a:t>
            </a:r>
          </a:p>
          <a:p>
            <a:r>
              <a:rPr lang="en-US" dirty="0">
                <a:solidFill>
                  <a:srgbClr val="0000FF"/>
                </a:solidFill>
              </a:rPr>
              <a:t>that whereas “excitation” was learned in the acquisition phase, “inhibition” was</a:t>
            </a:r>
          </a:p>
          <a:p>
            <a:r>
              <a:rPr lang="en-US" dirty="0">
                <a:solidFill>
                  <a:srgbClr val="0000FF"/>
                </a:solidFill>
              </a:rPr>
              <a:t>learned during the extinction phase.  This inhibition only temporarily masked excitation</a:t>
            </a:r>
          </a:p>
          <a:p>
            <a:r>
              <a:rPr lang="en-US" dirty="0">
                <a:solidFill>
                  <a:srgbClr val="0000FF"/>
                </a:solidFill>
              </a:rPr>
              <a:t>because it was assumed to be more labile than excitation and decayed over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723" y="1090723"/>
            <a:ext cx="2387601" cy="10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Extinction: The Renewal Effect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051341"/>
            <a:ext cx="663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Basic ABA renewal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930" y="4414426"/>
            <a:ext cx="8285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Rats first a CS-US association in Context A.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They then undergo extinction in a physically distinct Context B.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Then they are tested in either Context A OR Context B.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The usual result is that animals display more conditioned responding when tested in Context A than in Context B, i.e., there is a “renewal” of responding.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FB7003-C3DE-C543-81E0-3DA068B91B44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Context A		Context B		Context A vs B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 CS-US			CS-		 CS- test?</a:t>
            </a:r>
          </a:p>
        </p:txBody>
      </p:sp>
    </p:spTree>
    <p:extLst>
      <p:ext uri="{BB962C8B-B14F-4D97-AF65-F5344CB8AC3E}">
        <p14:creationId xmlns:p14="http://schemas.microsoft.com/office/powerpoint/2010/main" val="119962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1324</Words>
  <Application>Microsoft Macintosh PowerPoint</Application>
  <PresentationFormat>On-screen Show (4:3)</PresentationFormat>
  <Paragraphs>190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Office Theme</vt:lpstr>
      <vt:lpstr>Lecture 20:  Extinction (Pavlovian &amp; Instrumental)</vt:lpstr>
      <vt:lpstr>Extinction: Procedure &amp; Process</vt:lpstr>
      <vt:lpstr>Extinction: Applied Significance</vt:lpstr>
      <vt:lpstr>Extinction: Applied Significance</vt:lpstr>
      <vt:lpstr>Extinction: Procedure &amp; Process</vt:lpstr>
      <vt:lpstr>Extinction: Some Key Phenomena</vt:lpstr>
      <vt:lpstr>Extinction: Spontaneous Recovery</vt:lpstr>
      <vt:lpstr>Extinction: Spontaneous Recovery</vt:lpstr>
      <vt:lpstr>Extinction: The Renewal Effect</vt:lpstr>
      <vt:lpstr>Extinction: The Renewal Effect</vt:lpstr>
      <vt:lpstr>Extinction: The Renewal Effect</vt:lpstr>
      <vt:lpstr>Extinction: The Reinstatement Effect</vt:lpstr>
      <vt:lpstr>Extinction: The Reinstatement Effect</vt:lpstr>
      <vt:lpstr>Extinction: Factors that Affect It</vt:lpstr>
      <vt:lpstr>Extinction: Factors that Affect It</vt:lpstr>
      <vt:lpstr>Extinction: What is Learned?</vt:lpstr>
      <vt:lpstr>Extinction:  Paradoxical Reward Effects</vt:lpstr>
      <vt:lpstr>Extinction:  Paradoxical Reward Effects</vt:lpstr>
    </vt:vector>
  </TitlesOfParts>
  <Company>Brooklyn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Pavlovian Conditioning (Basic Concepts &amp; Generality)</dc:title>
  <dc:creator>Andrew Delamater</dc:creator>
  <cp:lastModifiedBy>Andy Delamater</cp:lastModifiedBy>
  <cp:revision>171</cp:revision>
  <dcterms:created xsi:type="dcterms:W3CDTF">2015-02-10T20:21:29Z</dcterms:created>
  <dcterms:modified xsi:type="dcterms:W3CDTF">2018-12-03T17:21:24Z</dcterms:modified>
</cp:coreProperties>
</file>