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7" r:id="rId2"/>
    <p:sldId id="273" r:id="rId3"/>
    <p:sldId id="260" r:id="rId4"/>
    <p:sldId id="261" r:id="rId5"/>
    <p:sldId id="262" r:id="rId6"/>
    <p:sldId id="264" r:id="rId7"/>
    <p:sldId id="274" r:id="rId8"/>
    <p:sldId id="265" r:id="rId9"/>
    <p:sldId id="266" r:id="rId10"/>
    <p:sldId id="267" r:id="rId11"/>
    <p:sldId id="275" r:id="rId12"/>
    <p:sldId id="268" r:id="rId13"/>
    <p:sldId id="269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Delamater" initials="R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3"/>
    <p:restoredTop sz="94685"/>
  </p:normalViewPr>
  <p:slideViewPr>
    <p:cSldViewPr snapToGrid="0" snapToObjects="1" showGuides="1">
      <p:cViewPr varScale="1">
        <p:scale>
          <a:sx n="170" d="100"/>
          <a:sy n="170" d="100"/>
        </p:scale>
        <p:origin x="1848" y="192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64F4E-05BF-F249-9E8D-CF6EA99682A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70F6E-7E3C-2E4F-89B6-28FEA8E2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4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02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86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8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0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4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2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7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3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7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9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6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75D8-8394-F847-B92F-DEAC13C5AA7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2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Lecture 21:  Avoidance Learning &amp; Punishment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Learning, Psychology 3510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Fall, 2018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Professor Delamater</a:t>
            </a:r>
          </a:p>
        </p:txBody>
      </p:sp>
    </p:spTree>
    <p:extLst>
      <p:ext uri="{BB962C8B-B14F-4D97-AF65-F5344CB8AC3E}">
        <p14:creationId xmlns:p14="http://schemas.microsoft.com/office/powerpoint/2010/main" val="2227803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Avoidance Learning: Theoretical Approaches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066" y="1405456"/>
            <a:ext cx="80586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Two-Process theory</a:t>
            </a:r>
          </a:p>
          <a:p>
            <a:pPr marL="342900" indent="-342900">
              <a:buAutoNum type="arabicPeriod"/>
            </a:pPr>
            <a:r>
              <a:rPr lang="en-US" dirty="0"/>
              <a:t>Safety-signal Hypothesis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Safety signals are response-produced cues that signal the absence of shock.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They, in essence, become conditioned inhibitors of fear.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And, they positively reinforce the response that leads to them.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Evidence: Presenting an explicit stimulus following each avoidance response</a:t>
            </a:r>
          </a:p>
          <a:p>
            <a:pPr lvl="1"/>
            <a:r>
              <a:rPr lang="en-US" dirty="0"/>
              <a:t>	results in that stimulus becoming a conditioned inhibitor of fear.  These</a:t>
            </a:r>
          </a:p>
          <a:p>
            <a:pPr lvl="1"/>
            <a:r>
              <a:rPr lang="en-US" dirty="0"/>
              <a:t>	explicit stimuli also speed up the rate of avoidance learning.</a:t>
            </a:r>
          </a:p>
        </p:txBody>
      </p:sp>
    </p:spTree>
    <p:extLst>
      <p:ext uri="{BB962C8B-B14F-4D97-AF65-F5344CB8AC3E}">
        <p14:creationId xmlns:p14="http://schemas.microsoft.com/office/powerpoint/2010/main" val="2973946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Avoidance Learning: Theoretical Approaches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396" y="1405456"/>
            <a:ext cx="80586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Two-Process theory</a:t>
            </a:r>
          </a:p>
          <a:p>
            <a:pPr marL="342900" indent="-342900">
              <a:buAutoNum type="arabicPeriod"/>
            </a:pPr>
            <a:r>
              <a:rPr lang="en-US" dirty="0"/>
              <a:t>Safety-signal Hypothesis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Safety signals are response-produced cues that signal the absence of shock.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They, in essence, become conditioned inhibitors of fear.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And, they positively reinforce the response that leads to them.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Evidence: Presenting an explicit stimulus following each avoidance response</a:t>
            </a:r>
          </a:p>
          <a:p>
            <a:pPr lvl="1"/>
            <a:r>
              <a:rPr lang="en-US" dirty="0"/>
              <a:t>	results in that stimulus becoming a conditioned inhibitor of fear.  These</a:t>
            </a:r>
          </a:p>
          <a:p>
            <a:pPr lvl="1"/>
            <a:r>
              <a:rPr lang="en-US" dirty="0"/>
              <a:t>	explicit stimuli also speed up the rate of avoidance learning.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7261" y="3784587"/>
            <a:ext cx="868122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1" indent="-342900">
              <a:buAutoNum type="arabicPeriod" startAt="3"/>
            </a:pPr>
            <a:r>
              <a:rPr lang="en-US" dirty="0"/>
              <a:t>SSDR theory and concept of predatory imminence (remember behavior systems theory)</a:t>
            </a:r>
          </a:p>
          <a:p>
            <a:pPr marL="742950" lvl="2" indent="-285750">
              <a:buFont typeface="Arial"/>
              <a:buChar char="•"/>
            </a:pPr>
            <a:r>
              <a:rPr lang="en-US" dirty="0"/>
              <a:t>Some responses are easier to learn than others (e.g., running </a:t>
            </a:r>
            <a:r>
              <a:rPr lang="en-US" dirty="0" err="1"/>
              <a:t>vs</a:t>
            </a:r>
            <a:r>
              <a:rPr lang="en-US" dirty="0"/>
              <a:t> rearing)</a:t>
            </a:r>
          </a:p>
          <a:p>
            <a:pPr marL="742950" lvl="2" indent="-285750">
              <a:buFont typeface="Arial"/>
              <a:buChar char="•"/>
            </a:pPr>
            <a:r>
              <a:rPr lang="en-US" dirty="0"/>
              <a:t>This is because some responses are innate “species specific defense reactions”</a:t>
            </a:r>
          </a:p>
          <a:p>
            <a:pPr marL="742950" lvl="2" indent="-285750">
              <a:buFont typeface="Arial"/>
              <a:buChar char="•"/>
            </a:pPr>
            <a:r>
              <a:rPr lang="en-US" dirty="0"/>
              <a:t>Which behavior occurs depends</a:t>
            </a:r>
          </a:p>
          <a:p>
            <a:pPr marL="457200" lvl="2"/>
            <a:r>
              <a:rPr lang="en-US" dirty="0"/>
              <a:t>on how far away from the threat</a:t>
            </a:r>
          </a:p>
          <a:p>
            <a:pPr marL="457200" lvl="2"/>
            <a:r>
              <a:rPr lang="en-US" dirty="0"/>
              <a:t>the animal is at any moment.</a:t>
            </a:r>
          </a:p>
          <a:p>
            <a:pPr marL="742950" lvl="2" indent="-285750">
              <a:buFont typeface="Arial"/>
              <a:buChar char="•"/>
            </a:pPr>
            <a:r>
              <a:rPr lang="en-US" dirty="0"/>
              <a:t>This will partly determine the</a:t>
            </a:r>
          </a:p>
          <a:p>
            <a:pPr marL="457200" lvl="2"/>
            <a:r>
              <a:rPr lang="en-US" dirty="0"/>
              <a:t>type of avoidance responses seen.</a:t>
            </a:r>
          </a:p>
          <a:p>
            <a:pPr marL="742950" lvl="2" indent="-285750">
              <a:buFont typeface="Arial"/>
              <a:buChar char="•"/>
            </a:pPr>
            <a:endParaRPr lang="en-US" dirty="0"/>
          </a:p>
          <a:p>
            <a:pPr marL="742950" lvl="2" indent="-285750">
              <a:buFont typeface="Arial"/>
              <a:buChar char="•"/>
            </a:pPr>
            <a:r>
              <a:rPr lang="en-US" dirty="0"/>
              <a:t>E.g., rats and snakes….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933" y="4680962"/>
            <a:ext cx="4555649" cy="1828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98991" y="6444745"/>
            <a:ext cx="4309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Seek dark place        Freezing       explosive leaping</a:t>
            </a:r>
          </a:p>
        </p:txBody>
      </p:sp>
    </p:spTree>
    <p:extLst>
      <p:ext uri="{BB962C8B-B14F-4D97-AF65-F5344CB8AC3E}">
        <p14:creationId xmlns:p14="http://schemas.microsoft.com/office/powerpoint/2010/main" val="820467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Avoidance Learning: Theoretical Approaches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066" y="1676400"/>
            <a:ext cx="825097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Two-Process theory</a:t>
            </a:r>
          </a:p>
          <a:p>
            <a:pPr marL="342900" indent="-342900">
              <a:buAutoNum type="arabicPeriod"/>
            </a:pPr>
            <a:r>
              <a:rPr lang="en-US" dirty="0"/>
              <a:t>Safety-signal Hypothesis</a:t>
            </a:r>
          </a:p>
          <a:p>
            <a:pPr marL="342900" indent="-342900">
              <a:buAutoNum type="arabicPeriod"/>
            </a:pPr>
            <a:r>
              <a:rPr lang="en-US" dirty="0"/>
              <a:t>SSDR theory and concept of predatory imminence</a:t>
            </a:r>
          </a:p>
          <a:p>
            <a:pPr marL="342900" indent="-342900">
              <a:buAutoNum type="arabicPeriod"/>
            </a:pPr>
            <a:r>
              <a:rPr lang="en-US" dirty="0"/>
              <a:t>Expectancy theory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Animals acquire R – No Shock and No R – Shock associations (expectations)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These determine avoidance responding, as a rational decision making process.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Explains why avoidance responding is difficult to extinguish.</a:t>
            </a:r>
          </a:p>
        </p:txBody>
      </p:sp>
    </p:spTree>
    <p:extLst>
      <p:ext uri="{BB962C8B-B14F-4D97-AF65-F5344CB8AC3E}">
        <p14:creationId xmlns:p14="http://schemas.microsoft.com/office/powerpoint/2010/main" val="3140249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Avoidance Learning: Theoretical Approaches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066" y="1565985"/>
            <a:ext cx="82509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Two-Process theory</a:t>
            </a:r>
          </a:p>
          <a:p>
            <a:pPr marL="342900" indent="-342900">
              <a:buAutoNum type="arabicPeriod"/>
            </a:pPr>
            <a:r>
              <a:rPr lang="en-US" dirty="0"/>
              <a:t>Safety-signal Hypothesis</a:t>
            </a:r>
          </a:p>
          <a:p>
            <a:pPr marL="342900" indent="-342900">
              <a:buAutoNum type="arabicPeriod"/>
            </a:pPr>
            <a:r>
              <a:rPr lang="en-US" dirty="0"/>
              <a:t>SSDR theory and concept of predatory imminence</a:t>
            </a:r>
          </a:p>
          <a:p>
            <a:pPr marL="342900" indent="-342900">
              <a:buAutoNum type="arabicPeriod"/>
            </a:pPr>
            <a:r>
              <a:rPr lang="en-US" dirty="0"/>
              <a:t>Expectancy theory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Animals acquire R – No Shock and No R – Shock associations (expectations)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These determine avoidance responding, as a rational decision making process.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Explains why avoidance responding is difficult to extinguish.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Interesting experiment:  Learned Helplessness Effect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467" y="3779794"/>
            <a:ext cx="6282266" cy="1936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8476" y="5657671"/>
            <a:ext cx="8353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Animals in the yoked inescapable shock group later learn to avoid poorly.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Is this due to “learned helplessness” (an expectation that responding has no effect)?</a:t>
            </a:r>
          </a:p>
        </p:txBody>
      </p:sp>
    </p:spTree>
    <p:extLst>
      <p:ext uri="{BB962C8B-B14F-4D97-AF65-F5344CB8AC3E}">
        <p14:creationId xmlns:p14="http://schemas.microsoft.com/office/powerpoint/2010/main" val="3547851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Avoidance Learning: Theoretical Approaches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066" y="1565985"/>
            <a:ext cx="82509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Two-Process theory</a:t>
            </a:r>
          </a:p>
          <a:p>
            <a:pPr marL="342900" indent="-342900">
              <a:buAutoNum type="arabicPeriod"/>
            </a:pPr>
            <a:r>
              <a:rPr lang="en-US" dirty="0"/>
              <a:t>Safety-signal Hypothesis</a:t>
            </a:r>
          </a:p>
          <a:p>
            <a:pPr marL="342900" indent="-342900">
              <a:buAutoNum type="arabicPeriod"/>
            </a:pPr>
            <a:r>
              <a:rPr lang="en-US" dirty="0"/>
              <a:t>SSDR theory and concept of predatory imminence</a:t>
            </a:r>
          </a:p>
          <a:p>
            <a:pPr marL="342900" indent="-342900">
              <a:buAutoNum type="arabicPeriod"/>
            </a:pPr>
            <a:r>
              <a:rPr lang="en-US" dirty="0"/>
              <a:t>Expectancy theory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Animals acquire R – No Shock and No R – Shock associations (expectations)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These determine avoidance responding, as a rational decision making process.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Explains why avoidance responding is difficult to extinguish.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Interesting experiment:  Learned Helplessness Effect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467" y="3779794"/>
            <a:ext cx="6282266" cy="1936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8476" y="5657671"/>
            <a:ext cx="92768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Animals in the yoked inescapable shock group later learn to avoid poorly.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Is this due to “learned helplessness” (an expectation that responding has no effect)?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But explicit backward cues following shock alleviate the harmful effects of inescapable shocks.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That result supports the view that safety signals play a role (Jackson &amp; Minor, 1988, chap 5).</a:t>
            </a:r>
          </a:p>
        </p:txBody>
      </p:sp>
    </p:spTree>
    <p:extLst>
      <p:ext uri="{BB962C8B-B14F-4D97-AF65-F5344CB8AC3E}">
        <p14:creationId xmlns:p14="http://schemas.microsoft.com/office/powerpoint/2010/main" val="4030598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Punishment: Important Factors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065" y="1184985"/>
            <a:ext cx="82894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Shock intensity &amp; gradual increases in severity</a:t>
            </a:r>
          </a:p>
          <a:p>
            <a:pPr marL="342900" indent="-342900">
              <a:buAutoNum type="arabicPeriod"/>
            </a:pPr>
            <a:r>
              <a:rPr lang="en-US" dirty="0"/>
              <a:t>Response contingency (contingent more effective than non-contingent shocks)</a:t>
            </a:r>
          </a:p>
          <a:p>
            <a:pPr marL="342900" indent="-342900">
              <a:buAutoNum type="arabicPeriod"/>
            </a:pPr>
            <a:r>
              <a:rPr lang="en-US" dirty="0"/>
              <a:t>Delay of punishment (increasing delay reduces its effectiveness)</a:t>
            </a:r>
          </a:p>
          <a:p>
            <a:pPr marL="342900" indent="-342900">
              <a:buAutoNum type="arabicPeriod"/>
            </a:pPr>
            <a:r>
              <a:rPr lang="en-US" dirty="0"/>
              <a:t>Schedules of punishment</a:t>
            </a:r>
          </a:p>
          <a:p>
            <a:pPr marL="342900" indent="-342900">
              <a:buAutoNum type="arabicPeriod"/>
            </a:pPr>
            <a:r>
              <a:rPr lang="en-US" dirty="0"/>
              <a:t>Schedules of positive reinforcement (stronger reward contingencies hard to punish)</a:t>
            </a:r>
          </a:p>
          <a:p>
            <a:pPr marL="342900" indent="-342900">
              <a:buAutoNum type="arabicPeriod"/>
            </a:pPr>
            <a:r>
              <a:rPr lang="en-US" dirty="0"/>
              <a:t>Availability of alternative reinforced responses</a:t>
            </a:r>
          </a:p>
          <a:p>
            <a:pPr marL="342900" indent="-342900">
              <a:buAutoNum type="arabicPeriod"/>
            </a:pPr>
            <a:r>
              <a:rPr lang="en-US" dirty="0"/>
              <a:t>Effects of discriminative stimuli (learning when punishment can occur)</a:t>
            </a:r>
          </a:p>
          <a:p>
            <a:pPr marL="342900" indent="-342900">
              <a:buAutoNum type="arabicPeriod"/>
            </a:pPr>
            <a:r>
              <a:rPr lang="en-US" dirty="0"/>
              <a:t>Punishment as a signal for availability of positive reinforcement (e.g., attention)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67" y="3590856"/>
            <a:ext cx="278553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80533" y="5921486"/>
            <a:ext cx="2084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/>
              <a:t>Azrin</a:t>
            </a:r>
            <a:r>
              <a:rPr lang="en-US" sz="1400" i="1" dirty="0"/>
              <a:t>, </a:t>
            </a:r>
            <a:r>
              <a:rPr lang="en-US" sz="1400" i="1" dirty="0" err="1"/>
              <a:t>Holz</a:t>
            </a:r>
            <a:r>
              <a:rPr lang="en-US" sz="1400" i="1" dirty="0"/>
              <a:t>, &amp; Hake, 1963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522" y="3554524"/>
            <a:ext cx="3630629" cy="221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762790" y="5921485"/>
            <a:ext cx="26411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err="1"/>
              <a:t>Pelloux</a:t>
            </a:r>
            <a:r>
              <a:rPr lang="en-US" sz="1400" i="1" dirty="0"/>
              <a:t>, </a:t>
            </a:r>
            <a:r>
              <a:rPr lang="en-US" sz="1400" i="1" dirty="0" err="1"/>
              <a:t>Everitt</a:t>
            </a:r>
            <a:r>
              <a:rPr lang="en-US" sz="1400" i="1" dirty="0"/>
              <a:t>, &amp; Dickinson, 2007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8066" y="6229262"/>
            <a:ext cx="371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Extended cocaine self-admin results in</a:t>
            </a:r>
          </a:p>
          <a:p>
            <a:r>
              <a:rPr lang="en-US" sz="1600" dirty="0"/>
              <a:t>Resistance to punishment in some animals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298" y="6229261"/>
            <a:ext cx="4149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Even a small amount of contingent punishment</a:t>
            </a:r>
          </a:p>
          <a:p>
            <a:r>
              <a:rPr lang="en-US" sz="1600" dirty="0"/>
              <a:t>(FR 1000) can reduce appetitive responding</a:t>
            </a:r>
          </a:p>
        </p:txBody>
      </p:sp>
    </p:spTree>
    <p:extLst>
      <p:ext uri="{BB962C8B-B14F-4D97-AF65-F5344CB8AC3E}">
        <p14:creationId xmlns:p14="http://schemas.microsoft.com/office/powerpoint/2010/main" val="1145747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Punishment: Theoretical Approaches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066" y="1565985"/>
            <a:ext cx="76671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Conditioned emotional response theory</a:t>
            </a:r>
          </a:p>
          <a:p>
            <a:r>
              <a:rPr lang="en-US" dirty="0"/>
              <a:t>	(Cues associated with punishment elicit a competing fear CR)</a:t>
            </a:r>
          </a:p>
          <a:p>
            <a:r>
              <a:rPr lang="en-US" dirty="0"/>
              <a:t>2.   Avoidance theory (other competing behaviors are negatively reinforced)</a:t>
            </a:r>
          </a:p>
          <a:p>
            <a:r>
              <a:rPr lang="en-US" dirty="0"/>
              <a:t>3.   Thorndike’s negative law of effect (punishment weakens the S-R association)</a:t>
            </a:r>
          </a:p>
          <a:p>
            <a:r>
              <a:rPr lang="en-US" dirty="0"/>
              <a:t>4.   Expectancy theory (response associates with the punishing event)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724" y="519200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61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4 Basic Instrumental Contingencies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986966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Recall that there are 4 basic types of instrumental contingencies.  We’ve focused on positive reinforcement, but now lets talk about negative reinforcement and punishment.  Once again, the 4 contingencies refer to when the</a:t>
            </a:r>
            <a:r>
              <a:rPr lang="is-IS" dirty="0">
                <a:solidFill>
                  <a:srgbClr val="FF0000"/>
                </a:solidFill>
              </a:rPr>
              <a:t>…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Response leads to Positive Event (Positive Reinforcement)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Response leads to Negative Event (Punishment)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Response leads to termination or prevention of Negative Event (Negative </a:t>
            </a:r>
            <a:r>
              <a:rPr lang="en-US" dirty="0" err="1">
                <a:solidFill>
                  <a:srgbClr val="FF0000"/>
                </a:solidFill>
              </a:rPr>
              <a:t>Reinf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Response leads to termination or prevention of a Positive Event (Omission)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Reinforcement procedures increase responding, the others decrease responding.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082905"/>
            <a:ext cx="8229600" cy="2989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55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Avoidance Learning: 2 Tasks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734" y="4800599"/>
            <a:ext cx="81728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Rats learn to escape foot shock by shuttling from one side to the other once shock</a:t>
            </a:r>
          </a:p>
          <a:p>
            <a:r>
              <a:rPr lang="en-US" dirty="0">
                <a:solidFill>
                  <a:srgbClr val="FF0000"/>
                </a:solidFill>
              </a:rPr>
              <a:t>occurs in the presence of a warning stimulus.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They also learn to avoid foot shock by shuttling from one side to the other in the</a:t>
            </a:r>
          </a:p>
          <a:p>
            <a:r>
              <a:rPr lang="en-US" dirty="0">
                <a:solidFill>
                  <a:srgbClr val="FF0000"/>
                </a:solidFill>
              </a:rPr>
              <a:t>presence of the warning stimulus prior to the scheduled shock delivery.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" y="2218268"/>
            <a:ext cx="5918201" cy="2108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8066" y="1676400"/>
            <a:ext cx="577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 Signaled Avoidance learning task (shuttle box avoidance)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071" y="1253067"/>
            <a:ext cx="2706062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42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Avoidance Learning: 2 Tasks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201" y="4392135"/>
            <a:ext cx="873829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In this case rats will get a foot shock within a specific time interval if they do not make</a:t>
            </a:r>
          </a:p>
          <a:p>
            <a:r>
              <a:rPr lang="en-US" dirty="0">
                <a:solidFill>
                  <a:srgbClr val="FF0000"/>
                </a:solidFill>
              </a:rPr>
              <a:t>the avoidance response.  This is called the shock-shock interval (S-S).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If they make the target response (e.g., lever press, shuttle jump, wheel run, </a:t>
            </a:r>
            <a:r>
              <a:rPr lang="en-US" dirty="0" err="1">
                <a:solidFill>
                  <a:srgbClr val="FF0000"/>
                </a:solidFill>
              </a:rPr>
              <a:t>etc</a:t>
            </a:r>
            <a:r>
              <a:rPr lang="en-US" dirty="0">
                <a:solidFill>
                  <a:srgbClr val="FF0000"/>
                </a:solidFill>
              </a:rPr>
              <a:t>), this will</a:t>
            </a:r>
          </a:p>
          <a:p>
            <a:r>
              <a:rPr lang="en-US" dirty="0">
                <a:solidFill>
                  <a:srgbClr val="FF0000"/>
                </a:solidFill>
              </a:rPr>
              <a:t>Delay the next shock for some time.  This is called the response-shock interval (R-S).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Better avoidance learning occurs with short S-S and long R-S intervals.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 animals use the passage of time as a discriminative cue (a warning stimulus) for</a:t>
            </a:r>
          </a:p>
          <a:p>
            <a:r>
              <a:rPr lang="en-US" dirty="0">
                <a:solidFill>
                  <a:srgbClr val="FF0000"/>
                </a:solidFill>
              </a:rPr>
              <a:t>when responding will be effective.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066" y="1676400"/>
            <a:ext cx="5753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 </a:t>
            </a:r>
            <a:r>
              <a:rPr lang="en-US" dirty="0" err="1"/>
              <a:t>Unsignaled</a:t>
            </a:r>
            <a:r>
              <a:rPr lang="en-US" dirty="0"/>
              <a:t> Avoidance learning task (</a:t>
            </a:r>
            <a:r>
              <a:rPr lang="en-US" dirty="0" err="1"/>
              <a:t>Sidman</a:t>
            </a:r>
            <a:r>
              <a:rPr lang="en-US" dirty="0"/>
              <a:t> avoidance)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02" y="2353734"/>
            <a:ext cx="7978666" cy="163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699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Avoidance Learning: 2 Tasks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201" y="5038466"/>
            <a:ext cx="7866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Responding on this schedule increases over time since the last response, and is</a:t>
            </a:r>
          </a:p>
          <a:p>
            <a:r>
              <a:rPr lang="en-US" dirty="0">
                <a:solidFill>
                  <a:srgbClr val="FF0000"/>
                </a:solidFill>
              </a:rPr>
              <a:t>related to the length of the response-shock (R-S) interval.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066" y="1676400"/>
            <a:ext cx="5753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 </a:t>
            </a:r>
            <a:r>
              <a:rPr lang="en-US" dirty="0" err="1"/>
              <a:t>Unsignaled</a:t>
            </a:r>
            <a:r>
              <a:rPr lang="en-US" dirty="0"/>
              <a:t> Avoidance learning task (</a:t>
            </a:r>
            <a:r>
              <a:rPr lang="en-US" dirty="0" err="1"/>
              <a:t>Sidman</a:t>
            </a:r>
            <a:r>
              <a:rPr lang="en-US" dirty="0"/>
              <a:t> avoidance)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1" y="2485998"/>
            <a:ext cx="5063068" cy="103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3799" y="2433180"/>
            <a:ext cx="3818467" cy="26052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99200" y="2101334"/>
            <a:ext cx="15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Sidman</a:t>
            </a:r>
            <a:r>
              <a:rPr lang="en-US" i="1" dirty="0"/>
              <a:t> (1966)</a:t>
            </a:r>
          </a:p>
        </p:txBody>
      </p:sp>
    </p:spTree>
    <p:extLst>
      <p:ext uri="{BB962C8B-B14F-4D97-AF65-F5344CB8AC3E}">
        <p14:creationId xmlns:p14="http://schemas.microsoft.com/office/powerpoint/2010/main" val="1425314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Avoidance Learning: Theoretical Approaches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066" y="1676400"/>
            <a:ext cx="48852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43DFF"/>
                </a:solidFill>
              </a:rPr>
              <a:t>The basic quandary:  How does the non-occurrence of an event reinforce behavior???</a:t>
            </a:r>
          </a:p>
          <a:p>
            <a:endParaRPr lang="en-US" dirty="0"/>
          </a:p>
          <a:p>
            <a:r>
              <a:rPr lang="en-US" dirty="0"/>
              <a:t>    After all, a successfully avoiding animal makes a response and nothing happens.  Why should that continue to reinforce behavior?  This problem plagued behaviorists who did not wish to admit that internal, non-observable, psychological processes figured into a theory of behavior.  So, from this perspective it is not easy to see why the non-occurrence of something should have such a strong effect on behavior.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969" y="1417638"/>
            <a:ext cx="3238500" cy="485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54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Avoidance Learning: Theoretical Approaches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066" y="1676400"/>
            <a:ext cx="808426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 Two-Process theory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/>
              <a:t>Pavlovian</a:t>
            </a:r>
            <a:r>
              <a:rPr lang="en-US" dirty="0"/>
              <a:t> Process (warning stimulus associates with shock US, and produces</a:t>
            </a:r>
          </a:p>
          <a:p>
            <a:pPr lvl="1"/>
            <a:r>
              <a:rPr lang="en-US" dirty="0"/>
              <a:t>	a fear CR)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Instrumental Process (termination of the warning stimulus and the fear CR</a:t>
            </a:r>
          </a:p>
          <a:p>
            <a:pPr lvl="1"/>
            <a:r>
              <a:rPr lang="en-US" dirty="0"/>
              <a:t>	negatively reinforces the response)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Evidence:  Escape from Fear studies (EFF)</a:t>
            </a:r>
          </a:p>
        </p:txBody>
      </p:sp>
    </p:spTree>
    <p:extLst>
      <p:ext uri="{BB962C8B-B14F-4D97-AF65-F5344CB8AC3E}">
        <p14:creationId xmlns:p14="http://schemas.microsoft.com/office/powerpoint/2010/main" val="51899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Avoidance Learning: Theoretical Approaches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269" y="3448460"/>
            <a:ext cx="89777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In this study, </a:t>
            </a:r>
            <a:r>
              <a:rPr lang="en-US" dirty="0" err="1">
                <a:solidFill>
                  <a:srgbClr val="FF0000"/>
                </a:solidFill>
              </a:rPr>
              <a:t>Pavlovian</a:t>
            </a:r>
            <a:r>
              <a:rPr lang="en-US" dirty="0">
                <a:solidFill>
                  <a:srgbClr val="FF0000"/>
                </a:solidFill>
              </a:rPr>
              <a:t> fear conditioning occurs first.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One group gets Delayed conditioning, another gets</a:t>
            </a:r>
          </a:p>
          <a:p>
            <a:r>
              <a:rPr lang="en-US" dirty="0">
                <a:solidFill>
                  <a:srgbClr val="FF0000"/>
                </a:solidFill>
              </a:rPr>
              <a:t>simultaneous conditioning, and the third gets CS and US</a:t>
            </a:r>
          </a:p>
          <a:p>
            <a:r>
              <a:rPr lang="en-US" dirty="0">
                <a:solidFill>
                  <a:srgbClr val="FF0000"/>
                </a:solidFill>
              </a:rPr>
              <a:t>Unpaired (this is the control group).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Then all groups are trained in a shuttle avoidance</a:t>
            </a:r>
          </a:p>
          <a:p>
            <a:r>
              <a:rPr lang="en-US" dirty="0">
                <a:solidFill>
                  <a:srgbClr val="FF0000"/>
                </a:solidFill>
              </a:rPr>
              <a:t>task, but no shocks are presented.  Instead, the CS is</a:t>
            </a:r>
          </a:p>
          <a:p>
            <a:r>
              <a:rPr lang="en-US" dirty="0">
                <a:solidFill>
                  <a:srgbClr val="FF0000"/>
                </a:solidFill>
              </a:rPr>
              <a:t>presented and shuttle avoidance responses turn off the</a:t>
            </a:r>
          </a:p>
          <a:p>
            <a:r>
              <a:rPr lang="en-US" dirty="0">
                <a:solidFill>
                  <a:srgbClr val="FF0000"/>
                </a:solidFill>
              </a:rPr>
              <a:t>CS.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 Delayed and Simultaneous pairings groups both show decreased shuttle avoidance</a:t>
            </a:r>
          </a:p>
          <a:p>
            <a:r>
              <a:rPr lang="en-US" dirty="0">
                <a:solidFill>
                  <a:srgbClr val="FF0000"/>
                </a:solidFill>
              </a:rPr>
              <a:t>latencies over trials, whereas the unpaired group does not.  This indicates that the response</a:t>
            </a:r>
          </a:p>
          <a:p>
            <a:r>
              <a:rPr lang="en-US" dirty="0">
                <a:solidFill>
                  <a:srgbClr val="FF0000"/>
                </a:solidFill>
              </a:rPr>
              <a:t>is negatively reinforced simply as a function of turning off the aversive CS.  This lends support for two-process assumptions.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066" y="1676400"/>
            <a:ext cx="808426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 Two-Process theory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/>
              <a:t>Pavlovian</a:t>
            </a:r>
            <a:r>
              <a:rPr lang="en-US" dirty="0"/>
              <a:t> Process (warning stimulus associates with shock US, and produces</a:t>
            </a:r>
          </a:p>
          <a:p>
            <a:pPr lvl="1"/>
            <a:r>
              <a:rPr lang="en-US" dirty="0"/>
              <a:t>	a fear CR)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Instrumental Process (termination of the warning stimulus and the fear CR</a:t>
            </a:r>
          </a:p>
          <a:p>
            <a:pPr lvl="1"/>
            <a:r>
              <a:rPr lang="en-US" dirty="0"/>
              <a:t>	negatively reinforces the response)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Evidence:  Escape from Fear studies (EFF)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867" y="2893531"/>
            <a:ext cx="3528280" cy="257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546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Avoidance Learning: Theoretical Approaches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066" y="1676400"/>
            <a:ext cx="851108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 Two-Process theory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/>
              <a:t>Pavlovian</a:t>
            </a:r>
            <a:r>
              <a:rPr lang="en-US" dirty="0"/>
              <a:t> Process (warning stimulus associates with shock US, and produces</a:t>
            </a:r>
          </a:p>
          <a:p>
            <a:pPr lvl="1"/>
            <a:r>
              <a:rPr lang="en-US" dirty="0"/>
              <a:t>	a fear CR)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Instrumental Process (termination of the warning stimulus and the fear CR</a:t>
            </a:r>
          </a:p>
          <a:p>
            <a:pPr lvl="1"/>
            <a:r>
              <a:rPr lang="en-US" dirty="0"/>
              <a:t>	negatively reinforces the response)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Evidence:  Escape from Fear studies (EFF)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Problem:  While the warning stimulus evokes a fear CR early in training, this</a:t>
            </a:r>
          </a:p>
          <a:p>
            <a:pPr lvl="1"/>
            <a:r>
              <a:rPr lang="en-US" dirty="0"/>
              <a:t>	fear CR goes away with extended training even though the avoidance response</a:t>
            </a:r>
          </a:p>
          <a:p>
            <a:pPr lvl="1"/>
            <a:r>
              <a:rPr lang="en-US" dirty="0"/>
              <a:t>	does not.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599" y="4394200"/>
            <a:ext cx="4318000" cy="2101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47733" y="4024868"/>
            <a:ext cx="2828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Lovibond</a:t>
            </a:r>
            <a:r>
              <a:rPr lang="en-US" i="1" dirty="0"/>
              <a:t>, et al (2008) study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8178" y="4041801"/>
            <a:ext cx="8238153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One stimulus, A+, signals avoidance.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A second, B+, is a </a:t>
            </a:r>
            <a:r>
              <a:rPr lang="en-US" dirty="0" err="1">
                <a:solidFill>
                  <a:srgbClr val="FF0000"/>
                </a:solidFill>
              </a:rPr>
              <a:t>Pavlovian</a:t>
            </a:r>
            <a:r>
              <a:rPr lang="en-US" dirty="0">
                <a:solidFill>
                  <a:srgbClr val="FF0000"/>
                </a:solidFill>
              </a:rPr>
              <a:t> CS.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A third, C-, is not paired with shock.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Humans could avoid finger shock (mild)</a:t>
            </a:r>
          </a:p>
          <a:p>
            <a:r>
              <a:rPr lang="en-US" dirty="0">
                <a:solidFill>
                  <a:srgbClr val="FF0000"/>
                </a:solidFill>
              </a:rPr>
              <a:t>by pressing a key in the presence of A.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Skin conductance responses are a measure</a:t>
            </a:r>
          </a:p>
          <a:p>
            <a:r>
              <a:rPr lang="en-US" dirty="0">
                <a:solidFill>
                  <a:srgbClr val="FF0000"/>
                </a:solidFill>
              </a:rPr>
              <a:t>of fear CRs, and these go down to A, but increase</a:t>
            </a:r>
          </a:p>
          <a:p>
            <a:r>
              <a:rPr lang="en-US" dirty="0">
                <a:solidFill>
                  <a:srgbClr val="FF0000"/>
                </a:solidFill>
              </a:rPr>
              <a:t>On B+ trials over training.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Shock expectancies increase to B, but decrease to A.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study shows that avoidance responding persists even when fear to A does not.</a:t>
            </a:r>
          </a:p>
        </p:txBody>
      </p:sp>
    </p:spTree>
    <p:extLst>
      <p:ext uri="{BB962C8B-B14F-4D97-AF65-F5344CB8AC3E}">
        <p14:creationId xmlns:p14="http://schemas.microsoft.com/office/powerpoint/2010/main" val="1782932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2412</TotalTime>
  <Words>1332</Words>
  <Application>Microsoft Macintosh PowerPoint</Application>
  <PresentationFormat>On-screen Show (4:3)</PresentationFormat>
  <Paragraphs>181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ＭＳ Ｐゴシック</vt:lpstr>
      <vt:lpstr>Arial</vt:lpstr>
      <vt:lpstr>Calibri</vt:lpstr>
      <vt:lpstr>Office Theme</vt:lpstr>
      <vt:lpstr>Lecture 21:  Avoidance Learning &amp; Punishment</vt:lpstr>
      <vt:lpstr>4 Basic Instrumental Contingencies</vt:lpstr>
      <vt:lpstr>Avoidance Learning: 2 Tasks</vt:lpstr>
      <vt:lpstr>Avoidance Learning: 2 Tasks</vt:lpstr>
      <vt:lpstr>Avoidance Learning: 2 Tasks</vt:lpstr>
      <vt:lpstr>Avoidance Learning: Theoretical Approaches</vt:lpstr>
      <vt:lpstr>Avoidance Learning: Theoretical Approaches</vt:lpstr>
      <vt:lpstr>Avoidance Learning: Theoretical Approaches</vt:lpstr>
      <vt:lpstr>Avoidance Learning: Theoretical Approaches</vt:lpstr>
      <vt:lpstr>Avoidance Learning: Theoretical Approaches</vt:lpstr>
      <vt:lpstr>Avoidance Learning: Theoretical Approaches</vt:lpstr>
      <vt:lpstr>Avoidance Learning: Theoretical Approaches</vt:lpstr>
      <vt:lpstr>Avoidance Learning: Theoretical Approaches</vt:lpstr>
      <vt:lpstr>Avoidance Learning: Theoretical Approaches</vt:lpstr>
      <vt:lpstr>Punishment: Important Factors</vt:lpstr>
      <vt:lpstr>Punishment: Theoretical Approaches</vt:lpstr>
    </vt:vector>
  </TitlesOfParts>
  <Company>Brooklyn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5:  Pavlovian Conditioning (Basic Concepts &amp; Generality)</dc:title>
  <dc:creator>Andrew Delamater</dc:creator>
  <cp:lastModifiedBy>Andy Delamater</cp:lastModifiedBy>
  <cp:revision>177</cp:revision>
  <dcterms:created xsi:type="dcterms:W3CDTF">2015-02-10T20:21:29Z</dcterms:created>
  <dcterms:modified xsi:type="dcterms:W3CDTF">2018-12-05T17:48:23Z</dcterms:modified>
</cp:coreProperties>
</file>