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60" r:id="rId3"/>
    <p:sldId id="261" r:id="rId4"/>
    <p:sldId id="262" r:id="rId5"/>
    <p:sldId id="263" r:id="rId6"/>
    <p:sldId id="264" r:id="rId7"/>
    <p:sldId id="285" r:id="rId8"/>
    <p:sldId id="284" r:id="rId9"/>
    <p:sldId id="265" r:id="rId10"/>
    <p:sldId id="266" r:id="rId11"/>
    <p:sldId id="268" r:id="rId12"/>
    <p:sldId id="28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7" r:id="rId26"/>
    <p:sldId id="281" r:id="rId27"/>
    <p:sldId id="282" r:id="rId28"/>
    <p:sldId id="283" r:id="rId29"/>
    <p:sldId id="28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Delamater" initials="R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34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50"/>
    <p:restoredTop sz="94685"/>
  </p:normalViewPr>
  <p:slideViewPr>
    <p:cSldViewPr snapToGrid="0" snapToObjects="1" showGuides="1">
      <p:cViewPr varScale="1">
        <p:scale>
          <a:sx n="170" d="100"/>
          <a:sy n="170" d="100"/>
        </p:scale>
        <p:origin x="1096" y="192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4F4E-05BF-F249-9E8D-CF6EA99682A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70F6E-7E3C-2E4F-89B6-28FEA8E2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87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815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15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5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89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2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7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6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75D8-8394-F847-B92F-DEAC13C5AA71}" type="datetimeFigureOut">
              <a:rPr lang="en-US" smtClean="0"/>
              <a:t>12/10/18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Lecture 22:  Animal Cognition I (Memory)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Learning, Psychology 3510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Fall, 2018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Professor Delamater</a:t>
            </a:r>
          </a:p>
        </p:txBody>
      </p:sp>
    </p:spTree>
    <p:extLst>
      <p:ext uri="{BB962C8B-B14F-4D97-AF65-F5344CB8AC3E}">
        <p14:creationId xmlns:p14="http://schemas.microsoft.com/office/powerpoint/2010/main" val="222780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398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Spatial Memory – Morris Water maze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702" y="1970525"/>
            <a:ext cx="4455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Animals learn to find the hidden platform.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They generally do so by relying on external</a:t>
            </a:r>
          </a:p>
          <a:p>
            <a:r>
              <a:rPr lang="en-US" dirty="0">
                <a:solidFill>
                  <a:srgbClr val="FF0000"/>
                </a:solidFill>
              </a:rPr>
              <a:t>	spatial cues (window, door, 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</p:txBody>
      </p:sp>
      <p:pic>
        <p:nvPicPr>
          <p:cNvPr id="6" name="Picture 5" descr="morris_water_maze I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30" y="1248280"/>
            <a:ext cx="3995513" cy="1900767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485" y="3285067"/>
            <a:ext cx="2801315" cy="287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296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398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Spatial Memory – Morris Water maze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702" y="1970525"/>
            <a:ext cx="529907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Animals learn to find the hidden platform.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They generally do so by relying on external</a:t>
            </a:r>
          </a:p>
          <a:p>
            <a:r>
              <a:rPr lang="en-US" dirty="0">
                <a:solidFill>
                  <a:srgbClr val="FF0000"/>
                </a:solidFill>
              </a:rPr>
              <a:t>	spatial cues (window, door, 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However, if a beacon is placed above the platform,</a:t>
            </a:r>
          </a:p>
          <a:p>
            <a:r>
              <a:rPr lang="en-US" dirty="0">
                <a:solidFill>
                  <a:srgbClr val="FF0000"/>
                </a:solidFill>
              </a:rPr>
              <a:t>	then they learn to approach those cues and some</a:t>
            </a:r>
          </a:p>
          <a:p>
            <a:r>
              <a:rPr lang="en-US" dirty="0">
                <a:solidFill>
                  <a:srgbClr val="FF0000"/>
                </a:solidFill>
              </a:rPr>
              <a:t>	research suggests that this interferes with them</a:t>
            </a:r>
          </a:p>
          <a:p>
            <a:r>
              <a:rPr lang="en-US" dirty="0">
                <a:solidFill>
                  <a:srgbClr val="FF0000"/>
                </a:solidFill>
              </a:rPr>
              <a:t>	learning about other spatial cues.</a:t>
            </a:r>
          </a:p>
        </p:txBody>
      </p:sp>
      <p:pic>
        <p:nvPicPr>
          <p:cNvPr id="6" name="Picture 5" descr="morris_water_maze I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30" y="1248280"/>
            <a:ext cx="3995513" cy="1900767"/>
          </a:xfrm>
          <a:prstGeom prst="rect">
            <a:avLst/>
          </a:prstGeom>
        </p:spPr>
      </p:pic>
      <p:cxnSp>
        <p:nvCxnSpPr>
          <p:cNvPr id="7" name="Straight Connector 6"/>
          <p:cNvCxnSpPr>
            <a:endCxn id="10" idx="2"/>
          </p:cNvCxnSpPr>
          <p:nvPr/>
        </p:nvCxnSpPr>
        <p:spPr>
          <a:xfrm flipV="1">
            <a:off x="7696200" y="1125929"/>
            <a:ext cx="0" cy="9906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riangle 9"/>
          <p:cNvSpPr/>
          <p:nvPr/>
        </p:nvSpPr>
        <p:spPr>
          <a:xfrm rot="5400000">
            <a:off x="7761817" y="1060312"/>
            <a:ext cx="237066" cy="3683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8170333" y="1041400"/>
            <a:ext cx="872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beacon</a:t>
            </a:r>
          </a:p>
        </p:txBody>
      </p:sp>
    </p:spTree>
    <p:extLst>
      <p:ext uri="{BB962C8B-B14F-4D97-AF65-F5344CB8AC3E}">
        <p14:creationId xmlns:p14="http://schemas.microsoft.com/office/powerpoint/2010/main" val="705999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3986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Spatial Memory – Morris Water maze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702" y="1970525"/>
            <a:ext cx="567708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Animals learn to find the hidden platform.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They generally do so by relying on external</a:t>
            </a:r>
          </a:p>
          <a:p>
            <a:r>
              <a:rPr lang="en-US" dirty="0">
                <a:solidFill>
                  <a:srgbClr val="FF0000"/>
                </a:solidFill>
              </a:rPr>
              <a:t>	spatial cues (window, door, 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However, if a beacon is placed above the platform,</a:t>
            </a:r>
          </a:p>
          <a:p>
            <a:r>
              <a:rPr lang="en-US" dirty="0">
                <a:solidFill>
                  <a:srgbClr val="FF0000"/>
                </a:solidFill>
              </a:rPr>
              <a:t>	then they learn to approach those cues and some</a:t>
            </a:r>
          </a:p>
          <a:p>
            <a:r>
              <a:rPr lang="en-US" dirty="0">
                <a:solidFill>
                  <a:srgbClr val="FF0000"/>
                </a:solidFill>
              </a:rPr>
              <a:t>	research suggests that this interferes with them</a:t>
            </a:r>
          </a:p>
          <a:p>
            <a:r>
              <a:rPr lang="en-US" dirty="0">
                <a:solidFill>
                  <a:srgbClr val="FF0000"/>
                </a:solidFill>
              </a:rPr>
              <a:t>	learning about other spatial cues.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They may also learn about the general geometry of</a:t>
            </a:r>
          </a:p>
          <a:p>
            <a:r>
              <a:rPr lang="en-US" dirty="0">
                <a:solidFill>
                  <a:srgbClr val="FF0000"/>
                </a:solidFill>
              </a:rPr>
              <a:t>	the pool (e.g., circular, or rectangular, </a:t>
            </a:r>
            <a:r>
              <a:rPr lang="en-US" dirty="0" err="1">
                <a:solidFill>
                  <a:srgbClr val="FF0000"/>
                </a:solidFill>
              </a:rPr>
              <a:t>etc</a:t>
            </a:r>
            <a:r>
              <a:rPr lang="en-US" dirty="0">
                <a:solidFill>
                  <a:srgbClr val="FF0000"/>
                </a:solidFill>
              </a:rPr>
              <a:t>).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Thus, they may “code” the stimuli in various ways:</a:t>
            </a:r>
          </a:p>
          <a:p>
            <a:r>
              <a:rPr lang="en-US" dirty="0">
                <a:solidFill>
                  <a:srgbClr val="FF0000"/>
                </a:solidFill>
              </a:rPr>
              <a:t>	specific stimuli, spatial landmarks, geometry relations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Some have suggested that the animals develop an</a:t>
            </a:r>
          </a:p>
          <a:p>
            <a:r>
              <a:rPr lang="en-US" dirty="0">
                <a:solidFill>
                  <a:srgbClr val="FF0000"/>
                </a:solidFill>
              </a:rPr>
              <a:t>	internal representation of the spatial arrangement of</a:t>
            </a:r>
          </a:p>
          <a:p>
            <a:r>
              <a:rPr lang="en-US" dirty="0">
                <a:solidFill>
                  <a:srgbClr val="FF0000"/>
                </a:solidFill>
              </a:rPr>
              <a:t>	the pool, a “cognitive map,” and base their swimming</a:t>
            </a:r>
          </a:p>
          <a:p>
            <a:r>
              <a:rPr lang="en-US" dirty="0">
                <a:solidFill>
                  <a:srgbClr val="FF0000"/>
                </a:solidFill>
              </a:rPr>
              <a:t>	behavior on that.</a:t>
            </a:r>
          </a:p>
        </p:txBody>
      </p:sp>
      <p:pic>
        <p:nvPicPr>
          <p:cNvPr id="6" name="Picture 5" descr="morris_water_maze I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30" y="1248280"/>
            <a:ext cx="3995513" cy="190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0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375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Spatial Memory – Radial Arm Maze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702" y="1715594"/>
            <a:ext cx="567334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Animals learn to retrieve all food rewards at the ends of</a:t>
            </a:r>
          </a:p>
          <a:p>
            <a:r>
              <a:rPr lang="en-US" dirty="0">
                <a:solidFill>
                  <a:srgbClr val="FF0000"/>
                </a:solidFill>
              </a:rPr>
              <a:t>	each arm without revisiting arms.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task obviously involves “working memory” since</a:t>
            </a:r>
          </a:p>
          <a:p>
            <a:r>
              <a:rPr lang="en-US" dirty="0">
                <a:solidFill>
                  <a:srgbClr val="FF0000"/>
                </a:solidFill>
              </a:rPr>
              <a:t>	the animal must keep track of where its been or</a:t>
            </a:r>
          </a:p>
          <a:p>
            <a:r>
              <a:rPr lang="en-US" dirty="0">
                <a:solidFill>
                  <a:srgbClr val="FF0000"/>
                </a:solidFill>
              </a:rPr>
              <a:t>	where it needs to go to find food within each trial.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1" y="1209974"/>
            <a:ext cx="3258912" cy="198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03451" y="300825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1" y="3008255"/>
            <a:ext cx="2997199" cy="3132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528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375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Spatial Memory – Radial Arm Maze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702" y="1715594"/>
            <a:ext cx="567334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Animals learn to retrieve all food rewards at the ends of</a:t>
            </a:r>
          </a:p>
          <a:p>
            <a:r>
              <a:rPr lang="en-US" dirty="0">
                <a:solidFill>
                  <a:srgbClr val="FF0000"/>
                </a:solidFill>
              </a:rPr>
              <a:t>	each arm without revisiting arms.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task obviously involves “working memory” since</a:t>
            </a:r>
          </a:p>
          <a:p>
            <a:r>
              <a:rPr lang="en-US" dirty="0">
                <a:solidFill>
                  <a:srgbClr val="FF0000"/>
                </a:solidFill>
              </a:rPr>
              <a:t>	the animal must keep track of where its been or</a:t>
            </a:r>
          </a:p>
          <a:p>
            <a:r>
              <a:rPr lang="en-US" dirty="0">
                <a:solidFill>
                  <a:srgbClr val="FF0000"/>
                </a:solidFill>
              </a:rPr>
              <a:t>	where it needs to go to find food within each trial.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effects of memory delays can be studied:</a:t>
            </a:r>
          </a:p>
          <a:p>
            <a:r>
              <a:rPr lang="en-US" dirty="0">
                <a:solidFill>
                  <a:srgbClr val="FF0000"/>
                </a:solidFill>
              </a:rPr>
              <a:t>	4 Arms – Delay – 4 Arms Procedure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	Delay = 1 or 25 hours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	Train with either 24 or 48 hour ITI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1" y="1209974"/>
            <a:ext cx="3258912" cy="198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343" y="3318933"/>
            <a:ext cx="3270345" cy="224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03451" y="3008256"/>
            <a:ext cx="3045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Crystal and Babb (2008) study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567" y="4241648"/>
            <a:ext cx="5867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 Memory declines with the delay (as expected), but</a:t>
            </a:r>
          </a:p>
          <a:p>
            <a:r>
              <a:rPr lang="en-US" dirty="0">
                <a:solidFill>
                  <a:srgbClr val="FF0000"/>
                </a:solidFill>
              </a:rPr>
              <a:t>	also memory is slightly better with longer ITI in training.</a:t>
            </a:r>
          </a:p>
        </p:txBody>
      </p:sp>
    </p:spTree>
    <p:extLst>
      <p:ext uri="{BB962C8B-B14F-4D97-AF65-F5344CB8AC3E}">
        <p14:creationId xmlns:p14="http://schemas.microsoft.com/office/powerpoint/2010/main" val="4219368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3759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 Spatial Memory – Radial Arm Maze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702" y="1715594"/>
            <a:ext cx="572464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Animals learn to retrieve all food rewards at the ends of</a:t>
            </a:r>
          </a:p>
          <a:p>
            <a:r>
              <a:rPr lang="en-US" dirty="0">
                <a:solidFill>
                  <a:srgbClr val="FF0000"/>
                </a:solidFill>
              </a:rPr>
              <a:t>	each arm without revisiting arms.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task obviously involves “working memory” since</a:t>
            </a:r>
          </a:p>
          <a:p>
            <a:r>
              <a:rPr lang="en-US" dirty="0">
                <a:solidFill>
                  <a:srgbClr val="FF0000"/>
                </a:solidFill>
              </a:rPr>
              <a:t>	the animal must keep track of where its been or</a:t>
            </a:r>
          </a:p>
          <a:p>
            <a:r>
              <a:rPr lang="en-US" dirty="0">
                <a:solidFill>
                  <a:srgbClr val="FF0000"/>
                </a:solidFill>
              </a:rPr>
              <a:t>	where it needs to go to find food within each trial.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effects of memory delays can be studied:</a:t>
            </a:r>
          </a:p>
          <a:p>
            <a:r>
              <a:rPr lang="en-US" dirty="0">
                <a:solidFill>
                  <a:srgbClr val="FF0000"/>
                </a:solidFill>
              </a:rPr>
              <a:t>	4 Arms – Delay – 4 Arms Procedure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	Delay = 1 or 25 hours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	Train with either 24 or 48 hour ITI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1" y="1209974"/>
            <a:ext cx="3258912" cy="198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21568" y="4241648"/>
            <a:ext cx="87269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 Memory declines with the delay (as expected), but</a:t>
            </a:r>
          </a:p>
          <a:p>
            <a:r>
              <a:rPr lang="en-US" dirty="0">
                <a:solidFill>
                  <a:srgbClr val="FF0000"/>
                </a:solidFill>
              </a:rPr>
              <a:t>	also memory is slightly better with longer ITI in training.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In addition, Reference Memory can also be studied:</a:t>
            </a:r>
          </a:p>
          <a:p>
            <a:r>
              <a:rPr lang="en-US" dirty="0">
                <a:solidFill>
                  <a:srgbClr val="FF0000"/>
                </a:solidFill>
              </a:rPr>
              <a:t>	4/4 Baited-</a:t>
            </a:r>
            <a:r>
              <a:rPr lang="en-US" dirty="0" err="1">
                <a:solidFill>
                  <a:srgbClr val="FF0000"/>
                </a:solidFill>
              </a:rPr>
              <a:t>Unbaited</a:t>
            </a:r>
            <a:r>
              <a:rPr lang="en-US" dirty="0">
                <a:solidFill>
                  <a:srgbClr val="FF0000"/>
                </a:solidFill>
              </a:rPr>
              <a:t> task:  In this case, the same 4 arms</a:t>
            </a:r>
          </a:p>
          <a:p>
            <a:r>
              <a:rPr lang="en-US" dirty="0">
                <a:solidFill>
                  <a:srgbClr val="FF0000"/>
                </a:solidFill>
              </a:rPr>
              <a:t>		are always baited with food and the other 4 never baited.</a:t>
            </a:r>
          </a:p>
          <a:p>
            <a:r>
              <a:rPr lang="en-US" dirty="0">
                <a:solidFill>
                  <a:srgbClr val="FF0000"/>
                </a:solidFill>
              </a:rPr>
              <a:t>	The rats learn which ones are baited and which to avoid </a:t>
            </a:r>
            <a:r>
              <a:rPr lang="en-US" dirty="0">
                <a:solidFill>
                  <a:srgbClr val="1234FD"/>
                </a:solidFill>
              </a:rPr>
              <a:t>(reference memory)</a:t>
            </a:r>
            <a:r>
              <a:rPr lang="en-US" dirty="0">
                <a:solidFill>
                  <a:srgbClr val="FF0000"/>
                </a:solidFill>
              </a:rPr>
              <a:t> and they 		also learn not to revisit arms they’ve previously visited within a trial </a:t>
            </a:r>
            <a:r>
              <a:rPr lang="en-US" dirty="0">
                <a:solidFill>
                  <a:srgbClr val="1234FD"/>
                </a:solidFill>
              </a:rPr>
              <a:t>(working 			memory)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316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Stimulus Coding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82125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Stimulus Coding</a:t>
            </a:r>
          </a:p>
          <a:p>
            <a:r>
              <a:rPr lang="en-US" dirty="0"/>
              <a:t>	a.  spatial codes (beacons – landmark-goal relations, geometry)</a:t>
            </a:r>
          </a:p>
          <a:p>
            <a:r>
              <a:rPr lang="en-US" dirty="0"/>
              <a:t>	b.  Prospective </a:t>
            </a:r>
            <a:r>
              <a:rPr lang="en-US" dirty="0" err="1"/>
              <a:t>vs</a:t>
            </a:r>
            <a:r>
              <a:rPr lang="en-US" dirty="0"/>
              <a:t> Retrospective codes</a:t>
            </a:r>
          </a:p>
          <a:p>
            <a:r>
              <a:rPr lang="en-US" dirty="0"/>
              <a:t>		Chickadee study: 	</a:t>
            </a:r>
            <a:r>
              <a:rPr lang="en-US" dirty="0" err="1"/>
              <a:t>Gp</a:t>
            </a:r>
            <a:r>
              <a:rPr lang="en-US" dirty="0"/>
              <a:t> </a:t>
            </a:r>
            <a:r>
              <a:rPr lang="en-US" dirty="0" err="1"/>
              <a:t>Expt</a:t>
            </a:r>
            <a:r>
              <a:rPr lang="en-US" dirty="0"/>
              <a:t> – Eat Sunflower Seeds, 30 min later mealworms</a:t>
            </a:r>
          </a:p>
          <a:p>
            <a:r>
              <a:rPr lang="en-US" dirty="0"/>
              <a:t>						</a:t>
            </a:r>
            <a:r>
              <a:rPr lang="en-US" dirty="0" err="1"/>
              <a:t>Gp</a:t>
            </a:r>
            <a:r>
              <a:rPr lang="en-US" dirty="0"/>
              <a:t> Control – Eat Sunflower Seeds (no mealworms)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757" y="2867061"/>
            <a:ext cx="53087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birds consume fewer sunflower seeds,</a:t>
            </a:r>
          </a:p>
          <a:p>
            <a:r>
              <a:rPr lang="en-US" dirty="0">
                <a:solidFill>
                  <a:srgbClr val="FF0000"/>
                </a:solidFill>
              </a:rPr>
              <a:t>	presumably because they expect to get the more</a:t>
            </a:r>
          </a:p>
          <a:p>
            <a:r>
              <a:rPr lang="en-US" dirty="0">
                <a:solidFill>
                  <a:srgbClr val="FF0000"/>
                </a:solidFill>
              </a:rPr>
              <a:t>	preferred mealworms later (prospective code).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561" y="2687302"/>
            <a:ext cx="3304117" cy="2434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8784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Stimulus Coding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799449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Stimulus Coding</a:t>
            </a:r>
          </a:p>
          <a:p>
            <a:r>
              <a:rPr lang="en-US" dirty="0"/>
              <a:t>	a.  spatial codes (beacons – landmark-goal relations, geometry)</a:t>
            </a:r>
          </a:p>
          <a:p>
            <a:r>
              <a:rPr lang="en-US" dirty="0"/>
              <a:t>	b.  Prospective </a:t>
            </a:r>
            <a:r>
              <a:rPr lang="en-US" dirty="0" err="1"/>
              <a:t>vs</a:t>
            </a:r>
            <a:r>
              <a:rPr lang="en-US" dirty="0"/>
              <a:t> Retrospective codes</a:t>
            </a:r>
          </a:p>
          <a:p>
            <a:r>
              <a:rPr lang="en-US" dirty="0"/>
              <a:t>		12-arm Radial maze study (Cook, Brown, &amp; Riley, 1985)</a:t>
            </a:r>
          </a:p>
          <a:p>
            <a:endParaRPr lang="en-US" dirty="0"/>
          </a:p>
          <a:p>
            <a:r>
              <a:rPr lang="en-US" dirty="0"/>
              <a:t>Prospective </a:t>
            </a:r>
            <a:r>
              <a:rPr lang="en-US" dirty="0" err="1"/>
              <a:t>vs</a:t>
            </a:r>
            <a:r>
              <a:rPr lang="en-US" dirty="0"/>
              <a:t> Retrospective Codes</a:t>
            </a:r>
          </a:p>
          <a:p>
            <a:r>
              <a:rPr lang="en-US" dirty="0"/>
              <a:t>	Prospective code (memory for where you have NOT been)</a:t>
            </a:r>
          </a:p>
          <a:p>
            <a:r>
              <a:rPr lang="en-US" dirty="0"/>
              <a:t>		Errors should be greater early, and less later in the task.</a:t>
            </a:r>
          </a:p>
          <a:p>
            <a:r>
              <a:rPr lang="en-US" dirty="0"/>
              <a:t>	Retrospective code (memory for where you HAVE been)</a:t>
            </a:r>
          </a:p>
          <a:p>
            <a:r>
              <a:rPr lang="en-US" dirty="0"/>
              <a:t>		Errors should be less early, and greater late in the task.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Different groups were allowed to retrieve food from 2, 4, 6, 8, or 10 arms before</a:t>
            </a:r>
          </a:p>
          <a:p>
            <a:r>
              <a:rPr lang="en-US" dirty="0">
                <a:solidFill>
                  <a:srgbClr val="FF0000"/>
                </a:solidFill>
              </a:rPr>
              <a:t>	being taken out of the maze for a 15-min delay interval.  After this, they were</a:t>
            </a:r>
          </a:p>
          <a:p>
            <a:r>
              <a:rPr lang="en-US" dirty="0">
                <a:solidFill>
                  <a:srgbClr val="FF0000"/>
                </a:solidFill>
              </a:rPr>
              <a:t>	placed back in the maze and allowed to retrieve the remaining food items.</a:t>
            </a:r>
          </a:p>
          <a:p>
            <a:r>
              <a:rPr lang="en-US" dirty="0">
                <a:solidFill>
                  <a:srgbClr val="FF0000"/>
                </a:solidFill>
              </a:rPr>
              <a:t>	The number of errors (revisits) made was assessed in all the groups.</a:t>
            </a:r>
          </a:p>
        </p:txBody>
      </p:sp>
      <p:pic>
        <p:nvPicPr>
          <p:cNvPr id="4" name="Picture 3" descr="Radial Arm maze 12 arm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634" y="1841500"/>
            <a:ext cx="2679700" cy="197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55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Stimulus Coding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6561412" cy="45243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Stimulus Coding</a:t>
            </a:r>
          </a:p>
          <a:p>
            <a:r>
              <a:rPr lang="en-US" dirty="0"/>
              <a:t>	a.  spatial codes (beacons – landmark-goal relations, geometry)</a:t>
            </a:r>
          </a:p>
          <a:p>
            <a:r>
              <a:rPr lang="en-US" dirty="0"/>
              <a:t>	b.  Prospective </a:t>
            </a:r>
            <a:r>
              <a:rPr lang="en-US" dirty="0" err="1"/>
              <a:t>vs</a:t>
            </a:r>
            <a:r>
              <a:rPr lang="en-US" dirty="0"/>
              <a:t> Retrospective codes</a:t>
            </a:r>
          </a:p>
          <a:p>
            <a:r>
              <a:rPr lang="en-US" dirty="0"/>
              <a:t>		12-arm Radial maze study (Cook, Brown, &amp; Riley, 1985)</a:t>
            </a:r>
          </a:p>
          <a:p>
            <a:endParaRPr lang="en-US" dirty="0"/>
          </a:p>
          <a:p>
            <a:r>
              <a:rPr lang="en-US" dirty="0"/>
              <a:t>Prospective </a:t>
            </a:r>
            <a:r>
              <a:rPr lang="en-US" dirty="0" err="1"/>
              <a:t>vs</a:t>
            </a:r>
            <a:r>
              <a:rPr lang="en-US" dirty="0"/>
              <a:t> Retrospective Codes</a:t>
            </a:r>
          </a:p>
          <a:p>
            <a:r>
              <a:rPr lang="en-US" dirty="0"/>
              <a:t>	Prospective code (memory for where you have NOT been)</a:t>
            </a:r>
          </a:p>
          <a:p>
            <a:r>
              <a:rPr lang="en-US" dirty="0"/>
              <a:t>		Errors should be greater early, and less later in the task.</a:t>
            </a:r>
          </a:p>
          <a:p>
            <a:r>
              <a:rPr lang="en-US" dirty="0"/>
              <a:t>	Retrospective code (memory for where you HAVE been)</a:t>
            </a:r>
          </a:p>
          <a:p>
            <a:r>
              <a:rPr lang="en-US" dirty="0"/>
              <a:t>		Errors should be less early, and greater late in the task.</a:t>
            </a:r>
          </a:p>
          <a:p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Errors increased with number of choices,</a:t>
            </a:r>
          </a:p>
          <a:p>
            <a:r>
              <a:rPr lang="en-US" dirty="0">
                <a:solidFill>
                  <a:srgbClr val="FF0000"/>
                </a:solidFill>
              </a:rPr>
              <a:t>but then decreased thereafter.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suggests that rats use a retrospective</a:t>
            </a:r>
          </a:p>
          <a:p>
            <a:r>
              <a:rPr lang="en-US" dirty="0">
                <a:solidFill>
                  <a:srgbClr val="FF0000"/>
                </a:solidFill>
              </a:rPr>
              <a:t>code early and then switch to a</a:t>
            </a:r>
          </a:p>
          <a:p>
            <a:r>
              <a:rPr lang="en-US" dirty="0">
                <a:solidFill>
                  <a:srgbClr val="FF0000"/>
                </a:solidFill>
              </a:rPr>
              <a:t>prospective code later in the task.</a:t>
            </a:r>
          </a:p>
        </p:txBody>
      </p:sp>
      <p:pic>
        <p:nvPicPr>
          <p:cNvPr id="4" name="Picture 3" descr="Radial Arm maze 12 arm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634" y="1841500"/>
            <a:ext cx="2679700" cy="19793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4013723"/>
            <a:ext cx="4487334" cy="2702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63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Retention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434212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Stimulus Coding</a:t>
            </a:r>
          </a:p>
          <a:p>
            <a:pPr marL="342900" indent="-342900">
              <a:buAutoNum type="arabicPeriod"/>
            </a:pPr>
            <a:r>
              <a:rPr lang="en-US" dirty="0"/>
              <a:t>Retention (Rehearsal) Processes</a:t>
            </a:r>
          </a:p>
          <a:p>
            <a:r>
              <a:rPr lang="en-US" dirty="0"/>
              <a:t>	Directed Forgetting/Remembering Task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 some trials a cue occurs which signals</a:t>
            </a:r>
          </a:p>
          <a:p>
            <a:r>
              <a:rPr lang="en-US" dirty="0">
                <a:solidFill>
                  <a:srgbClr val="FF0000"/>
                </a:solidFill>
              </a:rPr>
              <a:t>	that there will be no comparison</a:t>
            </a:r>
          </a:p>
          <a:p>
            <a:r>
              <a:rPr lang="en-US" dirty="0">
                <a:solidFill>
                  <a:srgbClr val="FF0000"/>
                </a:solidFill>
              </a:rPr>
              <a:t>	choice.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These are called “forget cue” trials.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At issue is whether on a probe choice</a:t>
            </a:r>
          </a:p>
          <a:p>
            <a:r>
              <a:rPr lang="en-US" dirty="0">
                <a:solidFill>
                  <a:srgbClr val="FF0000"/>
                </a:solidFill>
              </a:rPr>
              <a:t>	that occurs on such a trial, </a:t>
            </a:r>
            <a:r>
              <a:rPr lang="en-US" dirty="0" err="1">
                <a:solidFill>
                  <a:srgbClr val="FF0000"/>
                </a:solidFill>
              </a:rPr>
              <a:t>performace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	will be low.  If it is, this suggests that</a:t>
            </a:r>
          </a:p>
          <a:p>
            <a:r>
              <a:rPr lang="en-US" dirty="0">
                <a:solidFill>
                  <a:srgbClr val="FF0000"/>
                </a:solidFill>
              </a:rPr>
              <a:t>	there are active memory processes</a:t>
            </a:r>
          </a:p>
          <a:p>
            <a:r>
              <a:rPr lang="en-US" dirty="0">
                <a:solidFill>
                  <a:srgbClr val="FF0000"/>
                </a:solidFill>
              </a:rPr>
              <a:t>	occurring during the retention interval.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867" y="1583267"/>
            <a:ext cx="4478867" cy="388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78867" y="2980267"/>
            <a:ext cx="4588933" cy="829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99569" y="4507218"/>
            <a:ext cx="4544431" cy="7251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17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Historical Issues of Comparative Cognition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8314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Grew out of evolutionary theory and search for evolution of mind</a:t>
            </a:r>
          </a:p>
          <a:p>
            <a:pPr marL="342900" indent="-342900">
              <a:buAutoNum type="arabicPeriod"/>
            </a:pPr>
            <a:r>
              <a:rPr lang="en-US" dirty="0"/>
              <a:t>However, strongly experimentally focused.  It developed as a reaction against</a:t>
            </a:r>
          </a:p>
          <a:p>
            <a:r>
              <a:rPr lang="en-US" dirty="0"/>
              <a:t>	anthropomorphic approaches that emphasized consciousness and intentionality</a:t>
            </a:r>
          </a:p>
          <a:p>
            <a:r>
              <a:rPr lang="en-US" dirty="0"/>
              <a:t>3.    Also, while it has been influenced by general-process approaches to the study of 	learning where there is a search for general cognitive processes, there is also 	recognition of the importance of species-specific processes.</a:t>
            </a:r>
          </a:p>
        </p:txBody>
      </p:sp>
    </p:spTree>
    <p:extLst>
      <p:ext uri="{BB962C8B-B14F-4D97-AF65-F5344CB8AC3E}">
        <p14:creationId xmlns:p14="http://schemas.microsoft.com/office/powerpoint/2010/main" val="3799426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Retention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50922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Stimulus Coding</a:t>
            </a:r>
          </a:p>
          <a:p>
            <a:pPr marL="342900" indent="-342900">
              <a:buAutoNum type="arabicPeriod"/>
            </a:pPr>
            <a:r>
              <a:rPr lang="en-US" dirty="0"/>
              <a:t>Retention (Rehearsal) Processes</a:t>
            </a:r>
          </a:p>
          <a:p>
            <a:r>
              <a:rPr lang="en-US" dirty="0"/>
              <a:t>	Directed Forgetting/Remembering Task (DMTS)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184" y="1583267"/>
            <a:ext cx="3094252" cy="2683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440" y="2074037"/>
            <a:ext cx="5693833" cy="2484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2763" y="4986867"/>
            <a:ext cx="8536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Pigeon’s performance on Forget Cue probe trials is worse than on Remember Cue trials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suggests that memory is not merely a passive process, but is active</a:t>
            </a:r>
          </a:p>
        </p:txBody>
      </p:sp>
      <p:sp>
        <p:nvSpPr>
          <p:cNvPr id="8" name="Rectangle 7"/>
          <p:cNvSpPr/>
          <p:nvPr/>
        </p:nvSpPr>
        <p:spPr>
          <a:xfrm>
            <a:off x="5993608" y="2609588"/>
            <a:ext cx="2931418" cy="472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93608" y="3635909"/>
            <a:ext cx="2931418" cy="4722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36080" y="2340968"/>
            <a:ext cx="872858" cy="1926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75589" y="2374833"/>
            <a:ext cx="872858" cy="1926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9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Retrieval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85202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Stimulus Coding</a:t>
            </a:r>
          </a:p>
          <a:p>
            <a:pPr marL="342900" indent="-342900">
              <a:buAutoNum type="arabicPeriod"/>
            </a:pPr>
            <a:r>
              <a:rPr lang="en-US" dirty="0"/>
              <a:t>Retention (Rehearsal) Processes</a:t>
            </a:r>
          </a:p>
          <a:p>
            <a:pPr marL="342900" indent="-342900">
              <a:buAutoNum type="arabicPeriod"/>
            </a:pPr>
            <a:r>
              <a:rPr lang="en-US" dirty="0"/>
              <a:t>Retrieval Processes</a:t>
            </a:r>
          </a:p>
          <a:p>
            <a:pPr lvl="1"/>
            <a:r>
              <a:rPr lang="en-US" dirty="0"/>
              <a:t>Reminder (i.e., retrieval) cues are thought to reactivate items into working memory.</a:t>
            </a:r>
          </a:p>
          <a:p>
            <a:pPr lvl="1"/>
            <a:r>
              <a:rPr lang="en-US" dirty="0"/>
              <a:t>This can make them more available for use in a task.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440" y="2812701"/>
            <a:ext cx="45448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Baby can move the mobile by kicking.  They </a:t>
            </a:r>
          </a:p>
          <a:p>
            <a:r>
              <a:rPr lang="en-US" dirty="0">
                <a:solidFill>
                  <a:srgbClr val="FF0000"/>
                </a:solidFill>
              </a:rPr>
              <a:t>	learn to increase their kicking responses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is an example of simple instrumental </a:t>
            </a:r>
          </a:p>
          <a:p>
            <a:r>
              <a:rPr lang="en-US" dirty="0">
                <a:solidFill>
                  <a:srgbClr val="FF0000"/>
                </a:solidFill>
              </a:rPr>
              <a:t>	conditioning in the human baby.</a:t>
            </a:r>
          </a:p>
        </p:txBody>
      </p:sp>
      <p:pic>
        <p:nvPicPr>
          <p:cNvPr id="4" name="Picture 3" descr="Rovee-Collier Mobi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50" y="2839197"/>
            <a:ext cx="4192563" cy="27770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39496" y="2443369"/>
            <a:ext cx="2647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Rovee</a:t>
            </a:r>
            <a:r>
              <a:rPr lang="en-US" i="1" dirty="0"/>
              <a:t>-Collier Mobile Task</a:t>
            </a:r>
          </a:p>
        </p:txBody>
      </p:sp>
    </p:spTree>
    <p:extLst>
      <p:ext uri="{BB962C8B-B14F-4D97-AF65-F5344CB8AC3E}">
        <p14:creationId xmlns:p14="http://schemas.microsoft.com/office/powerpoint/2010/main" val="18622513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Retrieval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85202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Stimulus Coding</a:t>
            </a:r>
          </a:p>
          <a:p>
            <a:pPr marL="342900" indent="-342900">
              <a:buAutoNum type="arabicPeriod"/>
            </a:pPr>
            <a:r>
              <a:rPr lang="en-US" dirty="0"/>
              <a:t>Retention (Rehearsal) Processes</a:t>
            </a:r>
          </a:p>
          <a:p>
            <a:pPr marL="342900" indent="-342900">
              <a:buAutoNum type="arabicPeriod"/>
            </a:pPr>
            <a:r>
              <a:rPr lang="en-US" dirty="0"/>
              <a:t>Retrieval Processes</a:t>
            </a:r>
          </a:p>
          <a:p>
            <a:pPr lvl="1"/>
            <a:r>
              <a:rPr lang="en-US" dirty="0"/>
              <a:t>Reminder (i.e., retrieval) cues are thought to reactivate items into working memory.</a:t>
            </a:r>
          </a:p>
          <a:p>
            <a:pPr lvl="1"/>
            <a:r>
              <a:rPr lang="en-US" dirty="0"/>
              <a:t>This can make them more available for use in a task.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440" y="2812701"/>
            <a:ext cx="55409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Baby can move the mobile by kicking.  They </a:t>
            </a:r>
          </a:p>
          <a:p>
            <a:r>
              <a:rPr lang="en-US" dirty="0">
                <a:solidFill>
                  <a:srgbClr val="FF0000"/>
                </a:solidFill>
              </a:rPr>
              <a:t>	learn to increase their kicking responses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is an example of simple instrumental </a:t>
            </a:r>
          </a:p>
          <a:p>
            <a:r>
              <a:rPr lang="en-US" dirty="0">
                <a:solidFill>
                  <a:srgbClr val="FF0000"/>
                </a:solidFill>
              </a:rPr>
              <a:t>	conditioning in the human baby.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study shows that 6-month old babies</a:t>
            </a:r>
          </a:p>
          <a:p>
            <a:r>
              <a:rPr lang="en-US" dirty="0">
                <a:solidFill>
                  <a:srgbClr val="FF0000"/>
                </a:solidFill>
              </a:rPr>
              <a:t>	remember better when they are tested in the</a:t>
            </a:r>
          </a:p>
          <a:p>
            <a:r>
              <a:rPr lang="en-US" dirty="0">
                <a:solidFill>
                  <a:srgbClr val="FF0000"/>
                </a:solidFill>
              </a:rPr>
              <a:t>	crib with the Same liner as was used during training.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shows that retrieval cues were effective.</a:t>
            </a:r>
          </a:p>
        </p:txBody>
      </p:sp>
      <p:pic>
        <p:nvPicPr>
          <p:cNvPr id="4" name="Picture 3" descr="Rovee-Collier Mobi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791" y="1546535"/>
            <a:ext cx="4192563" cy="27770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96" y="1150707"/>
            <a:ext cx="2647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Rovee</a:t>
            </a:r>
            <a:r>
              <a:rPr lang="en-US" i="1" dirty="0"/>
              <a:t>-Collier Mobile Task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0093" y="4013030"/>
            <a:ext cx="3393261" cy="277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93520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Retrieval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85202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Stimulus Coding</a:t>
            </a:r>
          </a:p>
          <a:p>
            <a:pPr marL="342900" indent="-342900">
              <a:buAutoNum type="arabicPeriod"/>
            </a:pPr>
            <a:r>
              <a:rPr lang="en-US" dirty="0"/>
              <a:t>Retention (Rehearsal) Processes</a:t>
            </a:r>
          </a:p>
          <a:p>
            <a:pPr marL="342900" indent="-342900">
              <a:buAutoNum type="arabicPeriod"/>
            </a:pPr>
            <a:r>
              <a:rPr lang="en-US" dirty="0"/>
              <a:t>Retrieval Processes</a:t>
            </a:r>
          </a:p>
          <a:p>
            <a:pPr lvl="1"/>
            <a:r>
              <a:rPr lang="en-US" dirty="0"/>
              <a:t>Reminder (i.e., retrieval) cues are thought to reactivate items into working memory.</a:t>
            </a:r>
          </a:p>
          <a:p>
            <a:pPr lvl="1"/>
            <a:r>
              <a:rPr lang="en-US" dirty="0"/>
              <a:t>This can make them more available for use in a task.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440" y="2812701"/>
            <a:ext cx="554092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Baby can move the mobile by kicking.  They </a:t>
            </a:r>
          </a:p>
          <a:p>
            <a:r>
              <a:rPr lang="en-US" dirty="0">
                <a:solidFill>
                  <a:srgbClr val="FF0000"/>
                </a:solidFill>
              </a:rPr>
              <a:t>	learn to increase their kicking responses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is an example of simple instrumental </a:t>
            </a:r>
          </a:p>
          <a:p>
            <a:r>
              <a:rPr lang="en-US" dirty="0">
                <a:solidFill>
                  <a:srgbClr val="FF0000"/>
                </a:solidFill>
              </a:rPr>
              <a:t>	conditioning in the human baby.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study shows that 6-month old babies</a:t>
            </a:r>
          </a:p>
          <a:p>
            <a:r>
              <a:rPr lang="en-US" dirty="0">
                <a:solidFill>
                  <a:srgbClr val="FF0000"/>
                </a:solidFill>
              </a:rPr>
              <a:t>	remember better when they are tested in the</a:t>
            </a:r>
          </a:p>
          <a:p>
            <a:r>
              <a:rPr lang="en-US" dirty="0">
                <a:solidFill>
                  <a:srgbClr val="FF0000"/>
                </a:solidFill>
              </a:rPr>
              <a:t>	crib with the Same liner as was used during training.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shows that retrieval cues were effective.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In this study, babies normally forget when tested</a:t>
            </a:r>
          </a:p>
          <a:p>
            <a:r>
              <a:rPr lang="en-US" dirty="0">
                <a:solidFill>
                  <a:srgbClr val="FF0000"/>
                </a:solidFill>
              </a:rPr>
              <a:t>	one week after training.  But if they are exposed</a:t>
            </a:r>
          </a:p>
          <a:p>
            <a:r>
              <a:rPr lang="en-US" dirty="0">
                <a:solidFill>
                  <a:srgbClr val="FF0000"/>
                </a:solidFill>
              </a:rPr>
              <a:t>	to the retrieval cue one day before testing</a:t>
            </a:r>
          </a:p>
          <a:p>
            <a:r>
              <a:rPr lang="en-US" dirty="0">
                <a:solidFill>
                  <a:srgbClr val="FF0000"/>
                </a:solidFill>
              </a:rPr>
              <a:t>	(Same odor condition) they remember better.</a:t>
            </a:r>
          </a:p>
        </p:txBody>
      </p:sp>
      <p:pic>
        <p:nvPicPr>
          <p:cNvPr id="4" name="Picture 3" descr="Rovee-Collier Mobi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655" y="1546535"/>
            <a:ext cx="4192563" cy="27770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96" y="1150707"/>
            <a:ext cx="2647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Rovee</a:t>
            </a:r>
            <a:r>
              <a:rPr lang="en-US" i="1" dirty="0"/>
              <a:t>-Collier Mobile Task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021" y="4476002"/>
            <a:ext cx="3824197" cy="229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2417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Forgetting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Is the memory lost or is it non-retrievable?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440" y="1864434"/>
            <a:ext cx="48342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Rats learned a one-way shuttle avoidance task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Placed in the white compartment and shocked</a:t>
            </a:r>
          </a:p>
          <a:p>
            <a:r>
              <a:rPr lang="en-US" dirty="0">
                <a:solidFill>
                  <a:srgbClr val="FF0000"/>
                </a:solidFill>
              </a:rPr>
              <a:t>	once entering the black compartment.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Latency to reenter the black compartment is</a:t>
            </a:r>
          </a:p>
          <a:p>
            <a:r>
              <a:rPr lang="en-US" dirty="0">
                <a:solidFill>
                  <a:srgbClr val="FF0000"/>
                </a:solidFill>
              </a:rPr>
              <a:t>	the measure of learning.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96" y="1150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0883" y="2130227"/>
            <a:ext cx="3432468" cy="26077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966" y="4466167"/>
            <a:ext cx="1502833" cy="1094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655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Forgetting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Is the memory lost or is it non-retrievable?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440" y="1864434"/>
            <a:ext cx="508344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Rats learned a one-way shuttle avoidance task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Placed in the white compartment and shocked</a:t>
            </a:r>
          </a:p>
          <a:p>
            <a:r>
              <a:rPr lang="en-US" dirty="0">
                <a:solidFill>
                  <a:srgbClr val="FF0000"/>
                </a:solidFill>
              </a:rPr>
              <a:t>	once entering the black compartment.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Latency to reenter the black compartment is</a:t>
            </a:r>
          </a:p>
          <a:p>
            <a:r>
              <a:rPr lang="en-US" dirty="0">
                <a:solidFill>
                  <a:srgbClr val="FF0000"/>
                </a:solidFill>
              </a:rPr>
              <a:t>	the measure of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latency is long in conditioned animals, but</a:t>
            </a:r>
          </a:p>
          <a:p>
            <a:r>
              <a:rPr lang="en-US" dirty="0">
                <a:solidFill>
                  <a:srgbClr val="FF0000"/>
                </a:solidFill>
              </a:rPr>
              <a:t>	it is shorter in animals given extinction.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However, a hypothermia treatment administered</a:t>
            </a:r>
          </a:p>
          <a:p>
            <a:r>
              <a:rPr lang="en-US" dirty="0">
                <a:solidFill>
                  <a:srgbClr val="FF0000"/>
                </a:solidFill>
              </a:rPr>
              <a:t>	immediately or 30 min later, but not 60 min,</a:t>
            </a:r>
          </a:p>
          <a:p>
            <a:r>
              <a:rPr lang="en-US" dirty="0">
                <a:solidFill>
                  <a:srgbClr val="FF0000"/>
                </a:solidFill>
              </a:rPr>
              <a:t>	disrupted memory of extinction.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Hypothermia caused amnesia for extinction.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96" y="1150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734" y="2125133"/>
            <a:ext cx="3793067" cy="3220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71067" y="1642533"/>
            <a:ext cx="304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Briggs and </a:t>
            </a:r>
            <a:r>
              <a:rPr lang="en-US" i="1" dirty="0" err="1"/>
              <a:t>Riccio</a:t>
            </a:r>
            <a:r>
              <a:rPr lang="en-US" i="1" dirty="0"/>
              <a:t> (2007) study</a:t>
            </a:r>
          </a:p>
        </p:txBody>
      </p:sp>
    </p:spTree>
    <p:extLst>
      <p:ext uri="{BB962C8B-B14F-4D97-AF65-F5344CB8AC3E}">
        <p14:creationId xmlns:p14="http://schemas.microsoft.com/office/powerpoint/2010/main" val="9971869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Forgetting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150707"/>
            <a:ext cx="4532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Is the memory lost or is it non-retrievable?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7440" y="1864434"/>
            <a:ext cx="885370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Rats learned a one-way shuttle avoidance task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Placed in the white compartment and shocked</a:t>
            </a:r>
          </a:p>
          <a:p>
            <a:r>
              <a:rPr lang="en-US" dirty="0">
                <a:solidFill>
                  <a:srgbClr val="FF0000"/>
                </a:solidFill>
              </a:rPr>
              <a:t>	once entering the black compartment.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Latency to reenter the black compartment is</a:t>
            </a:r>
          </a:p>
          <a:p>
            <a:r>
              <a:rPr lang="en-US" dirty="0">
                <a:solidFill>
                  <a:srgbClr val="FF0000"/>
                </a:solidFill>
              </a:rPr>
              <a:t>	the measure of learning.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latency is long in conditioned animals, but</a:t>
            </a:r>
          </a:p>
          <a:p>
            <a:r>
              <a:rPr lang="en-US" dirty="0">
                <a:solidFill>
                  <a:srgbClr val="FF0000"/>
                </a:solidFill>
              </a:rPr>
              <a:t>	it is shorter in animals given extinction.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However, a hypothermia treatment administered</a:t>
            </a:r>
          </a:p>
          <a:p>
            <a:r>
              <a:rPr lang="en-US" dirty="0">
                <a:solidFill>
                  <a:srgbClr val="FF0000"/>
                </a:solidFill>
              </a:rPr>
              <a:t>	immediately or 30 min later, but not 60 min,</a:t>
            </a:r>
          </a:p>
          <a:p>
            <a:r>
              <a:rPr lang="en-US" dirty="0">
                <a:solidFill>
                  <a:srgbClr val="FF0000"/>
                </a:solidFill>
              </a:rPr>
              <a:t>	disrupted memory of extinction.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Hypothermia caused amnesia for extinction.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BUT, </a:t>
            </a:r>
            <a:r>
              <a:rPr lang="en-US" dirty="0" err="1">
                <a:solidFill>
                  <a:srgbClr val="FF0000"/>
                </a:solidFill>
              </a:rPr>
              <a:t>reexposure</a:t>
            </a:r>
            <a:r>
              <a:rPr lang="en-US" dirty="0">
                <a:solidFill>
                  <a:srgbClr val="FF0000"/>
                </a:solidFill>
              </a:rPr>
              <a:t> to the hypothermia treatment before testing brought back the extinction</a:t>
            </a:r>
          </a:p>
          <a:p>
            <a:r>
              <a:rPr lang="en-US" dirty="0">
                <a:solidFill>
                  <a:srgbClr val="FF0000"/>
                </a:solidFill>
              </a:rPr>
              <a:t>	memory, suggesting that the amnesia was a retrieval deficit and NOT a permanent</a:t>
            </a:r>
          </a:p>
          <a:p>
            <a:r>
              <a:rPr lang="en-US" dirty="0">
                <a:solidFill>
                  <a:srgbClr val="FF0000"/>
                </a:solidFill>
              </a:rPr>
              <a:t>	disruption of the consolidated memory.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96" y="1150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5571067" y="1642533"/>
            <a:ext cx="3048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Briggs and </a:t>
            </a:r>
            <a:r>
              <a:rPr lang="en-US" i="1" dirty="0" err="1"/>
              <a:t>Riccio</a:t>
            </a:r>
            <a:r>
              <a:rPr lang="en-US" i="1" dirty="0"/>
              <a:t> (2007) study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026" y="2011865"/>
            <a:ext cx="3716197" cy="289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0752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Consolidation, Reconsolidation, Memory Updating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335373"/>
            <a:ext cx="5471720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Traditional View:</a:t>
            </a:r>
          </a:p>
          <a:p>
            <a:r>
              <a:rPr lang="en-US" dirty="0"/>
              <a:t>	Rehearsal within STM leads to consolidation in LTM</a:t>
            </a:r>
          </a:p>
          <a:p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/>
              <a:t>Modern View:</a:t>
            </a:r>
          </a:p>
          <a:p>
            <a:r>
              <a:rPr lang="en-US" dirty="0"/>
              <a:t>	Memories are either active or inactive</a:t>
            </a:r>
          </a:p>
          <a:p>
            <a:r>
              <a:rPr lang="en-US" dirty="0"/>
              <a:t>	Active memories can be consolidated into an</a:t>
            </a:r>
          </a:p>
          <a:p>
            <a:r>
              <a:rPr lang="en-US" dirty="0"/>
              <a:t>		inactive state.</a:t>
            </a:r>
          </a:p>
          <a:p>
            <a:r>
              <a:rPr lang="en-US" dirty="0"/>
              <a:t>	Previously stored (inactive) memories can be</a:t>
            </a:r>
          </a:p>
          <a:p>
            <a:r>
              <a:rPr lang="en-US" dirty="0"/>
              <a:t>		made active again through a retrieval</a:t>
            </a:r>
          </a:p>
          <a:p>
            <a:r>
              <a:rPr lang="en-US" dirty="0"/>
              <a:t>		process.</a:t>
            </a:r>
          </a:p>
          <a:p>
            <a:r>
              <a:rPr lang="en-US" dirty="0"/>
              <a:t>	But this places the memory in a vulnerable</a:t>
            </a:r>
          </a:p>
          <a:p>
            <a:r>
              <a:rPr lang="en-US" dirty="0"/>
              <a:t>		active state where it can be altered.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96" y="1150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67" y="1918731"/>
            <a:ext cx="4191000" cy="255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0175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Consolidation, Reconsolidation, Memory Updating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335373"/>
            <a:ext cx="594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400" y="1704705"/>
            <a:ext cx="48590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Rats underwent </a:t>
            </a:r>
            <a:r>
              <a:rPr lang="en-US" dirty="0" err="1">
                <a:solidFill>
                  <a:srgbClr val="FF0000"/>
                </a:solidFill>
              </a:rPr>
              <a:t>Pavlovian</a:t>
            </a:r>
            <a:r>
              <a:rPr lang="en-US" dirty="0">
                <a:solidFill>
                  <a:srgbClr val="FF0000"/>
                </a:solidFill>
              </a:rPr>
              <a:t> fear conditioning (Tone – Shock Pairings)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Then, one group was exposed to Tone alone,</a:t>
            </a:r>
          </a:p>
          <a:p>
            <a:r>
              <a:rPr lang="en-US" dirty="0">
                <a:solidFill>
                  <a:srgbClr val="FF0000"/>
                </a:solidFill>
              </a:rPr>
              <a:t>	but this was followed by an infusion of</a:t>
            </a:r>
          </a:p>
          <a:p>
            <a:r>
              <a:rPr lang="en-US" dirty="0">
                <a:solidFill>
                  <a:srgbClr val="FF0000"/>
                </a:solidFill>
              </a:rPr>
              <a:t>	a protein synthesis inhibitor into the</a:t>
            </a:r>
          </a:p>
          <a:p>
            <a:r>
              <a:rPr lang="en-US" dirty="0">
                <a:solidFill>
                  <a:srgbClr val="FF0000"/>
                </a:solidFill>
              </a:rPr>
              <a:t>	amygdala.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A control group received infusion of a control</a:t>
            </a:r>
          </a:p>
          <a:p>
            <a:r>
              <a:rPr lang="en-US" dirty="0">
                <a:solidFill>
                  <a:srgbClr val="FF0000"/>
                </a:solidFill>
              </a:rPr>
              <a:t>	solution.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Both groups were then tested the next day for</a:t>
            </a:r>
          </a:p>
          <a:p>
            <a:r>
              <a:rPr lang="en-US" dirty="0">
                <a:solidFill>
                  <a:srgbClr val="FF0000"/>
                </a:solidFill>
              </a:rPr>
              <a:t>	fear to the Tone CS.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protein synthesis inhibitor group showed</a:t>
            </a:r>
          </a:p>
          <a:p>
            <a:r>
              <a:rPr lang="en-US" dirty="0">
                <a:solidFill>
                  <a:srgbClr val="FF0000"/>
                </a:solidFill>
              </a:rPr>
              <a:t>	very little fear CRs in this test.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result means that reactivating the Tone-	shock memory induced reconsolidation of</a:t>
            </a:r>
          </a:p>
          <a:p>
            <a:r>
              <a:rPr lang="en-US" dirty="0">
                <a:solidFill>
                  <a:srgbClr val="FF0000"/>
                </a:solidFill>
              </a:rPr>
              <a:t>	the memory, but this also placed it in a</a:t>
            </a:r>
          </a:p>
          <a:p>
            <a:r>
              <a:rPr lang="en-US" dirty="0">
                <a:solidFill>
                  <a:srgbClr val="FF0000"/>
                </a:solidFill>
              </a:rPr>
              <a:t>	vulnerable state where it could be rewritten.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protein synthesis manipulation may have updated the memory by wiping it out.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15696" y="1150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67" y="1918731"/>
            <a:ext cx="4191000" cy="2555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5733" y="1335373"/>
            <a:ext cx="3969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Nader, </a:t>
            </a:r>
            <a:r>
              <a:rPr lang="en-US" i="1" dirty="0" err="1"/>
              <a:t>Schafe</a:t>
            </a:r>
            <a:r>
              <a:rPr lang="en-US" i="1" dirty="0"/>
              <a:t>, and </a:t>
            </a:r>
            <a:r>
              <a:rPr lang="en-US" i="1" dirty="0" err="1"/>
              <a:t>LeDoux</a:t>
            </a:r>
            <a:r>
              <a:rPr lang="en-US" i="1" dirty="0"/>
              <a:t> (2000) study</a:t>
            </a:r>
          </a:p>
        </p:txBody>
      </p:sp>
    </p:spTree>
    <p:extLst>
      <p:ext uri="{BB962C8B-B14F-4D97-AF65-F5344CB8AC3E}">
        <p14:creationId xmlns:p14="http://schemas.microsoft.com/office/powerpoint/2010/main" val="2833115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Memory Processes: Consolidation, Reconsolidation, Memory Updating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7440" y="1335373"/>
            <a:ext cx="594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15696" y="115070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i="1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572" y="4787906"/>
            <a:ext cx="3395133" cy="2070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5733" y="1335373"/>
            <a:ext cx="3969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Nader, </a:t>
            </a:r>
            <a:r>
              <a:rPr lang="en-US" i="1" dirty="0" err="1"/>
              <a:t>Schafe</a:t>
            </a:r>
            <a:r>
              <a:rPr lang="en-US" i="1" dirty="0"/>
              <a:t>, and </a:t>
            </a:r>
            <a:r>
              <a:rPr lang="en-US" i="1" dirty="0" err="1"/>
              <a:t>LeDoux</a:t>
            </a:r>
            <a:r>
              <a:rPr lang="en-US" i="1" dirty="0"/>
              <a:t> (2000) study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9189"/>
            <a:ext cx="3920067" cy="29400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529" y="1759189"/>
            <a:ext cx="3890794" cy="291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38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Learning versus Memory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75071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These are really intertwined processes.  The focus of learning and memory</a:t>
            </a:r>
          </a:p>
          <a:p>
            <a:r>
              <a:rPr lang="en-US" dirty="0"/>
              <a:t>	researchers is usually on different aspects of a learning experiment.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265" y="2548467"/>
            <a:ext cx="6666647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4783667"/>
            <a:ext cx="8366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Whereas learning experiments focus on acquisition processes, memory experiments</a:t>
            </a:r>
          </a:p>
          <a:p>
            <a:r>
              <a:rPr lang="en-US" dirty="0">
                <a:solidFill>
                  <a:srgbClr val="FF0000"/>
                </a:solidFill>
              </a:rPr>
              <a:t>Focus on retention and retrieval processes.</a:t>
            </a:r>
          </a:p>
        </p:txBody>
      </p:sp>
    </p:spTree>
    <p:extLst>
      <p:ext uri="{BB962C8B-B14F-4D97-AF65-F5344CB8AC3E}">
        <p14:creationId xmlns:p14="http://schemas.microsoft.com/office/powerpoint/2010/main" val="159619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Types of Memory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8066" y="1676400"/>
            <a:ext cx="839770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Procedural vs Declarative vs Episodic – learning to do something (S-R association?)</a:t>
            </a:r>
          </a:p>
          <a:p>
            <a:r>
              <a:rPr lang="en-US" dirty="0"/>
              <a:t>		</a:t>
            </a:r>
            <a:r>
              <a:rPr lang="en-US" dirty="0" err="1"/>
              <a:t>vs</a:t>
            </a:r>
            <a:r>
              <a:rPr lang="en-US" dirty="0"/>
              <a:t> learning that such and such will occur (S-S association?).  Episodic memory</a:t>
            </a:r>
          </a:p>
          <a:p>
            <a:r>
              <a:rPr lang="en-US" dirty="0"/>
              <a:t>		is usually thought of as a memory that binds together what, when, and where</a:t>
            </a:r>
          </a:p>
          <a:p>
            <a:r>
              <a:rPr lang="en-US" dirty="0"/>
              <a:t>		information.</a:t>
            </a:r>
          </a:p>
          <a:p>
            <a:r>
              <a:rPr lang="en-US" dirty="0"/>
              <a:t>2.   Working vs Reference – Working memory is retention of information long enough</a:t>
            </a:r>
          </a:p>
          <a:p>
            <a:r>
              <a:rPr lang="en-US" dirty="0"/>
              <a:t>		for use in a particular task (keeping track of a phone number,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/>
              <a:t>		Reference has to do with long-term storage of acquired information.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4783667"/>
            <a:ext cx="80304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How do we study these different types of memory?</a:t>
            </a:r>
          </a:p>
          <a:p>
            <a:r>
              <a:rPr lang="en-US" dirty="0">
                <a:solidFill>
                  <a:srgbClr val="FF0000"/>
                </a:solidFill>
              </a:rPr>
              <a:t>	1.  S-S </a:t>
            </a:r>
            <a:r>
              <a:rPr lang="en-US" dirty="0" err="1">
                <a:solidFill>
                  <a:srgbClr val="FF0000"/>
                </a:solidFill>
              </a:rPr>
              <a:t>vs</a:t>
            </a:r>
            <a:r>
              <a:rPr lang="en-US" dirty="0">
                <a:solidFill>
                  <a:srgbClr val="FF0000"/>
                </a:solidFill>
              </a:rPr>
              <a:t> S-R studies in </a:t>
            </a:r>
            <a:r>
              <a:rPr lang="en-US" dirty="0" err="1">
                <a:solidFill>
                  <a:srgbClr val="FF0000"/>
                </a:solidFill>
              </a:rPr>
              <a:t>Pavlovian</a:t>
            </a:r>
            <a:r>
              <a:rPr lang="en-US" dirty="0">
                <a:solidFill>
                  <a:srgbClr val="FF0000"/>
                </a:solidFill>
              </a:rPr>
              <a:t> and instrumental learning are instructive…</a:t>
            </a:r>
          </a:p>
          <a:p>
            <a:r>
              <a:rPr lang="en-US" dirty="0">
                <a:solidFill>
                  <a:srgbClr val="FF0000"/>
                </a:solidFill>
              </a:rPr>
              <a:t>	2.  Lots of different paradigms employed to study working/reference memory…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1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9439" y="1421640"/>
            <a:ext cx="43909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Delayed Matching to Sample task (DMTS)</a:t>
            </a:r>
          </a:p>
          <a:p>
            <a:pPr marL="342900" indent="-342900">
              <a:buAutoNum type="arabicPeriod"/>
            </a:pPr>
            <a:r>
              <a:rPr lang="en-US" dirty="0"/>
              <a:t>Spatial Memory tasks</a:t>
            </a:r>
          </a:p>
          <a:p>
            <a:pPr lvl="1"/>
            <a:r>
              <a:rPr lang="en-US" dirty="0"/>
              <a:t>Morris Water Maze, Radial Arm Maze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6129867"/>
            <a:ext cx="818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Three popular paradigms that have been used with lots of different animal species.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72" y="2435962"/>
            <a:ext cx="2718329" cy="225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morris_water_maze II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6930" y="2198664"/>
            <a:ext cx="3995513" cy="1900767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1" y="4084451"/>
            <a:ext cx="3258912" cy="198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71" y="4692205"/>
            <a:ext cx="1706032" cy="137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8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439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Delayed Matching to Sample task (DMTS)</a:t>
            </a:r>
          </a:p>
          <a:p>
            <a:pPr lvl="1"/>
            <a:r>
              <a:rPr lang="en-US" dirty="0"/>
              <a:t>Working and Reference Memory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137056"/>
            <a:ext cx="9076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Birds are trained to “match” the side key to the color of the center key on each trial.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In this example, the trial begins with the center key turning on white.  Then it becomes red and we call this the “sample” stimulus. After it goes off a delay period ensues.  This is followed by the two side keys coming on, and the bird must choose the side key (i.e., the “comparison” stimulus) that matches the sample.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By imposing a delay between sample and comparison, working memory can be studied.</a:t>
            </a:r>
          </a:p>
        </p:txBody>
      </p:sp>
      <p:pic>
        <p:nvPicPr>
          <p:cNvPr id="9" name="Picture 8" descr="DMTS I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33" y="1856305"/>
            <a:ext cx="2506134" cy="33430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4348" y="1856305"/>
            <a:ext cx="2731911" cy="204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439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Delayed Matching to Sample task (DMTS)</a:t>
            </a:r>
          </a:p>
          <a:p>
            <a:pPr lvl="1"/>
            <a:r>
              <a:rPr lang="en-US" dirty="0"/>
              <a:t>Working and Reference Memory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179391"/>
            <a:ext cx="8661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Birds trained with a 0-s delay show decreased accuracy when tested with longer delays.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302" y="1901102"/>
            <a:ext cx="4407429" cy="314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97118" y="1556306"/>
            <a:ext cx="317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Sargisson</a:t>
            </a:r>
            <a:r>
              <a:rPr lang="en-US" i="1" dirty="0"/>
              <a:t> &amp; White (2001) study</a:t>
            </a:r>
          </a:p>
        </p:txBody>
      </p:sp>
      <p:pic>
        <p:nvPicPr>
          <p:cNvPr id="9" name="Picture 8" descr="DMTS I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33" y="1856305"/>
            <a:ext cx="2506134" cy="334300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129867" y="1925638"/>
            <a:ext cx="2145650" cy="31797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15301" y="3395133"/>
            <a:ext cx="2167351" cy="18041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19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4390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Delayed Matching to Sample task (DMTS)</a:t>
            </a:r>
          </a:p>
          <a:p>
            <a:pPr lvl="1"/>
            <a:r>
              <a:rPr lang="en-US" dirty="0"/>
              <a:t>Working and Reference Memory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179391"/>
            <a:ext cx="887935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Birds trained with a 0-s delay show decreased accuracy when tested with longer delays.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But notice that birds trained with longer delays show less of an effect of delay in testing.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suggests that the normal delay gradient does not simply reflect a trace decay process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Working memory appears to be more active than that.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Reference memory in this task refers to animals learning to always choose the matching</a:t>
            </a:r>
          </a:p>
          <a:p>
            <a:r>
              <a:rPr lang="en-US" dirty="0">
                <a:solidFill>
                  <a:srgbClr val="FF0000"/>
                </a:solidFill>
              </a:rPr>
              <a:t>	stimulus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302" y="1901102"/>
            <a:ext cx="4407429" cy="31434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97118" y="1556306"/>
            <a:ext cx="317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/>
              <a:t>Sargisson</a:t>
            </a:r>
            <a:r>
              <a:rPr lang="en-US" i="1" dirty="0"/>
              <a:t> &amp; White (2001) study</a:t>
            </a:r>
          </a:p>
        </p:txBody>
      </p:sp>
      <p:pic>
        <p:nvPicPr>
          <p:cNvPr id="9" name="Picture 8" descr="DMTS I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33" y="1856305"/>
            <a:ext cx="2506134" cy="334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64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Working &amp; Reference Memory Paradigms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3173" y="1209974"/>
            <a:ext cx="63082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Delayed Matching to Sample task (DMTS)</a:t>
            </a:r>
          </a:p>
          <a:p>
            <a:pPr lvl="1"/>
            <a:r>
              <a:rPr lang="en-US" dirty="0"/>
              <a:t>Do animals learn a General Rule or Specific S-R associations?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7702" y="2190658"/>
            <a:ext cx="805861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question can be studied by varying the number of</a:t>
            </a:r>
          </a:p>
          <a:p>
            <a:r>
              <a:rPr lang="en-US" dirty="0">
                <a:solidFill>
                  <a:srgbClr val="FF0000"/>
                </a:solidFill>
              </a:rPr>
              <a:t>	stimulus sets one uses to train the animals.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If only one set is used (Red, Green), then animals seem to</a:t>
            </a:r>
          </a:p>
          <a:p>
            <a:r>
              <a:rPr lang="en-US" dirty="0">
                <a:solidFill>
                  <a:srgbClr val="FF0000"/>
                </a:solidFill>
              </a:rPr>
              <a:t>	learn specific rules.  This is known because when the</a:t>
            </a:r>
          </a:p>
          <a:p>
            <a:r>
              <a:rPr lang="en-US" dirty="0">
                <a:solidFill>
                  <a:srgbClr val="FF0000"/>
                </a:solidFill>
              </a:rPr>
              <a:t>	animals are transferred to a new stimulus set, they do</a:t>
            </a:r>
          </a:p>
          <a:p>
            <a:r>
              <a:rPr lang="en-US" dirty="0">
                <a:solidFill>
                  <a:srgbClr val="FF0000"/>
                </a:solidFill>
              </a:rPr>
              <a:t>	not spontaneously match to sample.  They have to learn</a:t>
            </a:r>
          </a:p>
          <a:p>
            <a:r>
              <a:rPr lang="en-US" dirty="0">
                <a:solidFill>
                  <a:srgbClr val="FF0000"/>
                </a:solidFill>
              </a:rPr>
              <a:t>	to do that.  Had they acquired a general “matching” rule</a:t>
            </a:r>
          </a:p>
          <a:p>
            <a:r>
              <a:rPr lang="en-US" dirty="0">
                <a:solidFill>
                  <a:srgbClr val="FF0000"/>
                </a:solidFill>
              </a:rPr>
              <a:t>	then they should have spontaneously transferred this rule</a:t>
            </a:r>
          </a:p>
          <a:p>
            <a:r>
              <a:rPr lang="en-US" dirty="0">
                <a:solidFill>
                  <a:srgbClr val="FF0000"/>
                </a:solidFill>
              </a:rPr>
              <a:t>	to new stimulus sets.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However, if you train the animal with more stimulus sets</a:t>
            </a:r>
          </a:p>
          <a:p>
            <a:r>
              <a:rPr lang="en-US" dirty="0">
                <a:solidFill>
                  <a:srgbClr val="FF0000"/>
                </a:solidFill>
              </a:rPr>
              <a:t>	then their transfer increases, suggesting that they may be</a:t>
            </a:r>
          </a:p>
          <a:p>
            <a:r>
              <a:rPr lang="en-US" dirty="0">
                <a:solidFill>
                  <a:srgbClr val="FF0000"/>
                </a:solidFill>
              </a:rPr>
              <a:t>	using a general matching rule under those circumstances.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trials-unique procedure is another one that can be used to assess learning of</a:t>
            </a:r>
          </a:p>
          <a:p>
            <a:r>
              <a:rPr lang="en-US" dirty="0">
                <a:solidFill>
                  <a:srgbClr val="FF0000"/>
                </a:solidFill>
              </a:rPr>
              <a:t>	general rules.</a:t>
            </a:r>
          </a:p>
        </p:txBody>
      </p:sp>
      <p:pic>
        <p:nvPicPr>
          <p:cNvPr id="9" name="Picture 8" descr="DMTS I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666" y="2067972"/>
            <a:ext cx="2506134" cy="334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7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2674</TotalTime>
  <Words>1063</Words>
  <Application>Microsoft Macintosh PowerPoint</Application>
  <PresentationFormat>On-screen Show (4:3)</PresentationFormat>
  <Paragraphs>347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ＭＳ Ｐゴシック</vt:lpstr>
      <vt:lpstr>Arial</vt:lpstr>
      <vt:lpstr>Calibri</vt:lpstr>
      <vt:lpstr>Office Theme</vt:lpstr>
      <vt:lpstr>Lecture 22:  Animal Cognition I (Memory)</vt:lpstr>
      <vt:lpstr>Historical Issues of Comparative Cognition</vt:lpstr>
      <vt:lpstr>Learning versus Memory</vt:lpstr>
      <vt:lpstr>Types of Memory</vt:lpstr>
      <vt:lpstr>Working &amp; Reference Memory Paradigms</vt:lpstr>
      <vt:lpstr>Working &amp; Reference Memory Paradigms</vt:lpstr>
      <vt:lpstr>Working &amp; Reference Memory Paradigms</vt:lpstr>
      <vt:lpstr>Working &amp; Reference Memory Paradigms</vt:lpstr>
      <vt:lpstr>Working &amp; Reference Memory Paradigms</vt:lpstr>
      <vt:lpstr>Working &amp; Reference Memory Paradigms</vt:lpstr>
      <vt:lpstr>Working &amp; Reference Memory Paradigms</vt:lpstr>
      <vt:lpstr>Working &amp; Reference Memory Paradigms</vt:lpstr>
      <vt:lpstr>Working &amp; Reference Memory Paradigms</vt:lpstr>
      <vt:lpstr>Working &amp; Reference Memory Paradigms</vt:lpstr>
      <vt:lpstr>Working &amp; Reference Memory Paradigms</vt:lpstr>
      <vt:lpstr>Memory Processes: Stimulus Coding</vt:lpstr>
      <vt:lpstr>Memory Processes: Stimulus Coding</vt:lpstr>
      <vt:lpstr>Memory Processes: Stimulus Coding</vt:lpstr>
      <vt:lpstr>Memory Processes: Retention</vt:lpstr>
      <vt:lpstr>Memory Processes: Retention</vt:lpstr>
      <vt:lpstr>Memory Processes: Retrieval</vt:lpstr>
      <vt:lpstr>Memory Processes: Retrieval</vt:lpstr>
      <vt:lpstr>Memory Processes: Retrieval</vt:lpstr>
      <vt:lpstr>Memory Processes: Forgetting</vt:lpstr>
      <vt:lpstr>Memory Processes: Forgetting</vt:lpstr>
      <vt:lpstr>Memory Processes: Forgetting</vt:lpstr>
      <vt:lpstr>Memory Processes: Consolidation, Reconsolidation, Memory Updating</vt:lpstr>
      <vt:lpstr>Memory Processes: Consolidation, Reconsolidation, Memory Updating</vt:lpstr>
      <vt:lpstr>Memory Processes: Consolidation, Reconsolidation, Memory Updating</vt:lpstr>
    </vt:vector>
  </TitlesOfParts>
  <Company>Brooklyn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 Pavlovian Conditioning (Basic Concepts &amp; Generality)</dc:title>
  <dc:creator>Andrew Delamater</dc:creator>
  <cp:lastModifiedBy>Andy Delamater</cp:lastModifiedBy>
  <cp:revision>198</cp:revision>
  <dcterms:created xsi:type="dcterms:W3CDTF">2015-02-10T20:21:29Z</dcterms:created>
  <dcterms:modified xsi:type="dcterms:W3CDTF">2018-12-10T19:09:43Z</dcterms:modified>
</cp:coreProperties>
</file>