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66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Delamater" initials="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96"/>
    <p:restoredTop sz="94685"/>
  </p:normalViewPr>
  <p:slideViewPr>
    <p:cSldViewPr snapToGrid="0" snapToObjects="1" showGuides="1">
      <p:cViewPr varScale="1">
        <p:scale>
          <a:sx n="170" d="100"/>
          <a:sy n="170" d="100"/>
        </p:scale>
        <p:origin x="1864" y="192"/>
      </p:cViewPr>
      <p:guideLst>
        <p:guide orient="horz" pos="4319"/>
        <p:guide pos="566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64F4E-05BF-F249-9E8D-CF6EA99682A1}" type="datetimeFigureOut">
              <a:rPr lang="en-US" smtClean="0"/>
              <a:t>12/12/18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70F6E-7E3C-2E4F-89B6-28FEA8E2B03C}" type="slidenum">
              <a:rPr lang="en-US" smtClean="0"/>
              <a:t>‹#›</a:t>
            </a:fld>
            <a:endParaRPr lang="en-US"/>
          </a:p>
        </p:txBody>
      </p:sp>
    </p:spTree>
    <p:extLst>
      <p:ext uri="{BB962C8B-B14F-4D97-AF65-F5344CB8AC3E}">
        <p14:creationId xmlns:p14="http://schemas.microsoft.com/office/powerpoint/2010/main" val="5477497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2</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11</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12</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13</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14</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15</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16</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17</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18</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3</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4</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5</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6</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7</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8</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9</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10</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4B75D8-8394-F847-B92F-DEAC13C5AA71}" type="datetimeFigureOut">
              <a:rPr lang="en-US" smtClean="0"/>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70130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B75D8-8394-F847-B92F-DEAC13C5AA71}" type="datetimeFigureOut">
              <a:rPr lang="en-US" smtClean="0"/>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60668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B75D8-8394-F847-B92F-DEAC13C5AA71}" type="datetimeFigureOut">
              <a:rPr lang="en-US" smtClean="0"/>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64194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B75D8-8394-F847-B92F-DEAC13C5AA71}" type="datetimeFigureOut">
              <a:rPr lang="en-US" smtClean="0"/>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94292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B75D8-8394-F847-B92F-DEAC13C5AA71}" type="datetimeFigureOut">
              <a:rPr lang="en-US" smtClean="0"/>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5179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4B75D8-8394-F847-B92F-DEAC13C5AA71}" type="datetimeFigureOut">
              <a:rPr lang="en-US" smtClean="0"/>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42773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4B75D8-8394-F847-B92F-DEAC13C5AA71}" type="datetimeFigureOut">
              <a:rPr lang="en-US" smtClean="0"/>
              <a:t>12/12/18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117707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4B75D8-8394-F847-B92F-DEAC13C5AA71}" type="datetimeFigureOut">
              <a:rPr lang="en-US" smtClean="0"/>
              <a:t>12/12/18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1831332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B75D8-8394-F847-B92F-DEAC13C5AA71}" type="datetimeFigureOut">
              <a:rPr lang="en-US" smtClean="0"/>
              <a:t>12/12/18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45527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4B75D8-8394-F847-B92F-DEAC13C5AA71}" type="datetimeFigureOut">
              <a:rPr lang="en-US" smtClean="0"/>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60329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4B75D8-8394-F847-B92F-DEAC13C5AA71}" type="datetimeFigureOut">
              <a:rPr lang="en-US" smtClean="0"/>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76516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B75D8-8394-F847-B92F-DEAC13C5AA71}" type="datetimeFigureOut">
              <a:rPr lang="en-US" smtClean="0"/>
              <a:t>12/12/18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6C9F5-0507-D74C-8751-5B36A992BDFA}" type="slidenum">
              <a:rPr lang="en-US" smtClean="0"/>
              <a:t>‹#›</a:t>
            </a:fld>
            <a:endParaRPr lang="en-US"/>
          </a:p>
        </p:txBody>
      </p:sp>
    </p:spTree>
    <p:extLst>
      <p:ext uri="{BB962C8B-B14F-4D97-AF65-F5344CB8AC3E}">
        <p14:creationId xmlns:p14="http://schemas.microsoft.com/office/powerpoint/2010/main" val="3235825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latin typeface="Arial"/>
                <a:cs typeface="Arial"/>
              </a:rPr>
              <a:t>Lecture 23:  Animal Cognition II (Special Topics)</a:t>
            </a:r>
            <a:endParaRPr lang="en-US" sz="2800" dirty="0">
              <a:latin typeface="Arial"/>
              <a:cs typeface="Arial"/>
            </a:endParaRPr>
          </a:p>
        </p:txBody>
      </p:sp>
      <p:sp>
        <p:nvSpPr>
          <p:cNvPr id="3" name="Subtitle 2"/>
          <p:cNvSpPr>
            <a:spLocks noGrp="1"/>
          </p:cNvSpPr>
          <p:nvPr>
            <p:ph type="subTitle" idx="1"/>
          </p:nvPr>
        </p:nvSpPr>
        <p:spPr/>
        <p:txBody>
          <a:bodyPr>
            <a:normAutofit/>
          </a:bodyPr>
          <a:lstStyle/>
          <a:p>
            <a:r>
              <a:rPr lang="en-US" sz="2400" dirty="0">
                <a:solidFill>
                  <a:schemeClr val="tx1"/>
                </a:solidFill>
                <a:latin typeface="Arial"/>
                <a:cs typeface="Arial"/>
              </a:rPr>
              <a:t>Learning, Psychology 3510</a:t>
            </a:r>
          </a:p>
          <a:p>
            <a:r>
              <a:rPr lang="en-US" sz="2400" dirty="0">
                <a:solidFill>
                  <a:schemeClr val="tx1"/>
                </a:solidFill>
                <a:latin typeface="Arial"/>
                <a:cs typeface="Arial"/>
              </a:rPr>
              <a:t>Fall, 2018</a:t>
            </a:r>
          </a:p>
          <a:p>
            <a:r>
              <a:rPr lang="en-US" sz="2400" dirty="0">
                <a:solidFill>
                  <a:schemeClr val="tx1"/>
                </a:solidFill>
                <a:latin typeface="Arial"/>
                <a:cs typeface="Arial"/>
              </a:rPr>
              <a:t>Professor Delamater</a:t>
            </a:r>
          </a:p>
        </p:txBody>
      </p:sp>
    </p:spTree>
    <p:extLst>
      <p:ext uri="{BB962C8B-B14F-4D97-AF65-F5344CB8AC3E}">
        <p14:creationId xmlns:p14="http://schemas.microsoft.com/office/powerpoint/2010/main" val="2227803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Interval Timing: Methods &amp; Properties</a:t>
            </a:r>
            <a:endParaRPr lang="en-US" dirty="0">
              <a:latin typeface="Arial" charset="0"/>
              <a:ea typeface="ＭＳ Ｐゴシック" charset="0"/>
              <a:cs typeface="ＭＳ Ｐゴシック" charset="0"/>
            </a:endParaRPr>
          </a:p>
        </p:txBody>
      </p:sp>
      <p:sp>
        <p:nvSpPr>
          <p:cNvPr id="2" name="TextBox 1"/>
          <p:cNvSpPr txBox="1"/>
          <p:nvPr/>
        </p:nvSpPr>
        <p:spPr>
          <a:xfrm>
            <a:off x="685799" y="1557862"/>
            <a:ext cx="5968301" cy="646331"/>
          </a:xfrm>
          <a:prstGeom prst="rect">
            <a:avLst/>
          </a:prstGeom>
          <a:noFill/>
        </p:spPr>
        <p:txBody>
          <a:bodyPr wrap="none" rtlCol="0">
            <a:spAutoFit/>
          </a:bodyPr>
          <a:lstStyle/>
          <a:p>
            <a:pPr marL="342900" indent="-342900">
              <a:buAutoNum type="arabicPeriod"/>
            </a:pPr>
            <a:r>
              <a:rPr lang="en-US" dirty="0"/>
              <a:t>Duration Estimation (symbolic matching to sample task….)</a:t>
            </a:r>
          </a:p>
          <a:p>
            <a:pPr marL="342900" indent="-342900">
              <a:buAutoNum type="arabicPeriod"/>
            </a:pPr>
            <a:r>
              <a:rPr lang="en-US" dirty="0"/>
              <a:t>Peak Procedure (duration production)</a:t>
            </a:r>
          </a:p>
        </p:txBody>
      </p:sp>
      <p:sp>
        <p:nvSpPr>
          <p:cNvPr id="3" name="TextBox 2"/>
          <p:cNvSpPr txBox="1"/>
          <p:nvPr/>
        </p:nvSpPr>
        <p:spPr>
          <a:xfrm>
            <a:off x="101598" y="2219744"/>
            <a:ext cx="4165601" cy="3693319"/>
          </a:xfrm>
          <a:prstGeom prst="rect">
            <a:avLst/>
          </a:prstGeom>
          <a:noFill/>
        </p:spPr>
        <p:txBody>
          <a:bodyPr wrap="square" rtlCol="0">
            <a:spAutoFit/>
          </a:bodyPr>
          <a:lstStyle/>
          <a:p>
            <a:pPr marL="285750" indent="-285750">
              <a:buFont typeface="Arial"/>
              <a:buChar char="•"/>
            </a:pPr>
            <a:r>
              <a:rPr lang="en-US" dirty="0">
                <a:solidFill>
                  <a:srgbClr val="FF0000"/>
                </a:solidFill>
              </a:rPr>
              <a:t>In this case one discriminative stimulus signaled FI 20 reward, while a second signaled FI 40.</a:t>
            </a:r>
          </a:p>
          <a:p>
            <a:pPr marL="285750" indent="-285750">
              <a:buFont typeface="Arial"/>
              <a:buChar char="•"/>
            </a:pPr>
            <a:r>
              <a:rPr lang="en-US" dirty="0">
                <a:solidFill>
                  <a:srgbClr val="FF0000"/>
                </a:solidFill>
              </a:rPr>
              <a:t>The rats lever press rate on probe trials peaked at 20 and 40 s, respectively, in the presence of the two stimuli.</a:t>
            </a:r>
          </a:p>
          <a:p>
            <a:pPr marL="285750" indent="-285750">
              <a:buFont typeface="Arial"/>
              <a:buChar char="•"/>
            </a:pPr>
            <a:r>
              <a:rPr lang="en-US" dirty="0">
                <a:solidFill>
                  <a:srgbClr val="FF0000"/>
                </a:solidFill>
              </a:rPr>
              <a:t>This indicates that they have learned about reward time.</a:t>
            </a:r>
          </a:p>
          <a:p>
            <a:pPr marL="285750" indent="-285750">
              <a:buFont typeface="Arial"/>
              <a:buChar char="•"/>
            </a:pPr>
            <a:r>
              <a:rPr lang="en-US" dirty="0">
                <a:solidFill>
                  <a:srgbClr val="FF0000"/>
                </a:solidFill>
              </a:rPr>
              <a:t>Also, note that the variability (spread) of the two timing functions differ.</a:t>
            </a:r>
          </a:p>
          <a:p>
            <a:pPr marL="285750" indent="-285750">
              <a:buFont typeface="Arial"/>
              <a:buChar char="•"/>
            </a:pPr>
            <a:r>
              <a:rPr lang="en-US" dirty="0">
                <a:solidFill>
                  <a:srgbClr val="FF0000"/>
                </a:solidFill>
              </a:rPr>
              <a:t>The amount of variation increases with the mean of the interval being estimated.</a:t>
            </a:r>
          </a:p>
        </p:txBody>
      </p:sp>
      <p:pic>
        <p:nvPicPr>
          <p:cNvPr id="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4514" y="2388859"/>
            <a:ext cx="4959172" cy="317790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5563985" y="2019527"/>
            <a:ext cx="2180229" cy="369332"/>
          </a:xfrm>
          <a:prstGeom prst="rect">
            <a:avLst/>
          </a:prstGeom>
          <a:noFill/>
        </p:spPr>
        <p:txBody>
          <a:bodyPr wrap="none" rtlCol="0">
            <a:spAutoFit/>
          </a:bodyPr>
          <a:lstStyle/>
          <a:p>
            <a:r>
              <a:rPr lang="en-US" i="1" dirty="0"/>
              <a:t>Roberts (1981) study</a:t>
            </a:r>
          </a:p>
        </p:txBody>
      </p:sp>
      <p:sp>
        <p:nvSpPr>
          <p:cNvPr id="5" name="Rectangle 4"/>
          <p:cNvSpPr/>
          <p:nvPr/>
        </p:nvSpPr>
        <p:spPr>
          <a:xfrm>
            <a:off x="108219" y="5821415"/>
            <a:ext cx="8907196" cy="923330"/>
          </a:xfrm>
          <a:prstGeom prst="rect">
            <a:avLst/>
          </a:prstGeom>
        </p:spPr>
        <p:txBody>
          <a:bodyPr wrap="square">
            <a:spAutoFit/>
          </a:bodyPr>
          <a:lstStyle/>
          <a:p>
            <a:pPr marL="285750" indent="-285750">
              <a:buFont typeface="Arial"/>
              <a:buChar char="•"/>
            </a:pPr>
            <a:r>
              <a:rPr lang="en-US" dirty="0">
                <a:solidFill>
                  <a:srgbClr val="FF0000"/>
                </a:solidFill>
              </a:rPr>
              <a:t>In fact, responding is related to the proportion of time elapsed, independent of the value of the interval being judged. This is known as the scalar invariance property of interval timing.</a:t>
            </a:r>
          </a:p>
        </p:txBody>
      </p:sp>
    </p:spTree>
    <p:extLst>
      <p:ext uri="{BB962C8B-B14F-4D97-AF65-F5344CB8AC3E}">
        <p14:creationId xmlns:p14="http://schemas.microsoft.com/office/powerpoint/2010/main" val="1615044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Interval Timing: Theories</a:t>
            </a:r>
            <a:endParaRPr lang="en-US" dirty="0">
              <a:latin typeface="Arial" charset="0"/>
              <a:ea typeface="ＭＳ Ｐゴシック" charset="0"/>
              <a:cs typeface="ＭＳ Ｐゴシック" charset="0"/>
            </a:endParaRPr>
          </a:p>
        </p:txBody>
      </p:sp>
      <p:sp>
        <p:nvSpPr>
          <p:cNvPr id="2" name="TextBox 1"/>
          <p:cNvSpPr txBox="1"/>
          <p:nvPr/>
        </p:nvSpPr>
        <p:spPr>
          <a:xfrm>
            <a:off x="389465" y="1278462"/>
            <a:ext cx="5647700" cy="923330"/>
          </a:xfrm>
          <a:prstGeom prst="rect">
            <a:avLst/>
          </a:prstGeom>
          <a:noFill/>
        </p:spPr>
        <p:txBody>
          <a:bodyPr wrap="none" rtlCol="0">
            <a:spAutoFit/>
          </a:bodyPr>
          <a:lstStyle/>
          <a:p>
            <a:pPr marL="342900" indent="-342900">
              <a:buAutoNum type="arabicPeriod"/>
            </a:pPr>
            <a:r>
              <a:rPr lang="en-US" dirty="0"/>
              <a:t>Scalar Expectancy Theory (Gibbon &amp; Church, 1984)</a:t>
            </a:r>
          </a:p>
          <a:p>
            <a:pPr marL="342900" indent="-342900">
              <a:buAutoNum type="arabicPeriod"/>
            </a:pPr>
            <a:r>
              <a:rPr lang="en-US" dirty="0"/>
              <a:t>Behavioral Theory of Time (Killeen &amp; </a:t>
            </a:r>
            <a:r>
              <a:rPr lang="en-US" dirty="0" err="1"/>
              <a:t>Fetterman</a:t>
            </a:r>
            <a:r>
              <a:rPr lang="en-US" dirty="0"/>
              <a:t>, 1993)</a:t>
            </a:r>
          </a:p>
          <a:p>
            <a:pPr marL="342900" indent="-342900">
              <a:buAutoNum type="arabicPeriod"/>
            </a:pPr>
            <a:r>
              <a:rPr lang="en-US" dirty="0"/>
              <a:t>Multiple Oscillator Theory (Church &amp; Broadbent, 1990) </a:t>
            </a:r>
          </a:p>
        </p:txBody>
      </p:sp>
      <p:sp>
        <p:nvSpPr>
          <p:cNvPr id="3" name="TextBox 2"/>
          <p:cNvSpPr txBox="1"/>
          <p:nvPr/>
        </p:nvSpPr>
        <p:spPr>
          <a:xfrm>
            <a:off x="321731" y="2425462"/>
            <a:ext cx="4165601" cy="4247317"/>
          </a:xfrm>
          <a:prstGeom prst="rect">
            <a:avLst/>
          </a:prstGeom>
          <a:noFill/>
        </p:spPr>
        <p:txBody>
          <a:bodyPr wrap="square" rtlCol="0">
            <a:spAutoFit/>
          </a:bodyPr>
          <a:lstStyle/>
          <a:p>
            <a:pPr marL="285750" indent="-285750">
              <a:buFont typeface="Arial"/>
              <a:buChar char="•"/>
            </a:pPr>
            <a:r>
              <a:rPr lang="en-US" dirty="0">
                <a:solidFill>
                  <a:srgbClr val="FF0000"/>
                </a:solidFill>
              </a:rPr>
              <a:t>There are clock, memory, and decision processes in the scalar expectancy model.</a:t>
            </a:r>
          </a:p>
          <a:p>
            <a:pPr marL="285750" indent="-285750">
              <a:buFont typeface="Arial"/>
              <a:buChar char="•"/>
            </a:pPr>
            <a:r>
              <a:rPr lang="en-US" dirty="0">
                <a:solidFill>
                  <a:srgbClr val="FF0000"/>
                </a:solidFill>
              </a:rPr>
              <a:t>Clock generates counts in an accumulator.</a:t>
            </a:r>
          </a:p>
          <a:p>
            <a:pPr marL="285750" indent="-285750">
              <a:buFont typeface="Arial"/>
              <a:buChar char="•"/>
            </a:pPr>
            <a:r>
              <a:rPr lang="en-US" dirty="0">
                <a:solidFill>
                  <a:srgbClr val="FF0000"/>
                </a:solidFill>
              </a:rPr>
              <a:t>Memory:  Running count </a:t>
            </a:r>
            <a:r>
              <a:rPr lang="en-US" dirty="0" err="1">
                <a:solidFill>
                  <a:srgbClr val="FF0000"/>
                </a:solidFill>
              </a:rPr>
              <a:t>vs</a:t>
            </a:r>
            <a:r>
              <a:rPr lang="en-US" dirty="0">
                <a:solidFill>
                  <a:srgbClr val="FF0000"/>
                </a:solidFill>
              </a:rPr>
              <a:t> reinforced memory count (at time of reward).</a:t>
            </a:r>
          </a:p>
          <a:p>
            <a:pPr marL="285750" indent="-285750">
              <a:buFont typeface="Arial"/>
              <a:buChar char="•"/>
            </a:pPr>
            <a:r>
              <a:rPr lang="en-US" dirty="0">
                <a:solidFill>
                  <a:srgbClr val="FF0000"/>
                </a:solidFill>
              </a:rPr>
              <a:t>Decision:  Compares running value of elapsed time in working memory to the stored reinforced time in reference memory.</a:t>
            </a:r>
          </a:p>
          <a:p>
            <a:pPr marL="285750" indent="-285750">
              <a:buFont typeface="Arial"/>
              <a:buChar char="•"/>
            </a:pPr>
            <a:r>
              <a:rPr lang="en-US" dirty="0">
                <a:solidFill>
                  <a:srgbClr val="FF0000"/>
                </a:solidFill>
              </a:rPr>
              <a:t>Comparator rule shows how behavior will be proportionally related to the value of the reinforced time in reference memory.</a:t>
            </a:r>
          </a:p>
        </p:txBody>
      </p:sp>
      <p:sp>
        <p:nvSpPr>
          <p:cNvPr id="4" name="TextBox 3"/>
          <p:cNvSpPr txBox="1"/>
          <p:nvPr/>
        </p:nvSpPr>
        <p:spPr>
          <a:xfrm>
            <a:off x="5919585" y="2017126"/>
            <a:ext cx="2604249" cy="369332"/>
          </a:xfrm>
          <a:prstGeom prst="rect">
            <a:avLst/>
          </a:prstGeom>
          <a:noFill/>
        </p:spPr>
        <p:txBody>
          <a:bodyPr wrap="none" rtlCol="0">
            <a:spAutoFit/>
          </a:bodyPr>
          <a:lstStyle/>
          <a:p>
            <a:r>
              <a:rPr lang="en-US" i="1" dirty="0"/>
              <a:t>Gibbon and Church, 1984</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8350" y="2415517"/>
            <a:ext cx="4249075" cy="262214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TextBox 5"/>
          <p:cNvSpPr txBox="1"/>
          <p:nvPr/>
        </p:nvSpPr>
        <p:spPr>
          <a:xfrm>
            <a:off x="6888834" y="4904718"/>
            <a:ext cx="1947593" cy="800219"/>
          </a:xfrm>
          <a:prstGeom prst="rect">
            <a:avLst/>
          </a:prstGeom>
          <a:noFill/>
        </p:spPr>
        <p:txBody>
          <a:bodyPr wrap="none" rtlCol="0">
            <a:spAutoFit/>
          </a:bodyPr>
          <a:lstStyle/>
          <a:p>
            <a:r>
              <a:rPr lang="en-US" dirty="0"/>
              <a:t>Comparator:</a:t>
            </a:r>
          </a:p>
          <a:p>
            <a:r>
              <a:rPr lang="en-US" sz="1400" u="sng" dirty="0"/>
              <a:t>(N* - N)</a:t>
            </a:r>
            <a:r>
              <a:rPr lang="en-US" sz="1400" dirty="0"/>
              <a:t>  &lt;  b (threshold)</a:t>
            </a:r>
          </a:p>
          <a:p>
            <a:r>
              <a:rPr lang="en-US" sz="1400" dirty="0"/>
              <a:t>      N*</a:t>
            </a:r>
          </a:p>
        </p:txBody>
      </p:sp>
    </p:spTree>
    <p:extLst>
      <p:ext uri="{BB962C8B-B14F-4D97-AF65-F5344CB8AC3E}">
        <p14:creationId xmlns:p14="http://schemas.microsoft.com/office/powerpoint/2010/main" val="3718853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Interval Timing: Theories</a:t>
            </a:r>
            <a:endParaRPr lang="en-US" dirty="0">
              <a:latin typeface="Arial" charset="0"/>
              <a:ea typeface="ＭＳ Ｐゴシック" charset="0"/>
              <a:cs typeface="ＭＳ Ｐゴシック" charset="0"/>
            </a:endParaRPr>
          </a:p>
        </p:txBody>
      </p:sp>
      <p:sp>
        <p:nvSpPr>
          <p:cNvPr id="2" name="TextBox 1"/>
          <p:cNvSpPr txBox="1"/>
          <p:nvPr/>
        </p:nvSpPr>
        <p:spPr>
          <a:xfrm>
            <a:off x="389465" y="1278462"/>
            <a:ext cx="5647700" cy="923330"/>
          </a:xfrm>
          <a:prstGeom prst="rect">
            <a:avLst/>
          </a:prstGeom>
          <a:noFill/>
        </p:spPr>
        <p:txBody>
          <a:bodyPr wrap="none" rtlCol="0">
            <a:spAutoFit/>
          </a:bodyPr>
          <a:lstStyle/>
          <a:p>
            <a:pPr marL="342900" indent="-342900">
              <a:buAutoNum type="arabicPeriod"/>
            </a:pPr>
            <a:r>
              <a:rPr lang="en-US" dirty="0"/>
              <a:t>Scalar Expectancy Theory (Gibbon &amp; Church, 1984)</a:t>
            </a:r>
          </a:p>
          <a:p>
            <a:pPr marL="342900" indent="-342900">
              <a:buAutoNum type="arabicPeriod"/>
            </a:pPr>
            <a:r>
              <a:rPr lang="en-US" dirty="0"/>
              <a:t>Behavioral Theory of Time (Killeen &amp; </a:t>
            </a:r>
            <a:r>
              <a:rPr lang="en-US" dirty="0" err="1"/>
              <a:t>Fetterman</a:t>
            </a:r>
            <a:r>
              <a:rPr lang="en-US" dirty="0"/>
              <a:t>, 1993)</a:t>
            </a:r>
          </a:p>
          <a:p>
            <a:pPr marL="342900" indent="-342900">
              <a:buAutoNum type="arabicPeriod"/>
            </a:pPr>
            <a:r>
              <a:rPr lang="en-US" dirty="0"/>
              <a:t>Multiple Oscillator Theory (Church &amp; Broadbent, 1990) </a:t>
            </a:r>
          </a:p>
        </p:txBody>
      </p:sp>
      <p:sp>
        <p:nvSpPr>
          <p:cNvPr id="3" name="TextBox 2"/>
          <p:cNvSpPr txBox="1"/>
          <p:nvPr/>
        </p:nvSpPr>
        <p:spPr>
          <a:xfrm>
            <a:off x="321731" y="2425462"/>
            <a:ext cx="4165601" cy="3139321"/>
          </a:xfrm>
          <a:prstGeom prst="rect">
            <a:avLst/>
          </a:prstGeom>
          <a:noFill/>
        </p:spPr>
        <p:txBody>
          <a:bodyPr wrap="square" rtlCol="0">
            <a:spAutoFit/>
          </a:bodyPr>
          <a:lstStyle/>
          <a:p>
            <a:pPr marL="285750" indent="-285750">
              <a:buFont typeface="Arial"/>
              <a:buChar char="•"/>
            </a:pPr>
            <a:r>
              <a:rPr lang="en-US" dirty="0">
                <a:solidFill>
                  <a:srgbClr val="FF0000"/>
                </a:solidFill>
              </a:rPr>
              <a:t>In the Multiple Oscillator theory, there are different oscillators that run concurrently.</a:t>
            </a:r>
          </a:p>
          <a:p>
            <a:pPr marL="285750" indent="-285750">
              <a:buFont typeface="Arial"/>
              <a:buChar char="•"/>
            </a:pPr>
            <a:r>
              <a:rPr lang="en-US" dirty="0">
                <a:solidFill>
                  <a:srgbClr val="FF0000"/>
                </a:solidFill>
              </a:rPr>
              <a:t>Each oscillator has a different periodicity.</a:t>
            </a:r>
          </a:p>
          <a:p>
            <a:pPr marL="285750" indent="-285750">
              <a:buFont typeface="Arial"/>
              <a:buChar char="•"/>
            </a:pPr>
            <a:r>
              <a:rPr lang="en-US" dirty="0">
                <a:solidFill>
                  <a:srgbClr val="FF0000"/>
                </a:solidFill>
              </a:rPr>
              <a:t>Each moment in time has a different pattern of activation across the different oscillators.</a:t>
            </a:r>
          </a:p>
          <a:p>
            <a:pPr marL="285750" indent="-285750">
              <a:buFont typeface="Arial"/>
              <a:buChar char="•"/>
            </a:pPr>
            <a:r>
              <a:rPr lang="en-US" dirty="0">
                <a:solidFill>
                  <a:srgbClr val="FF0000"/>
                </a:solidFill>
              </a:rPr>
              <a:t>These different patterns of activation are thought to code different temporal intervals.</a:t>
            </a:r>
          </a:p>
        </p:txBody>
      </p:sp>
      <p:sp>
        <p:nvSpPr>
          <p:cNvPr id="4" name="TextBox 3"/>
          <p:cNvSpPr txBox="1"/>
          <p:nvPr/>
        </p:nvSpPr>
        <p:spPr>
          <a:xfrm>
            <a:off x="5615214" y="2056130"/>
            <a:ext cx="2916571" cy="369332"/>
          </a:xfrm>
          <a:prstGeom prst="rect">
            <a:avLst/>
          </a:prstGeom>
          <a:noFill/>
        </p:spPr>
        <p:txBody>
          <a:bodyPr wrap="none" rtlCol="0">
            <a:spAutoFit/>
          </a:bodyPr>
          <a:lstStyle/>
          <a:p>
            <a:r>
              <a:rPr lang="en-US" i="1" dirty="0"/>
              <a:t>Church and Broadbent, 1990</a:t>
            </a:r>
          </a:p>
        </p:txBody>
      </p:sp>
      <p:pic>
        <p:nvPicPr>
          <p:cNvPr id="9" name="Picture 8"/>
          <p:cNvPicPr>
            <a:picLocks noChangeAspect="1"/>
          </p:cNvPicPr>
          <p:nvPr/>
        </p:nvPicPr>
        <p:blipFill>
          <a:blip r:embed="rId3"/>
          <a:stretch>
            <a:fillRect/>
          </a:stretch>
        </p:blipFill>
        <p:spPr>
          <a:xfrm>
            <a:off x="5301040" y="2514168"/>
            <a:ext cx="3688973" cy="2698327"/>
          </a:xfrm>
          <a:prstGeom prst="rect">
            <a:avLst/>
          </a:prstGeom>
        </p:spPr>
      </p:pic>
      <p:cxnSp>
        <p:nvCxnSpPr>
          <p:cNvPr id="7" name="Straight Connector 6"/>
          <p:cNvCxnSpPr/>
          <p:nvPr/>
        </p:nvCxnSpPr>
        <p:spPr>
          <a:xfrm>
            <a:off x="6409267" y="2980267"/>
            <a:ext cx="42333" cy="1871133"/>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933267" y="2980267"/>
            <a:ext cx="42333" cy="1871133"/>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121401" y="5318667"/>
            <a:ext cx="2287405" cy="369332"/>
          </a:xfrm>
          <a:prstGeom prst="rect">
            <a:avLst/>
          </a:prstGeom>
          <a:noFill/>
        </p:spPr>
        <p:txBody>
          <a:bodyPr wrap="none" rtlCol="0">
            <a:spAutoFit/>
          </a:bodyPr>
          <a:lstStyle/>
          <a:p>
            <a:r>
              <a:rPr lang="en-US" dirty="0">
                <a:solidFill>
                  <a:srgbClr val="0000FF"/>
                </a:solidFill>
              </a:rPr>
              <a:t>Time 1                Time 2</a:t>
            </a:r>
          </a:p>
        </p:txBody>
      </p:sp>
    </p:spTree>
    <p:extLst>
      <p:ext uri="{BB962C8B-B14F-4D97-AF65-F5344CB8AC3E}">
        <p14:creationId xmlns:p14="http://schemas.microsoft.com/office/powerpoint/2010/main" val="236325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Serial Order Learning</a:t>
            </a:r>
            <a:endParaRPr lang="en-US" dirty="0">
              <a:latin typeface="Arial" charset="0"/>
              <a:ea typeface="ＭＳ Ｐゴシック" charset="0"/>
              <a:cs typeface="ＭＳ Ｐゴシック" charset="0"/>
            </a:endParaRPr>
          </a:p>
        </p:txBody>
      </p:sp>
      <p:sp>
        <p:nvSpPr>
          <p:cNvPr id="2" name="TextBox 1"/>
          <p:cNvSpPr txBox="1"/>
          <p:nvPr/>
        </p:nvSpPr>
        <p:spPr>
          <a:xfrm>
            <a:off x="457200" y="1278462"/>
            <a:ext cx="8045792" cy="923330"/>
          </a:xfrm>
          <a:prstGeom prst="rect">
            <a:avLst/>
          </a:prstGeom>
          <a:noFill/>
        </p:spPr>
        <p:txBody>
          <a:bodyPr wrap="none" rtlCol="0">
            <a:spAutoFit/>
          </a:bodyPr>
          <a:lstStyle/>
          <a:p>
            <a:pPr marL="342900" indent="-342900">
              <a:buAutoNum type="arabicPeriod"/>
            </a:pPr>
            <a:r>
              <a:rPr lang="en-US" dirty="0"/>
              <a:t>Learn a sequence of responses:  123 234 345 456 567 678 (Fountain, et al, 2012)</a:t>
            </a:r>
          </a:p>
          <a:p>
            <a:pPr marL="342900" indent="-342900">
              <a:buAutoNum type="arabicPeriod"/>
            </a:pPr>
            <a:r>
              <a:rPr lang="en-US" dirty="0"/>
              <a:t>Do the rats learn an internal representation of the sequence or do they learn</a:t>
            </a:r>
          </a:p>
          <a:p>
            <a:r>
              <a:rPr lang="en-US" dirty="0"/>
              <a:t>	a chain of S-R associations?</a:t>
            </a:r>
          </a:p>
        </p:txBody>
      </p:sp>
      <p:sp>
        <p:nvSpPr>
          <p:cNvPr id="3" name="TextBox 2"/>
          <p:cNvSpPr txBox="1"/>
          <p:nvPr/>
        </p:nvSpPr>
        <p:spPr>
          <a:xfrm>
            <a:off x="321731" y="2425462"/>
            <a:ext cx="7027336" cy="646331"/>
          </a:xfrm>
          <a:prstGeom prst="rect">
            <a:avLst/>
          </a:prstGeom>
          <a:noFill/>
        </p:spPr>
        <p:txBody>
          <a:bodyPr wrap="square" rtlCol="0">
            <a:spAutoFit/>
          </a:bodyPr>
          <a:lstStyle/>
          <a:p>
            <a:pPr marL="285750" indent="-285750">
              <a:buFont typeface="Arial"/>
              <a:buChar char="•"/>
            </a:pPr>
            <a:r>
              <a:rPr lang="en-US" dirty="0">
                <a:solidFill>
                  <a:srgbClr val="FF0000"/>
                </a:solidFill>
              </a:rPr>
              <a:t>They learn a structured sequence better than a non-structured one.</a:t>
            </a:r>
          </a:p>
          <a:p>
            <a:pPr marL="285750" indent="-285750">
              <a:buFont typeface="Arial"/>
              <a:buChar char="•"/>
            </a:pPr>
            <a:r>
              <a:rPr lang="en-US" dirty="0">
                <a:solidFill>
                  <a:srgbClr val="FF0000"/>
                </a:solidFill>
              </a:rPr>
              <a:t>But that could be understood in terms of easier associative learning….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167" y="3071793"/>
            <a:ext cx="2908299" cy="3692889"/>
          </a:xfrm>
          <a:prstGeom prst="rect">
            <a:avLst/>
          </a:prstGeom>
        </p:spPr>
      </p:pic>
    </p:spTree>
    <p:extLst>
      <p:ext uri="{BB962C8B-B14F-4D97-AF65-F5344CB8AC3E}">
        <p14:creationId xmlns:p14="http://schemas.microsoft.com/office/powerpoint/2010/main" val="3447285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Serial Order Learning</a:t>
            </a:r>
            <a:endParaRPr lang="en-US" dirty="0">
              <a:latin typeface="Arial" charset="0"/>
              <a:ea typeface="ＭＳ Ｐゴシック" charset="0"/>
              <a:cs typeface="ＭＳ Ｐゴシック" charset="0"/>
            </a:endParaRPr>
          </a:p>
        </p:txBody>
      </p:sp>
      <p:sp>
        <p:nvSpPr>
          <p:cNvPr id="2" name="TextBox 1"/>
          <p:cNvSpPr txBox="1"/>
          <p:nvPr/>
        </p:nvSpPr>
        <p:spPr>
          <a:xfrm>
            <a:off x="457200" y="1278462"/>
            <a:ext cx="8045792" cy="1200329"/>
          </a:xfrm>
          <a:prstGeom prst="rect">
            <a:avLst/>
          </a:prstGeom>
          <a:noFill/>
        </p:spPr>
        <p:txBody>
          <a:bodyPr wrap="none" rtlCol="0">
            <a:spAutoFit/>
          </a:bodyPr>
          <a:lstStyle/>
          <a:p>
            <a:pPr marL="342900" indent="-342900">
              <a:buAutoNum type="arabicPeriod"/>
            </a:pPr>
            <a:r>
              <a:rPr lang="en-US" dirty="0"/>
              <a:t>Learn a sequence of responses:  123 234 345 456 567 678 (Fountain, et al, 2012)</a:t>
            </a:r>
          </a:p>
          <a:p>
            <a:pPr marL="342900" indent="-342900">
              <a:buAutoNum type="arabicPeriod"/>
            </a:pPr>
            <a:r>
              <a:rPr lang="en-US" dirty="0"/>
              <a:t>Do the rats learn an internal representation of the sequence or do they learn</a:t>
            </a:r>
          </a:p>
          <a:p>
            <a:r>
              <a:rPr lang="en-US" dirty="0"/>
              <a:t>	a chain of S-R associations?</a:t>
            </a:r>
          </a:p>
          <a:p>
            <a:r>
              <a:rPr lang="en-US" dirty="0"/>
              <a:t>3.   Terrace, Son, and Brannon (2003) study</a:t>
            </a:r>
          </a:p>
        </p:txBody>
      </p:sp>
      <p:sp>
        <p:nvSpPr>
          <p:cNvPr id="3" name="TextBox 2"/>
          <p:cNvSpPr txBox="1"/>
          <p:nvPr/>
        </p:nvSpPr>
        <p:spPr>
          <a:xfrm>
            <a:off x="211663" y="2478791"/>
            <a:ext cx="8181261" cy="4247317"/>
          </a:xfrm>
          <a:prstGeom prst="rect">
            <a:avLst/>
          </a:prstGeom>
          <a:noFill/>
        </p:spPr>
        <p:txBody>
          <a:bodyPr wrap="square" rtlCol="0">
            <a:spAutoFit/>
          </a:bodyPr>
          <a:lstStyle/>
          <a:p>
            <a:pPr marL="285750" indent="-285750">
              <a:buFont typeface="Arial"/>
              <a:buChar char="•"/>
            </a:pPr>
            <a:r>
              <a:rPr lang="en-US" dirty="0">
                <a:solidFill>
                  <a:srgbClr val="FF0000"/>
                </a:solidFill>
              </a:rPr>
              <a:t>Monkeys first learned 4, 7-item sequences:</a:t>
            </a:r>
          </a:p>
          <a:p>
            <a:r>
              <a:rPr lang="en-US" dirty="0">
                <a:solidFill>
                  <a:srgbClr val="FF0000"/>
                </a:solidFill>
              </a:rPr>
              <a:t>	A1 – A2 – A3 – A4 – A5 – A6 – A7</a:t>
            </a:r>
          </a:p>
          <a:p>
            <a:r>
              <a:rPr lang="en-US" dirty="0">
                <a:solidFill>
                  <a:srgbClr val="FF0000"/>
                </a:solidFill>
              </a:rPr>
              <a:t>	B1 – B2 – B3 – B4 – B5 – B6 – B7</a:t>
            </a:r>
          </a:p>
          <a:p>
            <a:r>
              <a:rPr lang="en-US" dirty="0">
                <a:solidFill>
                  <a:srgbClr val="FF0000"/>
                </a:solidFill>
              </a:rPr>
              <a:t>	C1 – C2 – C3 – C4 – C5 – C6 – C7</a:t>
            </a:r>
          </a:p>
          <a:p>
            <a:r>
              <a:rPr lang="en-US" dirty="0">
                <a:solidFill>
                  <a:srgbClr val="FF0000"/>
                </a:solidFill>
              </a:rPr>
              <a:t>	D1 – D2 – D3 – D4 – D5 – D6 – D7</a:t>
            </a:r>
          </a:p>
          <a:p>
            <a:endParaRPr lang="en-US" dirty="0">
              <a:solidFill>
                <a:srgbClr val="FF0000"/>
              </a:solidFill>
            </a:endParaRPr>
          </a:p>
          <a:p>
            <a:pPr marL="285750" indent="-285750">
              <a:buFont typeface="Arial"/>
              <a:buChar char="•"/>
            </a:pPr>
            <a:r>
              <a:rPr lang="en-US" dirty="0">
                <a:solidFill>
                  <a:srgbClr val="FF0000"/>
                </a:solidFill>
              </a:rPr>
              <a:t>These stimuli were different pictures taken from several different categories.</a:t>
            </a:r>
          </a:p>
          <a:p>
            <a:pPr marL="285750" indent="-285750">
              <a:buFont typeface="Arial"/>
              <a:buChar char="•"/>
            </a:pPr>
            <a:r>
              <a:rPr lang="en-US" dirty="0">
                <a:solidFill>
                  <a:srgbClr val="FF0000"/>
                </a:solidFill>
              </a:rPr>
              <a:t>Then the monkeys were given a set of 2-item probe tests consisting of different</a:t>
            </a:r>
          </a:p>
          <a:p>
            <a:r>
              <a:rPr lang="en-US" dirty="0">
                <a:solidFill>
                  <a:srgbClr val="FF0000"/>
                </a:solidFill>
              </a:rPr>
              <a:t>	stimuli from the different sets.  They asked whether the monkeys could</a:t>
            </a:r>
          </a:p>
          <a:p>
            <a:r>
              <a:rPr lang="en-US" dirty="0">
                <a:solidFill>
                  <a:srgbClr val="FF0000"/>
                </a:solidFill>
              </a:rPr>
              <a:t>	accurately select the first item.</a:t>
            </a:r>
          </a:p>
          <a:p>
            <a:r>
              <a:rPr lang="en-US" dirty="0">
                <a:solidFill>
                  <a:srgbClr val="FF0000"/>
                </a:solidFill>
              </a:rPr>
              <a:t>	A3 – C5, B2 – D4, C5 – D7, D3 – A4, </a:t>
            </a:r>
            <a:r>
              <a:rPr lang="en-US" dirty="0" err="1">
                <a:solidFill>
                  <a:srgbClr val="FF0000"/>
                </a:solidFill>
              </a:rPr>
              <a:t>etc</a:t>
            </a:r>
            <a:endParaRPr lang="en-US" dirty="0">
              <a:solidFill>
                <a:srgbClr val="FF0000"/>
              </a:solidFill>
            </a:endParaRPr>
          </a:p>
          <a:p>
            <a:pPr marL="285750" indent="-285750">
              <a:buFont typeface="Arial"/>
              <a:buChar char="•"/>
            </a:pPr>
            <a:r>
              <a:rPr lang="en-US" dirty="0">
                <a:solidFill>
                  <a:srgbClr val="FF0000"/>
                </a:solidFill>
              </a:rPr>
              <a:t>The monkeys DID choose the “earlier” item of each sequence even though these</a:t>
            </a:r>
          </a:p>
          <a:p>
            <a:r>
              <a:rPr lang="en-US" dirty="0">
                <a:solidFill>
                  <a:srgbClr val="FF0000"/>
                </a:solidFill>
              </a:rPr>
              <a:t>	particular items were never trained together.</a:t>
            </a:r>
          </a:p>
          <a:p>
            <a:pPr marL="285750" indent="-285750">
              <a:buFont typeface="Arial"/>
              <a:buChar char="•"/>
            </a:pPr>
            <a:r>
              <a:rPr lang="en-US" dirty="0">
                <a:solidFill>
                  <a:srgbClr val="FF0000"/>
                </a:solidFill>
              </a:rPr>
              <a:t>It looks like the monkeys had constructed a representation of the order of each sequence, and this order guided their choices, not a series of S-R associations.</a:t>
            </a:r>
          </a:p>
        </p:txBody>
      </p:sp>
      <p:pic>
        <p:nvPicPr>
          <p:cNvPr id="4" name="Picture 3" descr="Monkey touch scree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1434" y="1854200"/>
            <a:ext cx="3378200" cy="2252133"/>
          </a:xfrm>
          <a:prstGeom prst="rect">
            <a:avLst/>
          </a:prstGeom>
        </p:spPr>
      </p:pic>
    </p:spTree>
    <p:extLst>
      <p:ext uri="{BB962C8B-B14F-4D97-AF65-F5344CB8AC3E}">
        <p14:creationId xmlns:p14="http://schemas.microsoft.com/office/powerpoint/2010/main" val="189973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Categorization &amp; Concept Learning</a:t>
            </a:r>
            <a:endParaRPr lang="en-US" dirty="0">
              <a:latin typeface="Arial" charset="0"/>
              <a:ea typeface="ＭＳ Ｐゴシック" charset="0"/>
              <a:cs typeface="ＭＳ Ｐゴシック" charset="0"/>
            </a:endParaRPr>
          </a:p>
        </p:txBody>
      </p:sp>
      <p:sp>
        <p:nvSpPr>
          <p:cNvPr id="2" name="TextBox 1"/>
          <p:cNvSpPr txBox="1"/>
          <p:nvPr/>
        </p:nvSpPr>
        <p:spPr>
          <a:xfrm>
            <a:off x="457200" y="1278462"/>
            <a:ext cx="5416868" cy="369332"/>
          </a:xfrm>
          <a:prstGeom prst="rect">
            <a:avLst/>
          </a:prstGeom>
          <a:noFill/>
        </p:spPr>
        <p:txBody>
          <a:bodyPr wrap="none" rtlCol="0">
            <a:spAutoFit/>
          </a:bodyPr>
          <a:lstStyle/>
          <a:p>
            <a:pPr marL="342900" indent="-342900">
              <a:buAutoNum type="arabicPeriod"/>
            </a:pPr>
            <a:r>
              <a:rPr lang="en-US" dirty="0"/>
              <a:t>Classic Herrnstein, Loveland, and Cable (1976) study</a:t>
            </a:r>
          </a:p>
        </p:txBody>
      </p:sp>
      <p:pic>
        <p:nvPicPr>
          <p:cNvPr id="5" name="Picture 4" descr="Plants, people categorizati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400" y="1710266"/>
            <a:ext cx="7407207" cy="3276599"/>
          </a:xfrm>
          <a:prstGeom prst="rect">
            <a:avLst/>
          </a:prstGeom>
        </p:spPr>
      </p:pic>
      <p:sp>
        <p:nvSpPr>
          <p:cNvPr id="6" name="Rectangle 5"/>
          <p:cNvSpPr/>
          <p:nvPr/>
        </p:nvSpPr>
        <p:spPr>
          <a:xfrm>
            <a:off x="143933" y="3276600"/>
            <a:ext cx="8754534" cy="2006600"/>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79396" y="3469391"/>
            <a:ext cx="8181261" cy="2862323"/>
          </a:xfrm>
          <a:prstGeom prst="rect">
            <a:avLst/>
          </a:prstGeom>
          <a:noFill/>
        </p:spPr>
        <p:txBody>
          <a:bodyPr wrap="square" rtlCol="0">
            <a:spAutoFit/>
          </a:bodyPr>
          <a:lstStyle/>
          <a:p>
            <a:pPr marL="285750" indent="-285750">
              <a:buFont typeface="Arial"/>
              <a:buChar char="•"/>
            </a:pPr>
            <a:r>
              <a:rPr lang="en-US" dirty="0">
                <a:solidFill>
                  <a:srgbClr val="FF0000"/>
                </a:solidFill>
              </a:rPr>
              <a:t>Pigeons learn to categorize pictures of people </a:t>
            </a:r>
            <a:r>
              <a:rPr lang="en-US" dirty="0" err="1">
                <a:solidFill>
                  <a:srgbClr val="FF0000"/>
                </a:solidFill>
              </a:rPr>
              <a:t>vs</a:t>
            </a:r>
            <a:r>
              <a:rPr lang="en-US" dirty="0">
                <a:solidFill>
                  <a:srgbClr val="FF0000"/>
                </a:solidFill>
              </a:rPr>
              <a:t> plants.</a:t>
            </a:r>
          </a:p>
          <a:p>
            <a:pPr marL="285750" indent="-285750">
              <a:buFont typeface="Arial"/>
              <a:buChar char="•"/>
            </a:pPr>
            <a:r>
              <a:rPr lang="en-US" dirty="0">
                <a:solidFill>
                  <a:srgbClr val="FF0000"/>
                </a:solidFill>
              </a:rPr>
              <a:t>A control group is trained to arbitrarily categorize different sets of stimuli.</a:t>
            </a:r>
          </a:p>
          <a:p>
            <a:pPr marL="285750" indent="-285750">
              <a:buFont typeface="Arial"/>
              <a:buChar char="•"/>
            </a:pPr>
            <a:r>
              <a:rPr lang="en-US" dirty="0">
                <a:solidFill>
                  <a:srgbClr val="FF0000"/>
                </a:solidFill>
              </a:rPr>
              <a:t>The individual stimuli chosen for this study are taken from a large number of items (somewhere on the order of 100 or more).</a:t>
            </a:r>
          </a:p>
          <a:p>
            <a:pPr marL="285750" indent="-285750">
              <a:buFont typeface="Arial"/>
              <a:buChar char="•"/>
            </a:pPr>
            <a:r>
              <a:rPr lang="en-US" dirty="0">
                <a:solidFill>
                  <a:srgbClr val="FF0000"/>
                </a:solidFill>
              </a:rPr>
              <a:t>Then, during  a test phase the animals are tested with NEW exemplars (ones they never saw before), and were asked to choose to respond.</a:t>
            </a:r>
          </a:p>
          <a:p>
            <a:pPr marL="285750" indent="-285750">
              <a:buFont typeface="Arial"/>
              <a:buChar char="•"/>
            </a:pPr>
            <a:r>
              <a:rPr lang="en-US" dirty="0">
                <a:solidFill>
                  <a:srgbClr val="FF0000"/>
                </a:solidFill>
              </a:rPr>
              <a:t>The birds learning the Categorization task did so fairly well, with some loss in accuracy.</a:t>
            </a:r>
          </a:p>
          <a:p>
            <a:pPr marL="285750" indent="-285750">
              <a:buFont typeface="Arial"/>
              <a:buChar char="•"/>
            </a:pPr>
            <a:r>
              <a:rPr lang="en-US" dirty="0">
                <a:solidFill>
                  <a:srgbClr val="FF0000"/>
                </a:solidFill>
              </a:rPr>
              <a:t>Later work has shown that greater generalization occurs in these tests as the number of exemplars in the training set increases.</a:t>
            </a:r>
          </a:p>
        </p:txBody>
      </p:sp>
    </p:spTree>
    <p:extLst>
      <p:ext uri="{BB962C8B-B14F-4D97-AF65-F5344CB8AC3E}">
        <p14:creationId xmlns:p14="http://schemas.microsoft.com/office/powerpoint/2010/main" val="161107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Categorization &amp; Concept Learning</a:t>
            </a:r>
            <a:endParaRPr lang="en-US" dirty="0">
              <a:latin typeface="Arial" charset="0"/>
              <a:ea typeface="ＭＳ Ｐゴシック" charset="0"/>
              <a:cs typeface="ＭＳ Ｐゴシック" charset="0"/>
            </a:endParaRPr>
          </a:p>
        </p:txBody>
      </p:sp>
      <p:sp>
        <p:nvSpPr>
          <p:cNvPr id="2" name="TextBox 1"/>
          <p:cNvSpPr txBox="1"/>
          <p:nvPr/>
        </p:nvSpPr>
        <p:spPr>
          <a:xfrm>
            <a:off x="457200" y="1278462"/>
            <a:ext cx="4416594" cy="369332"/>
          </a:xfrm>
          <a:prstGeom prst="rect">
            <a:avLst/>
          </a:prstGeom>
          <a:noFill/>
        </p:spPr>
        <p:txBody>
          <a:bodyPr wrap="none" rtlCol="0">
            <a:spAutoFit/>
          </a:bodyPr>
          <a:lstStyle/>
          <a:p>
            <a:pPr marL="342900" indent="-342900">
              <a:buAutoNum type="arabicPeriod"/>
            </a:pPr>
            <a:r>
              <a:rPr lang="en-US" dirty="0"/>
              <a:t>Grainger, et al (2012) study with baboons</a:t>
            </a:r>
          </a:p>
        </p:txBody>
      </p:sp>
      <p:sp>
        <p:nvSpPr>
          <p:cNvPr id="3" name="TextBox 2"/>
          <p:cNvSpPr txBox="1"/>
          <p:nvPr/>
        </p:nvSpPr>
        <p:spPr>
          <a:xfrm>
            <a:off x="279396" y="2450185"/>
            <a:ext cx="5130804" cy="1754327"/>
          </a:xfrm>
          <a:prstGeom prst="rect">
            <a:avLst/>
          </a:prstGeom>
          <a:noFill/>
        </p:spPr>
        <p:txBody>
          <a:bodyPr wrap="square" rtlCol="0">
            <a:spAutoFit/>
          </a:bodyPr>
          <a:lstStyle/>
          <a:p>
            <a:pPr marL="285750" indent="-285750">
              <a:buFont typeface="Arial"/>
              <a:buChar char="•"/>
            </a:pPr>
            <a:r>
              <a:rPr lang="en-US" dirty="0">
                <a:solidFill>
                  <a:srgbClr val="FF0000"/>
                </a:solidFill>
              </a:rPr>
              <a:t>Baboons first learned to categorize English words </a:t>
            </a:r>
            <a:r>
              <a:rPr lang="en-US" dirty="0" err="1">
                <a:solidFill>
                  <a:srgbClr val="FF0000"/>
                </a:solidFill>
              </a:rPr>
              <a:t>vs</a:t>
            </a:r>
            <a:r>
              <a:rPr lang="en-US" dirty="0">
                <a:solidFill>
                  <a:srgbClr val="FF0000"/>
                </a:solidFill>
              </a:rPr>
              <a:t> non-words (up to over 300 exemplars of each)</a:t>
            </a:r>
          </a:p>
          <a:p>
            <a:pPr marL="285750" indent="-285750">
              <a:buFont typeface="Arial"/>
              <a:buChar char="•"/>
            </a:pPr>
            <a:r>
              <a:rPr lang="en-US" dirty="0">
                <a:solidFill>
                  <a:srgbClr val="FF0000"/>
                </a:solidFill>
              </a:rPr>
              <a:t>Then they were tested with new words and non-words they </a:t>
            </a:r>
            <a:r>
              <a:rPr lang="en-US" dirty="0" err="1">
                <a:solidFill>
                  <a:srgbClr val="FF0000"/>
                </a:solidFill>
              </a:rPr>
              <a:t>hadnt</a:t>
            </a:r>
            <a:r>
              <a:rPr lang="en-US" dirty="0">
                <a:solidFill>
                  <a:srgbClr val="FF0000"/>
                </a:solidFill>
              </a:rPr>
              <a:t> seen before.</a:t>
            </a:r>
          </a:p>
          <a:p>
            <a:pPr marL="285750" indent="-285750">
              <a:buFont typeface="Arial"/>
              <a:buChar char="•"/>
            </a:pPr>
            <a:r>
              <a:rPr lang="en-US" dirty="0">
                <a:solidFill>
                  <a:srgbClr val="FF0000"/>
                </a:solidFill>
              </a:rPr>
              <a:t>They’re performance was pretty good, as can be seen on the graph to the right.</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6213" y="1278462"/>
            <a:ext cx="3733800" cy="302583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178233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Categorization &amp; Concept Learning:  Mechanisms of Concept Learning</a:t>
            </a:r>
            <a:endParaRPr lang="en-US" dirty="0">
              <a:latin typeface="Arial" charset="0"/>
              <a:ea typeface="ＭＳ Ｐゴシック" charset="0"/>
              <a:cs typeface="ＭＳ Ｐゴシック" charset="0"/>
            </a:endParaRPr>
          </a:p>
        </p:txBody>
      </p:sp>
      <p:sp>
        <p:nvSpPr>
          <p:cNvPr id="2" name="TextBox 1"/>
          <p:cNvSpPr txBox="1"/>
          <p:nvPr/>
        </p:nvSpPr>
        <p:spPr>
          <a:xfrm>
            <a:off x="457200" y="1794929"/>
            <a:ext cx="4467890" cy="369332"/>
          </a:xfrm>
          <a:prstGeom prst="rect">
            <a:avLst/>
          </a:prstGeom>
          <a:noFill/>
        </p:spPr>
        <p:txBody>
          <a:bodyPr wrap="none" rtlCol="0">
            <a:spAutoFit/>
          </a:bodyPr>
          <a:lstStyle/>
          <a:p>
            <a:pPr marL="342900" indent="-342900">
              <a:buAutoNum type="arabicPeriod"/>
            </a:pPr>
            <a:r>
              <a:rPr lang="en-US" dirty="0" err="1"/>
              <a:t>Aust</a:t>
            </a:r>
            <a:r>
              <a:rPr lang="en-US" dirty="0"/>
              <a:t> and Huber (2003) study with pigeons</a:t>
            </a:r>
          </a:p>
        </p:txBody>
      </p:sp>
      <p:sp>
        <p:nvSpPr>
          <p:cNvPr id="3" name="TextBox 2"/>
          <p:cNvSpPr txBox="1"/>
          <p:nvPr/>
        </p:nvSpPr>
        <p:spPr>
          <a:xfrm>
            <a:off x="220129" y="2311278"/>
            <a:ext cx="7518403" cy="4247317"/>
          </a:xfrm>
          <a:prstGeom prst="rect">
            <a:avLst/>
          </a:prstGeom>
          <a:noFill/>
        </p:spPr>
        <p:txBody>
          <a:bodyPr wrap="square" rtlCol="0">
            <a:spAutoFit/>
          </a:bodyPr>
          <a:lstStyle/>
          <a:p>
            <a:pPr marL="285750" indent="-285750">
              <a:buFont typeface="Arial"/>
              <a:buChar char="•"/>
            </a:pPr>
            <a:r>
              <a:rPr lang="en-US" dirty="0">
                <a:solidFill>
                  <a:srgbClr val="FF0000"/>
                </a:solidFill>
              </a:rPr>
              <a:t>The birds first learned to classify pictures</a:t>
            </a:r>
          </a:p>
          <a:p>
            <a:r>
              <a:rPr lang="en-US" dirty="0">
                <a:solidFill>
                  <a:srgbClr val="FF0000"/>
                </a:solidFill>
              </a:rPr>
              <a:t>	of people </a:t>
            </a:r>
            <a:r>
              <a:rPr lang="en-US" dirty="0" err="1">
                <a:solidFill>
                  <a:srgbClr val="FF0000"/>
                </a:solidFill>
              </a:rPr>
              <a:t>vs</a:t>
            </a:r>
            <a:r>
              <a:rPr lang="en-US" dirty="0">
                <a:solidFill>
                  <a:srgbClr val="FF0000"/>
                </a:solidFill>
              </a:rPr>
              <a:t> no people</a:t>
            </a:r>
          </a:p>
          <a:p>
            <a:pPr marL="285750" indent="-285750">
              <a:buFont typeface="Arial"/>
              <a:buChar char="•"/>
            </a:pPr>
            <a:r>
              <a:rPr lang="en-US" dirty="0">
                <a:solidFill>
                  <a:srgbClr val="FF0000"/>
                </a:solidFill>
              </a:rPr>
              <a:t>Then they were tested with new exemplars</a:t>
            </a:r>
          </a:p>
          <a:p>
            <a:r>
              <a:rPr lang="en-US" dirty="0">
                <a:solidFill>
                  <a:srgbClr val="FF0000"/>
                </a:solidFill>
              </a:rPr>
              <a:t>	of people that were in their original</a:t>
            </a:r>
          </a:p>
          <a:p>
            <a:r>
              <a:rPr lang="en-US" dirty="0">
                <a:solidFill>
                  <a:srgbClr val="FF0000"/>
                </a:solidFill>
              </a:rPr>
              <a:t>	form or were rearranged in various</a:t>
            </a:r>
          </a:p>
          <a:p>
            <a:r>
              <a:rPr lang="en-US" dirty="0">
                <a:solidFill>
                  <a:srgbClr val="FF0000"/>
                </a:solidFill>
              </a:rPr>
              <a:t>	ways.</a:t>
            </a:r>
          </a:p>
          <a:p>
            <a:pPr marL="285750" indent="-285750">
              <a:buFont typeface="Arial"/>
              <a:buChar char="•"/>
            </a:pPr>
            <a:r>
              <a:rPr lang="en-US" dirty="0">
                <a:solidFill>
                  <a:srgbClr val="FF0000"/>
                </a:solidFill>
              </a:rPr>
              <a:t>The birds responded most when the new</a:t>
            </a:r>
          </a:p>
          <a:p>
            <a:r>
              <a:rPr lang="en-US" dirty="0">
                <a:solidFill>
                  <a:srgbClr val="FF0000"/>
                </a:solidFill>
              </a:rPr>
              <a:t>	people were in their original form, but</a:t>
            </a:r>
          </a:p>
          <a:p>
            <a:r>
              <a:rPr lang="en-US" dirty="0">
                <a:solidFill>
                  <a:srgbClr val="FF0000"/>
                </a:solidFill>
              </a:rPr>
              <a:t>	they responded more to rearranged</a:t>
            </a:r>
          </a:p>
          <a:p>
            <a:r>
              <a:rPr lang="en-US" dirty="0">
                <a:solidFill>
                  <a:srgbClr val="FF0000"/>
                </a:solidFill>
              </a:rPr>
              <a:t>	people than to slides with no people in them.</a:t>
            </a:r>
          </a:p>
          <a:p>
            <a:pPr marL="285750" indent="-285750">
              <a:buFont typeface="Arial"/>
              <a:buChar char="•"/>
            </a:pPr>
            <a:r>
              <a:rPr lang="en-US" dirty="0">
                <a:solidFill>
                  <a:srgbClr val="FF0000"/>
                </a:solidFill>
              </a:rPr>
              <a:t>This suggests that the birds responded at least partly on the basis of the specific features making up the original slides.</a:t>
            </a:r>
          </a:p>
          <a:p>
            <a:pPr marL="285750" indent="-285750">
              <a:buFont typeface="Arial"/>
              <a:buChar char="•"/>
            </a:pPr>
            <a:r>
              <a:rPr lang="en-US" dirty="0">
                <a:solidFill>
                  <a:srgbClr val="FF0000"/>
                </a:solidFill>
              </a:rPr>
              <a:t>This is the Feature Theory of Concept learning.</a:t>
            </a:r>
          </a:p>
          <a:p>
            <a:pPr marL="285750" indent="-285750">
              <a:buFont typeface="Arial"/>
              <a:buChar char="•"/>
            </a:pPr>
            <a:r>
              <a:rPr lang="en-US" dirty="0">
                <a:solidFill>
                  <a:srgbClr val="FF0000"/>
                </a:solidFill>
              </a:rPr>
              <a:t>Notice how this is rather similar to the </a:t>
            </a:r>
            <a:r>
              <a:rPr lang="en-US" dirty="0" err="1">
                <a:solidFill>
                  <a:srgbClr val="FF0000"/>
                </a:solidFill>
              </a:rPr>
              <a:t>Rescorla</a:t>
            </a:r>
            <a:r>
              <a:rPr lang="en-US" dirty="0">
                <a:solidFill>
                  <a:srgbClr val="FF0000"/>
                </a:solidFill>
              </a:rPr>
              <a:t>-Wagner theory of simple conditioning.</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5133" y="2053959"/>
            <a:ext cx="4478867" cy="27193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687958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Categorization &amp; Concept Learning:  Mechanisms of Concept Learning</a:t>
            </a:r>
            <a:endParaRPr lang="en-US" dirty="0">
              <a:latin typeface="Arial" charset="0"/>
              <a:ea typeface="ＭＳ Ｐゴシック" charset="0"/>
              <a:cs typeface="ＭＳ Ｐゴシック" charset="0"/>
            </a:endParaRPr>
          </a:p>
        </p:txBody>
      </p:sp>
      <p:sp>
        <p:nvSpPr>
          <p:cNvPr id="2" name="TextBox 1"/>
          <p:cNvSpPr txBox="1"/>
          <p:nvPr/>
        </p:nvSpPr>
        <p:spPr>
          <a:xfrm>
            <a:off x="457200" y="1794929"/>
            <a:ext cx="7917552" cy="369332"/>
          </a:xfrm>
          <a:prstGeom prst="rect">
            <a:avLst/>
          </a:prstGeom>
          <a:noFill/>
        </p:spPr>
        <p:txBody>
          <a:bodyPr wrap="none" rtlCol="0">
            <a:spAutoFit/>
          </a:bodyPr>
          <a:lstStyle/>
          <a:p>
            <a:r>
              <a:rPr lang="en-US" dirty="0"/>
              <a:t>2.  Wright and Katz (2007) study with pigeons, rhesus monkeys, capuchin monkeys</a:t>
            </a:r>
          </a:p>
        </p:txBody>
      </p:sp>
      <p:sp>
        <p:nvSpPr>
          <p:cNvPr id="3" name="TextBox 2"/>
          <p:cNvSpPr txBox="1"/>
          <p:nvPr/>
        </p:nvSpPr>
        <p:spPr>
          <a:xfrm>
            <a:off x="0" y="2311278"/>
            <a:ext cx="7518403" cy="4524316"/>
          </a:xfrm>
          <a:prstGeom prst="rect">
            <a:avLst/>
          </a:prstGeom>
          <a:noFill/>
        </p:spPr>
        <p:txBody>
          <a:bodyPr wrap="square" rtlCol="0">
            <a:spAutoFit/>
          </a:bodyPr>
          <a:lstStyle/>
          <a:p>
            <a:pPr marL="285750" indent="-285750">
              <a:buFont typeface="Arial"/>
              <a:buChar char="•"/>
            </a:pPr>
            <a:r>
              <a:rPr lang="en-US" dirty="0">
                <a:solidFill>
                  <a:srgbClr val="FF0000"/>
                </a:solidFill>
              </a:rPr>
              <a:t>This was a Same/Different concept learning task</a:t>
            </a:r>
          </a:p>
          <a:p>
            <a:pPr marL="285750" indent="-285750">
              <a:buFont typeface="Arial"/>
              <a:buChar char="•"/>
            </a:pPr>
            <a:r>
              <a:rPr lang="en-US" dirty="0">
                <a:solidFill>
                  <a:srgbClr val="FF0000"/>
                </a:solidFill>
              </a:rPr>
              <a:t>Do these species learn “abstract” concepts?</a:t>
            </a:r>
          </a:p>
          <a:p>
            <a:pPr marL="285750" indent="-285750">
              <a:buFont typeface="Arial"/>
              <a:buChar char="•"/>
            </a:pPr>
            <a:r>
              <a:rPr lang="en-US" dirty="0">
                <a:solidFill>
                  <a:srgbClr val="FF0000"/>
                </a:solidFill>
              </a:rPr>
              <a:t>If the two objects on a trial are the same, then</a:t>
            </a:r>
          </a:p>
          <a:p>
            <a:r>
              <a:rPr lang="en-US" dirty="0">
                <a:solidFill>
                  <a:srgbClr val="FF0000"/>
                </a:solidFill>
              </a:rPr>
              <a:t>	touching the lower picture is correct.</a:t>
            </a:r>
          </a:p>
          <a:p>
            <a:pPr marL="285750" indent="-285750">
              <a:buFont typeface="Arial"/>
              <a:buChar char="•"/>
            </a:pPr>
            <a:r>
              <a:rPr lang="en-US" dirty="0">
                <a:solidFill>
                  <a:srgbClr val="FF0000"/>
                </a:solidFill>
              </a:rPr>
              <a:t>If the two objects are different, then touching the</a:t>
            </a:r>
          </a:p>
          <a:p>
            <a:r>
              <a:rPr lang="en-US" dirty="0">
                <a:solidFill>
                  <a:srgbClr val="FF0000"/>
                </a:solidFill>
              </a:rPr>
              <a:t>	button to the right of the lower picture is</a:t>
            </a:r>
          </a:p>
          <a:p>
            <a:r>
              <a:rPr lang="en-US" dirty="0">
                <a:solidFill>
                  <a:srgbClr val="FF0000"/>
                </a:solidFill>
              </a:rPr>
              <a:t>	correct.</a:t>
            </a:r>
          </a:p>
          <a:p>
            <a:pPr marL="285750" indent="-285750">
              <a:buFont typeface="Arial"/>
              <a:buChar char="•"/>
            </a:pPr>
            <a:r>
              <a:rPr lang="en-US" dirty="0">
                <a:solidFill>
                  <a:srgbClr val="FF0000"/>
                </a:solidFill>
              </a:rPr>
              <a:t>After the basic learning phase, then the animals</a:t>
            </a:r>
          </a:p>
          <a:p>
            <a:r>
              <a:rPr lang="en-US" dirty="0">
                <a:solidFill>
                  <a:srgbClr val="FF0000"/>
                </a:solidFill>
              </a:rPr>
              <a:t>	are given tests with new exemplars.</a:t>
            </a:r>
          </a:p>
          <a:p>
            <a:pPr marL="285750" indent="-285750">
              <a:buFont typeface="Arial"/>
              <a:buChar char="•"/>
            </a:pPr>
            <a:r>
              <a:rPr lang="en-US" dirty="0">
                <a:solidFill>
                  <a:srgbClr val="FF0000"/>
                </a:solidFill>
              </a:rPr>
              <a:t>The basic findings are that generalization to new exemplars increases as the number of training exemplars increases.</a:t>
            </a:r>
          </a:p>
          <a:p>
            <a:pPr marL="285750" indent="-285750">
              <a:buFont typeface="Arial"/>
              <a:buChar char="•"/>
            </a:pPr>
            <a:r>
              <a:rPr lang="en-US" dirty="0">
                <a:solidFill>
                  <a:srgbClr val="FF0000"/>
                </a:solidFill>
              </a:rPr>
              <a:t>This result occurs in all species suggesting that all species may learn in similar ways.</a:t>
            </a:r>
          </a:p>
          <a:p>
            <a:pPr marL="285750" indent="-285750">
              <a:buFont typeface="Arial"/>
              <a:buChar char="•"/>
            </a:pPr>
            <a:r>
              <a:rPr lang="en-US" dirty="0">
                <a:solidFill>
                  <a:srgbClr val="FF0000"/>
                </a:solidFill>
              </a:rPr>
              <a:t>Perhaps they are abstracting some general notion of sameness, and responding on the basis of this representation. Further work is needed to clarify the nature of that representation.</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091268"/>
            <a:ext cx="4140200" cy="27707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20137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Selected Special Topics in the Study of Comparative Cognition</a:t>
            </a:r>
            <a:endParaRPr lang="en-US" dirty="0">
              <a:latin typeface="Arial" charset="0"/>
              <a:ea typeface="ＭＳ Ｐゴシック" charset="0"/>
              <a:cs typeface="ＭＳ Ｐゴシック" charset="0"/>
            </a:endParaRPr>
          </a:p>
        </p:txBody>
      </p:sp>
      <p:sp>
        <p:nvSpPr>
          <p:cNvPr id="2" name="TextBox 1"/>
          <p:cNvSpPr txBox="1"/>
          <p:nvPr/>
        </p:nvSpPr>
        <p:spPr>
          <a:xfrm>
            <a:off x="618066" y="1676400"/>
            <a:ext cx="4288353" cy="1200329"/>
          </a:xfrm>
          <a:prstGeom prst="rect">
            <a:avLst/>
          </a:prstGeom>
          <a:noFill/>
        </p:spPr>
        <p:txBody>
          <a:bodyPr wrap="none" rtlCol="0">
            <a:spAutoFit/>
          </a:bodyPr>
          <a:lstStyle/>
          <a:p>
            <a:pPr marL="342900" indent="-342900">
              <a:buAutoNum type="arabicPeriod"/>
            </a:pPr>
            <a:r>
              <a:rPr lang="en-US" dirty="0"/>
              <a:t>Episodic memory in non-human animals</a:t>
            </a:r>
          </a:p>
          <a:p>
            <a:pPr marL="342900" indent="-342900">
              <a:buAutoNum type="arabicPeriod"/>
            </a:pPr>
            <a:r>
              <a:rPr lang="en-US" dirty="0"/>
              <a:t>Interval Timing</a:t>
            </a:r>
          </a:p>
          <a:p>
            <a:pPr marL="342900" indent="-342900">
              <a:buAutoNum type="arabicPeriod"/>
            </a:pPr>
            <a:r>
              <a:rPr lang="en-US" dirty="0"/>
              <a:t>Serial Order learning</a:t>
            </a:r>
          </a:p>
          <a:p>
            <a:pPr marL="342900" indent="-342900">
              <a:buAutoNum type="arabicPeriod"/>
            </a:pPr>
            <a:r>
              <a:rPr lang="en-US" dirty="0"/>
              <a:t>Categorization and Concept Learning</a:t>
            </a:r>
          </a:p>
        </p:txBody>
      </p:sp>
    </p:spTree>
    <p:extLst>
      <p:ext uri="{BB962C8B-B14F-4D97-AF65-F5344CB8AC3E}">
        <p14:creationId xmlns:p14="http://schemas.microsoft.com/office/powerpoint/2010/main" val="379942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Episodic Memory: Food Caching Birds</a:t>
            </a:r>
            <a:endParaRPr lang="en-US" dirty="0">
              <a:latin typeface="Arial" charset="0"/>
              <a:ea typeface="ＭＳ Ｐゴシック" charset="0"/>
              <a:cs typeface="ＭＳ Ｐゴシック" charset="0"/>
            </a:endParaRPr>
          </a:p>
        </p:txBody>
      </p:sp>
      <p:sp>
        <p:nvSpPr>
          <p:cNvPr id="2" name="TextBox 1"/>
          <p:cNvSpPr txBox="1"/>
          <p:nvPr/>
        </p:nvSpPr>
        <p:spPr>
          <a:xfrm>
            <a:off x="618066" y="1557862"/>
            <a:ext cx="3826689" cy="646331"/>
          </a:xfrm>
          <a:prstGeom prst="rect">
            <a:avLst/>
          </a:prstGeom>
          <a:noFill/>
        </p:spPr>
        <p:txBody>
          <a:bodyPr wrap="none" rtlCol="0">
            <a:spAutoFit/>
          </a:bodyPr>
          <a:lstStyle/>
          <a:p>
            <a:pPr marL="342900" indent="-342900">
              <a:buAutoNum type="arabicPeriod"/>
            </a:pPr>
            <a:r>
              <a:rPr lang="en-US" dirty="0" err="1"/>
              <a:t>Kamil</a:t>
            </a:r>
            <a:r>
              <a:rPr lang="en-US" dirty="0"/>
              <a:t> and </a:t>
            </a:r>
            <a:r>
              <a:rPr lang="en-US" dirty="0" err="1"/>
              <a:t>Balda</a:t>
            </a:r>
            <a:r>
              <a:rPr lang="en-US" dirty="0"/>
              <a:t> (1985) study</a:t>
            </a:r>
          </a:p>
          <a:p>
            <a:pPr marL="342900" indent="-342900">
              <a:buAutoNum type="arabicPeriod"/>
            </a:pPr>
            <a:r>
              <a:rPr lang="en-US" dirty="0"/>
              <a:t>Clayton and Dickinson (1999) study</a:t>
            </a:r>
          </a:p>
        </p:txBody>
      </p:sp>
      <p:sp>
        <p:nvSpPr>
          <p:cNvPr id="3" name="TextBox 2"/>
          <p:cNvSpPr txBox="1"/>
          <p:nvPr/>
        </p:nvSpPr>
        <p:spPr>
          <a:xfrm>
            <a:off x="990600" y="3171462"/>
            <a:ext cx="6400800" cy="2862323"/>
          </a:xfrm>
          <a:prstGeom prst="rect">
            <a:avLst/>
          </a:prstGeom>
          <a:noFill/>
        </p:spPr>
        <p:txBody>
          <a:bodyPr wrap="square" rtlCol="0">
            <a:spAutoFit/>
          </a:bodyPr>
          <a:lstStyle/>
          <a:p>
            <a:pPr marL="285750" indent="-285750">
              <a:buFont typeface="Arial"/>
              <a:buChar char="•"/>
            </a:pPr>
            <a:r>
              <a:rPr lang="en-US" dirty="0">
                <a:solidFill>
                  <a:srgbClr val="FF0000"/>
                </a:solidFill>
              </a:rPr>
              <a:t>Clark’s nutcrackers live in Alpine regions of the western US.</a:t>
            </a:r>
          </a:p>
          <a:p>
            <a:pPr marL="285750" indent="-285750">
              <a:buFont typeface="Arial"/>
              <a:buChar char="•"/>
            </a:pPr>
            <a:r>
              <a:rPr lang="en-US" dirty="0">
                <a:solidFill>
                  <a:srgbClr val="FF0000"/>
                </a:solidFill>
              </a:rPr>
              <a:t>They are known for their uncanny ability to retrieve cached food in the wild.  They store seeds from pine cones during the summer and fall, and then retrieve them in the winter and spring.</a:t>
            </a:r>
          </a:p>
          <a:p>
            <a:pPr marL="285750" indent="-285750">
              <a:buFont typeface="Arial"/>
              <a:buChar char="•"/>
            </a:pPr>
            <a:r>
              <a:rPr lang="en-US" dirty="0">
                <a:solidFill>
                  <a:srgbClr val="FF0000"/>
                </a:solidFill>
              </a:rPr>
              <a:t>They can store up to 33,000 seeds and recover several thousand of them at some later time.</a:t>
            </a:r>
          </a:p>
          <a:p>
            <a:pPr marL="285750" indent="-285750">
              <a:buFont typeface="Arial"/>
              <a:buChar char="•"/>
            </a:pPr>
            <a:r>
              <a:rPr lang="en-US" dirty="0">
                <a:solidFill>
                  <a:srgbClr val="FF0000"/>
                </a:solidFill>
              </a:rPr>
              <a:t>Can they do this because they remember well, or because they can spot markings of where they’ve been?  Or just randomly run into food they’ve or others have previously stored?</a:t>
            </a:r>
          </a:p>
        </p:txBody>
      </p:sp>
      <p:sp>
        <p:nvSpPr>
          <p:cNvPr id="5" name="Rectangle 4"/>
          <p:cNvSpPr/>
          <p:nvPr/>
        </p:nvSpPr>
        <p:spPr>
          <a:xfrm>
            <a:off x="2600063" y="2702467"/>
            <a:ext cx="2983409" cy="369332"/>
          </a:xfrm>
          <a:prstGeom prst="rect">
            <a:avLst/>
          </a:prstGeom>
        </p:spPr>
        <p:txBody>
          <a:bodyPr wrap="none">
            <a:spAutoFit/>
          </a:bodyPr>
          <a:lstStyle/>
          <a:p>
            <a:r>
              <a:rPr lang="en-US" i="1" dirty="0" err="1"/>
              <a:t>Kamil</a:t>
            </a:r>
            <a:r>
              <a:rPr lang="en-US" i="1" dirty="0"/>
              <a:t> and </a:t>
            </a:r>
            <a:r>
              <a:rPr lang="en-US" i="1" dirty="0" err="1"/>
              <a:t>Balda</a:t>
            </a:r>
            <a:r>
              <a:rPr lang="en-US" i="1" dirty="0"/>
              <a:t> (1985) study</a:t>
            </a:r>
          </a:p>
        </p:txBody>
      </p:sp>
    </p:spTree>
    <p:extLst>
      <p:ext uri="{BB962C8B-B14F-4D97-AF65-F5344CB8AC3E}">
        <p14:creationId xmlns:p14="http://schemas.microsoft.com/office/powerpoint/2010/main" val="159619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Episodic Memory: Food Caching Birds</a:t>
            </a:r>
            <a:endParaRPr lang="en-US" dirty="0">
              <a:latin typeface="Arial" charset="0"/>
              <a:ea typeface="ＭＳ Ｐゴシック" charset="0"/>
              <a:cs typeface="ＭＳ Ｐゴシック" charset="0"/>
            </a:endParaRPr>
          </a:p>
        </p:txBody>
      </p:sp>
      <p:sp>
        <p:nvSpPr>
          <p:cNvPr id="2" name="TextBox 1"/>
          <p:cNvSpPr txBox="1"/>
          <p:nvPr/>
        </p:nvSpPr>
        <p:spPr>
          <a:xfrm>
            <a:off x="618066" y="1557862"/>
            <a:ext cx="3826689" cy="646331"/>
          </a:xfrm>
          <a:prstGeom prst="rect">
            <a:avLst/>
          </a:prstGeom>
          <a:noFill/>
        </p:spPr>
        <p:txBody>
          <a:bodyPr wrap="none" rtlCol="0">
            <a:spAutoFit/>
          </a:bodyPr>
          <a:lstStyle/>
          <a:p>
            <a:pPr marL="342900" indent="-342900">
              <a:buAutoNum type="arabicPeriod"/>
            </a:pPr>
            <a:r>
              <a:rPr lang="en-US" dirty="0" err="1"/>
              <a:t>Kamil</a:t>
            </a:r>
            <a:r>
              <a:rPr lang="en-US" dirty="0"/>
              <a:t> and </a:t>
            </a:r>
            <a:r>
              <a:rPr lang="en-US" dirty="0" err="1"/>
              <a:t>Balda</a:t>
            </a:r>
            <a:r>
              <a:rPr lang="en-US" dirty="0"/>
              <a:t> (1985) study</a:t>
            </a:r>
          </a:p>
          <a:p>
            <a:pPr marL="342900" indent="-342900">
              <a:buAutoNum type="arabicPeriod"/>
            </a:pPr>
            <a:r>
              <a:rPr lang="en-US" dirty="0"/>
              <a:t>Clayton and Dickinson (1999) study</a:t>
            </a:r>
          </a:p>
        </p:txBody>
      </p:sp>
      <p:sp>
        <p:nvSpPr>
          <p:cNvPr id="3" name="TextBox 2"/>
          <p:cNvSpPr txBox="1"/>
          <p:nvPr/>
        </p:nvSpPr>
        <p:spPr>
          <a:xfrm>
            <a:off x="457199" y="4799217"/>
            <a:ext cx="8525933" cy="2031325"/>
          </a:xfrm>
          <a:prstGeom prst="rect">
            <a:avLst/>
          </a:prstGeom>
          <a:noFill/>
        </p:spPr>
        <p:txBody>
          <a:bodyPr wrap="square" rtlCol="0">
            <a:spAutoFit/>
          </a:bodyPr>
          <a:lstStyle/>
          <a:p>
            <a:pPr marL="285750" indent="-285750">
              <a:buFont typeface="Arial"/>
              <a:buChar char="•"/>
            </a:pPr>
            <a:r>
              <a:rPr lang="en-US" dirty="0" err="1">
                <a:solidFill>
                  <a:srgbClr val="FF0000"/>
                </a:solidFill>
              </a:rPr>
              <a:t>Kamil</a:t>
            </a:r>
            <a:r>
              <a:rPr lang="en-US" dirty="0">
                <a:solidFill>
                  <a:srgbClr val="FF0000"/>
                </a:solidFill>
              </a:rPr>
              <a:t> and </a:t>
            </a:r>
            <a:r>
              <a:rPr lang="en-US" dirty="0" err="1">
                <a:solidFill>
                  <a:srgbClr val="FF0000"/>
                </a:solidFill>
              </a:rPr>
              <a:t>Balda</a:t>
            </a:r>
            <a:r>
              <a:rPr lang="en-US" dirty="0">
                <a:solidFill>
                  <a:srgbClr val="FF0000"/>
                </a:solidFill>
              </a:rPr>
              <a:t> forced the birds to store up to 18 seeds in a laboratory environment with 225 storage holes.  However, only 18 were available at any given time.</a:t>
            </a:r>
          </a:p>
          <a:p>
            <a:pPr marL="285750" indent="-285750">
              <a:buFont typeface="Arial"/>
              <a:buChar char="•"/>
            </a:pPr>
            <a:r>
              <a:rPr lang="en-US" dirty="0">
                <a:solidFill>
                  <a:srgbClr val="FF0000"/>
                </a:solidFill>
              </a:rPr>
              <a:t>Then, after some delay period, they were allowed to retrieve their stored caches.</a:t>
            </a:r>
          </a:p>
          <a:p>
            <a:pPr marL="285750" indent="-285750">
              <a:buFont typeface="Arial"/>
              <a:buChar char="•"/>
            </a:pPr>
            <a:r>
              <a:rPr lang="en-US" dirty="0">
                <a:solidFill>
                  <a:srgbClr val="FF0000"/>
                </a:solidFill>
              </a:rPr>
              <a:t>But, during this retrieval test, all 225 storage holes were accessible.</a:t>
            </a:r>
          </a:p>
          <a:p>
            <a:pPr marL="285750" indent="-285750">
              <a:buFont typeface="Arial"/>
              <a:buChar char="•"/>
            </a:pPr>
            <a:r>
              <a:rPr lang="en-US" dirty="0">
                <a:solidFill>
                  <a:srgbClr val="FF0000"/>
                </a:solidFill>
              </a:rPr>
              <a:t>The birds could recover their caches 2-4 times greater than would be expected by chance.</a:t>
            </a:r>
          </a:p>
          <a:p>
            <a:pPr marL="285750" indent="-285750">
              <a:buFont typeface="Arial"/>
              <a:buChar char="•"/>
            </a:pPr>
            <a:r>
              <a:rPr lang="en-US" dirty="0">
                <a:solidFill>
                  <a:srgbClr val="FF0000"/>
                </a:solidFill>
              </a:rPr>
              <a:t>Furthermore, they could remember these after as long as a 285 day delay.</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3549" y="2147885"/>
            <a:ext cx="5673717" cy="27433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53567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Episodic Memory: Food Caching Birds</a:t>
            </a:r>
            <a:endParaRPr lang="en-US" dirty="0">
              <a:latin typeface="Arial" charset="0"/>
              <a:ea typeface="ＭＳ Ｐゴシック" charset="0"/>
              <a:cs typeface="ＭＳ Ｐゴシック" charset="0"/>
            </a:endParaRPr>
          </a:p>
        </p:txBody>
      </p:sp>
      <p:sp>
        <p:nvSpPr>
          <p:cNvPr id="2" name="TextBox 1"/>
          <p:cNvSpPr txBox="1"/>
          <p:nvPr/>
        </p:nvSpPr>
        <p:spPr>
          <a:xfrm>
            <a:off x="618066" y="1557862"/>
            <a:ext cx="8238153" cy="923330"/>
          </a:xfrm>
          <a:prstGeom prst="rect">
            <a:avLst/>
          </a:prstGeom>
          <a:noFill/>
        </p:spPr>
        <p:txBody>
          <a:bodyPr wrap="none" rtlCol="0">
            <a:spAutoFit/>
          </a:bodyPr>
          <a:lstStyle/>
          <a:p>
            <a:pPr marL="342900" indent="-342900">
              <a:buAutoNum type="arabicPeriod"/>
            </a:pPr>
            <a:r>
              <a:rPr lang="en-US" dirty="0" err="1"/>
              <a:t>Kamil</a:t>
            </a:r>
            <a:r>
              <a:rPr lang="en-US" dirty="0"/>
              <a:t> and </a:t>
            </a:r>
            <a:r>
              <a:rPr lang="en-US" dirty="0" err="1"/>
              <a:t>Balda</a:t>
            </a:r>
            <a:r>
              <a:rPr lang="en-US" dirty="0"/>
              <a:t> (1985) study – This study shows an amazing memory ability.</a:t>
            </a:r>
          </a:p>
          <a:p>
            <a:pPr marL="342900" indent="-342900">
              <a:buAutoNum type="arabicPeriod"/>
            </a:pPr>
            <a:r>
              <a:rPr lang="en-US" dirty="0"/>
              <a:t>Clayton and Dickinson (1999) study – This study shows some evidence for episodic</a:t>
            </a:r>
          </a:p>
          <a:p>
            <a:r>
              <a:rPr lang="en-US" dirty="0"/>
              <a:t>	memory in birds (Scrub Jays).</a:t>
            </a:r>
          </a:p>
        </p:txBody>
      </p:sp>
      <p:sp>
        <p:nvSpPr>
          <p:cNvPr id="4" name="TextBox 3"/>
          <p:cNvSpPr txBox="1"/>
          <p:nvPr/>
        </p:nvSpPr>
        <p:spPr>
          <a:xfrm>
            <a:off x="846667" y="2515059"/>
            <a:ext cx="7922962" cy="2031325"/>
          </a:xfrm>
          <a:prstGeom prst="rect">
            <a:avLst/>
          </a:prstGeom>
          <a:noFill/>
        </p:spPr>
        <p:txBody>
          <a:bodyPr wrap="none" rtlCol="0">
            <a:spAutoFit/>
          </a:bodyPr>
          <a:lstStyle/>
          <a:p>
            <a:r>
              <a:rPr lang="en-US" dirty="0"/>
              <a:t>What is “episodic” memory? Is it uniquely human?</a:t>
            </a:r>
          </a:p>
          <a:p>
            <a:r>
              <a:rPr lang="en-US" dirty="0"/>
              <a:t>	a.  Usual answer is that it is a recollection of a particular event that took place</a:t>
            </a:r>
          </a:p>
          <a:p>
            <a:r>
              <a:rPr lang="en-US" dirty="0"/>
              <a:t>in a particular location at a particular time.  In essence, you </a:t>
            </a:r>
            <a:r>
              <a:rPr lang="en-US" dirty="0" err="1"/>
              <a:t>reexperience</a:t>
            </a:r>
            <a:r>
              <a:rPr lang="en-US" dirty="0"/>
              <a:t> the</a:t>
            </a:r>
          </a:p>
          <a:p>
            <a:r>
              <a:rPr lang="en-US" dirty="0"/>
              <a:t>episode.</a:t>
            </a:r>
          </a:p>
          <a:p>
            <a:r>
              <a:rPr lang="en-US" dirty="0"/>
              <a:t>	b.  Aside from the conscious aspects of this memory, it can be characterized</a:t>
            </a:r>
          </a:p>
          <a:p>
            <a:r>
              <a:rPr lang="en-US" dirty="0"/>
              <a:t>As a memory containing “what,” “where,” and “when” information.</a:t>
            </a:r>
          </a:p>
          <a:p>
            <a:r>
              <a:rPr lang="en-US" dirty="0"/>
              <a:t>	c.  Clayton and Dickinson (1999) asked if scrub jays had this kind of memory.</a:t>
            </a:r>
          </a:p>
        </p:txBody>
      </p:sp>
    </p:spTree>
    <p:extLst>
      <p:ext uri="{BB962C8B-B14F-4D97-AF65-F5344CB8AC3E}">
        <p14:creationId xmlns:p14="http://schemas.microsoft.com/office/powerpoint/2010/main" val="128928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Episodic Memory: Food Caching Birds</a:t>
            </a:r>
            <a:endParaRPr lang="en-US" dirty="0">
              <a:latin typeface="Arial" charset="0"/>
              <a:ea typeface="ＭＳ Ｐゴシック" charset="0"/>
              <a:cs typeface="ＭＳ Ｐゴシック" charset="0"/>
            </a:endParaRPr>
          </a:p>
        </p:txBody>
      </p:sp>
      <p:sp>
        <p:nvSpPr>
          <p:cNvPr id="2" name="TextBox 1"/>
          <p:cNvSpPr txBox="1"/>
          <p:nvPr/>
        </p:nvSpPr>
        <p:spPr>
          <a:xfrm>
            <a:off x="618066" y="1188530"/>
            <a:ext cx="3526226" cy="369332"/>
          </a:xfrm>
          <a:prstGeom prst="rect">
            <a:avLst/>
          </a:prstGeom>
          <a:noFill/>
        </p:spPr>
        <p:txBody>
          <a:bodyPr wrap="none" rtlCol="0">
            <a:spAutoFit/>
          </a:bodyPr>
          <a:lstStyle/>
          <a:p>
            <a:r>
              <a:rPr lang="en-US" i="1" dirty="0"/>
              <a:t>Clayton and Dickinson (1999) study</a:t>
            </a:r>
          </a:p>
        </p:txBody>
      </p:sp>
      <p:sp>
        <p:nvSpPr>
          <p:cNvPr id="3" name="TextBox 2"/>
          <p:cNvSpPr txBox="1"/>
          <p:nvPr/>
        </p:nvSpPr>
        <p:spPr>
          <a:xfrm>
            <a:off x="380999" y="4689151"/>
            <a:ext cx="8525933" cy="1477328"/>
          </a:xfrm>
          <a:prstGeom prst="rect">
            <a:avLst/>
          </a:prstGeom>
          <a:noFill/>
        </p:spPr>
        <p:txBody>
          <a:bodyPr wrap="square" rtlCol="0">
            <a:spAutoFit/>
          </a:bodyPr>
          <a:lstStyle/>
          <a:p>
            <a:pPr marL="285750" indent="-285750">
              <a:buFont typeface="Arial"/>
              <a:buChar char="•"/>
            </a:pPr>
            <a:r>
              <a:rPr lang="en-US" dirty="0">
                <a:solidFill>
                  <a:srgbClr val="FF0000"/>
                </a:solidFill>
              </a:rPr>
              <a:t>Birds were asked to cache different types of food (peanuts and mealworms) into ice</a:t>
            </a:r>
          </a:p>
          <a:p>
            <a:r>
              <a:rPr lang="en-US" dirty="0">
                <a:solidFill>
                  <a:srgbClr val="FF0000"/>
                </a:solidFill>
              </a:rPr>
              <a:t>	cube trays that had sand in them and were surrounded by </a:t>
            </a:r>
            <a:r>
              <a:rPr lang="en-US" dirty="0" err="1">
                <a:solidFill>
                  <a:srgbClr val="FF0000"/>
                </a:solidFill>
              </a:rPr>
              <a:t>lego</a:t>
            </a:r>
            <a:r>
              <a:rPr lang="en-US" dirty="0">
                <a:solidFill>
                  <a:srgbClr val="FF0000"/>
                </a:solidFill>
              </a:rPr>
              <a:t> block structures.</a:t>
            </a:r>
          </a:p>
          <a:p>
            <a:pPr marL="285750" indent="-285750">
              <a:buFont typeface="Arial"/>
              <a:buChar char="•"/>
            </a:pPr>
            <a:r>
              <a:rPr lang="en-US" dirty="0">
                <a:solidFill>
                  <a:srgbClr val="FF0000"/>
                </a:solidFill>
              </a:rPr>
              <a:t>Then they were asked to retrieve them after 4 or 124 hour delays.</a:t>
            </a:r>
          </a:p>
          <a:p>
            <a:pPr marL="285750" indent="-285750">
              <a:buFont typeface="Arial"/>
              <a:buChar char="•"/>
            </a:pPr>
            <a:r>
              <a:rPr lang="en-US" dirty="0">
                <a:solidFill>
                  <a:srgbClr val="FF0000"/>
                </a:solidFill>
              </a:rPr>
              <a:t>Some birds learned, though, that the meal worms deteriorated after 124 hours, whereas for others the bad mealworms were replenished with fresh ones.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4305" y="1557862"/>
            <a:ext cx="5609695" cy="22233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71" y="1735667"/>
            <a:ext cx="3081867" cy="17318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16080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Episodic Memory: Food Caching Birds</a:t>
            </a:r>
            <a:endParaRPr lang="en-US" dirty="0">
              <a:latin typeface="Arial" charset="0"/>
              <a:ea typeface="ＭＳ Ｐゴシック" charset="0"/>
              <a:cs typeface="ＭＳ Ｐゴシック" charset="0"/>
            </a:endParaRPr>
          </a:p>
        </p:txBody>
      </p:sp>
      <p:sp>
        <p:nvSpPr>
          <p:cNvPr id="2" name="TextBox 1"/>
          <p:cNvSpPr txBox="1"/>
          <p:nvPr/>
        </p:nvSpPr>
        <p:spPr>
          <a:xfrm>
            <a:off x="618066" y="1188530"/>
            <a:ext cx="3526226" cy="369332"/>
          </a:xfrm>
          <a:prstGeom prst="rect">
            <a:avLst/>
          </a:prstGeom>
          <a:noFill/>
        </p:spPr>
        <p:txBody>
          <a:bodyPr wrap="none" rtlCol="0">
            <a:spAutoFit/>
          </a:bodyPr>
          <a:lstStyle/>
          <a:p>
            <a:r>
              <a:rPr lang="en-US" i="1" dirty="0"/>
              <a:t>Clayton and Dickinson (1999) study</a:t>
            </a:r>
          </a:p>
        </p:txBody>
      </p:sp>
      <p:sp>
        <p:nvSpPr>
          <p:cNvPr id="3" name="TextBox 2"/>
          <p:cNvSpPr txBox="1"/>
          <p:nvPr/>
        </p:nvSpPr>
        <p:spPr>
          <a:xfrm>
            <a:off x="380999" y="4689151"/>
            <a:ext cx="8525933" cy="2031325"/>
          </a:xfrm>
          <a:prstGeom prst="rect">
            <a:avLst/>
          </a:prstGeom>
          <a:noFill/>
        </p:spPr>
        <p:txBody>
          <a:bodyPr wrap="square" rtlCol="0">
            <a:spAutoFit/>
          </a:bodyPr>
          <a:lstStyle/>
          <a:p>
            <a:pPr marL="285750" indent="-285750">
              <a:buFont typeface="Arial"/>
              <a:buChar char="•"/>
            </a:pPr>
            <a:r>
              <a:rPr lang="en-US" dirty="0">
                <a:solidFill>
                  <a:srgbClr val="FF0000"/>
                </a:solidFill>
              </a:rPr>
              <a:t>Since the jays preferred mealworms to peanuts, the Replenish group always retrieved</a:t>
            </a:r>
          </a:p>
          <a:p>
            <a:r>
              <a:rPr lang="en-US" dirty="0">
                <a:solidFill>
                  <a:srgbClr val="FF0000"/>
                </a:solidFill>
              </a:rPr>
              <a:t>	more mealworms (W) than peanuts (P) during the 4 and 124 hour tests.</a:t>
            </a:r>
          </a:p>
          <a:p>
            <a:pPr marL="285750" indent="-285750">
              <a:buFont typeface="Arial"/>
              <a:buChar char="•"/>
            </a:pPr>
            <a:r>
              <a:rPr lang="en-US" dirty="0">
                <a:solidFill>
                  <a:srgbClr val="FF0000"/>
                </a:solidFill>
              </a:rPr>
              <a:t>The birds that learned that mealworms decay after 124 hours preferred searching for the peanuts to the mealworms after 124 hours, but worms to peanuts after 4 hours.</a:t>
            </a:r>
          </a:p>
          <a:p>
            <a:pPr marL="285750" indent="-285750">
              <a:buFont typeface="Arial"/>
              <a:buChar char="•"/>
            </a:pPr>
            <a:r>
              <a:rPr lang="en-US" dirty="0">
                <a:solidFill>
                  <a:srgbClr val="FF0000"/>
                </a:solidFill>
              </a:rPr>
              <a:t>This means that the birds knew after 124 hours what food was stored, as well as where and when it was stored there.</a:t>
            </a:r>
          </a:p>
          <a:p>
            <a:pPr marL="285750" indent="-285750">
              <a:buFont typeface="Arial"/>
              <a:buChar char="•"/>
            </a:pPr>
            <a:r>
              <a:rPr lang="en-US" dirty="0">
                <a:solidFill>
                  <a:srgbClr val="FF0000"/>
                </a:solidFill>
              </a:rPr>
              <a:t>This suggests that the scrub jays, like humans, may have episodic memories.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29" y="3152597"/>
            <a:ext cx="2992439" cy="11860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72" y="1735667"/>
            <a:ext cx="2493961" cy="14014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l="3697" r="2422" b="13171"/>
          <a:stretch>
            <a:fillRect/>
          </a:stretch>
        </p:blipFill>
        <p:spPr bwMode="auto">
          <a:xfrm>
            <a:off x="3166700" y="1557862"/>
            <a:ext cx="5975713" cy="297180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307051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Interval Timing: Methods &amp; Properties</a:t>
            </a:r>
            <a:endParaRPr lang="en-US" dirty="0">
              <a:latin typeface="Arial" charset="0"/>
              <a:ea typeface="ＭＳ Ｐゴシック" charset="0"/>
              <a:cs typeface="ＭＳ Ｐゴシック" charset="0"/>
            </a:endParaRPr>
          </a:p>
        </p:txBody>
      </p:sp>
      <p:sp>
        <p:nvSpPr>
          <p:cNvPr id="2" name="TextBox 1"/>
          <p:cNvSpPr txBox="1"/>
          <p:nvPr/>
        </p:nvSpPr>
        <p:spPr>
          <a:xfrm>
            <a:off x="685799" y="1557862"/>
            <a:ext cx="5968301" cy="369332"/>
          </a:xfrm>
          <a:prstGeom prst="rect">
            <a:avLst/>
          </a:prstGeom>
          <a:noFill/>
        </p:spPr>
        <p:txBody>
          <a:bodyPr wrap="none" rtlCol="0">
            <a:spAutoFit/>
          </a:bodyPr>
          <a:lstStyle/>
          <a:p>
            <a:pPr marL="342900" indent="-342900">
              <a:buAutoNum type="arabicPeriod"/>
            </a:pPr>
            <a:r>
              <a:rPr lang="en-US" dirty="0"/>
              <a:t>Duration Estimation (symbolic matching to sample task….)</a:t>
            </a:r>
          </a:p>
        </p:txBody>
      </p:sp>
      <p:sp>
        <p:nvSpPr>
          <p:cNvPr id="3" name="TextBox 2"/>
          <p:cNvSpPr txBox="1"/>
          <p:nvPr/>
        </p:nvSpPr>
        <p:spPr>
          <a:xfrm>
            <a:off x="380999" y="4689151"/>
            <a:ext cx="8525933" cy="1200329"/>
          </a:xfrm>
          <a:prstGeom prst="rect">
            <a:avLst/>
          </a:prstGeom>
          <a:noFill/>
        </p:spPr>
        <p:txBody>
          <a:bodyPr wrap="square" rtlCol="0">
            <a:spAutoFit/>
          </a:bodyPr>
          <a:lstStyle/>
          <a:p>
            <a:pPr marL="285750" indent="-285750">
              <a:buFont typeface="Arial"/>
              <a:buChar char="•"/>
            </a:pPr>
            <a:r>
              <a:rPr lang="en-US" dirty="0">
                <a:solidFill>
                  <a:srgbClr val="FF0000"/>
                </a:solidFill>
              </a:rPr>
              <a:t>In the duration estimation task, the subject judges whether the first stimulus (the sample stimulus) is short or long.</a:t>
            </a:r>
          </a:p>
          <a:p>
            <a:pPr marL="285750" indent="-285750">
              <a:buFont typeface="Arial"/>
              <a:buChar char="•"/>
            </a:pPr>
            <a:r>
              <a:rPr lang="en-US" dirty="0">
                <a:solidFill>
                  <a:srgbClr val="FF0000"/>
                </a:solidFill>
              </a:rPr>
              <a:t>If it is short, then choosing the left response is reinforced with food, but if it is long, then choosing the right response is reinforced with food.</a:t>
            </a:r>
          </a:p>
        </p:txBody>
      </p:sp>
      <p:sp>
        <p:nvSpPr>
          <p:cNvPr id="10" name="Line 26"/>
          <p:cNvSpPr>
            <a:spLocks noChangeShapeType="1"/>
          </p:cNvSpPr>
          <p:nvPr/>
        </p:nvSpPr>
        <p:spPr bwMode="auto">
          <a:xfrm>
            <a:off x="689553" y="2890027"/>
            <a:ext cx="3810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1" name="Line 27"/>
          <p:cNvSpPr>
            <a:spLocks noChangeShapeType="1"/>
          </p:cNvSpPr>
          <p:nvPr/>
        </p:nvSpPr>
        <p:spPr bwMode="auto">
          <a:xfrm>
            <a:off x="1070553" y="2590056"/>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2" name="Line 28"/>
          <p:cNvSpPr>
            <a:spLocks noChangeShapeType="1"/>
          </p:cNvSpPr>
          <p:nvPr/>
        </p:nvSpPr>
        <p:spPr bwMode="auto">
          <a:xfrm>
            <a:off x="1070553" y="2585227"/>
            <a:ext cx="6858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3" name="Line 29"/>
          <p:cNvSpPr>
            <a:spLocks noChangeShapeType="1"/>
          </p:cNvSpPr>
          <p:nvPr/>
        </p:nvSpPr>
        <p:spPr bwMode="auto">
          <a:xfrm>
            <a:off x="1756353" y="2590056"/>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4" name="Line 30"/>
          <p:cNvSpPr>
            <a:spLocks noChangeShapeType="1"/>
          </p:cNvSpPr>
          <p:nvPr/>
        </p:nvSpPr>
        <p:spPr bwMode="auto">
          <a:xfrm>
            <a:off x="1756353" y="2890027"/>
            <a:ext cx="13716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7" name="Rectangle 33"/>
          <p:cNvSpPr>
            <a:spLocks noChangeArrowheads="1"/>
          </p:cNvSpPr>
          <p:nvPr/>
        </p:nvSpPr>
        <p:spPr bwMode="auto">
          <a:xfrm>
            <a:off x="537150" y="2594661"/>
            <a:ext cx="610464" cy="338554"/>
          </a:xfrm>
          <a:prstGeom prst="rect">
            <a:avLst/>
          </a:prstGeom>
          <a:noFill/>
          <a:ln w="9525">
            <a:noFill/>
            <a:miter lim="800000"/>
            <a:headEnd/>
            <a:tailEnd/>
          </a:ln>
          <a:effectLst/>
        </p:spPr>
        <p:txBody>
          <a:bodyPr wrap="none">
            <a:prstTxWarp prst="textNoShape">
              <a:avLst/>
            </a:prstTxWarp>
            <a:spAutoFit/>
          </a:bodyPr>
          <a:lstStyle/>
          <a:p>
            <a:r>
              <a:rPr lang="en-US" sz="1600" b="1" dirty="0">
                <a:latin typeface="Times" pitchFamily="-112" charset="0"/>
              </a:rPr>
              <a:t>Tone</a:t>
            </a:r>
            <a:endParaRPr lang="en-US" sz="2000" b="1" dirty="0">
              <a:latin typeface="Times" pitchFamily="-112" charset="0"/>
            </a:endParaRPr>
          </a:p>
        </p:txBody>
      </p:sp>
      <p:sp>
        <p:nvSpPr>
          <p:cNvPr id="19" name="Line 35"/>
          <p:cNvSpPr>
            <a:spLocks noChangeShapeType="1"/>
          </p:cNvSpPr>
          <p:nvPr/>
        </p:nvSpPr>
        <p:spPr bwMode="auto">
          <a:xfrm>
            <a:off x="694270" y="3521166"/>
            <a:ext cx="3810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0" name="Line 36"/>
          <p:cNvSpPr>
            <a:spLocks noChangeShapeType="1"/>
          </p:cNvSpPr>
          <p:nvPr/>
        </p:nvSpPr>
        <p:spPr bwMode="auto">
          <a:xfrm>
            <a:off x="1075270" y="3216366"/>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 name="Line 37"/>
          <p:cNvSpPr>
            <a:spLocks noChangeShapeType="1"/>
          </p:cNvSpPr>
          <p:nvPr/>
        </p:nvSpPr>
        <p:spPr bwMode="auto">
          <a:xfrm>
            <a:off x="1075270" y="3216366"/>
            <a:ext cx="25908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2" name="Line 38"/>
          <p:cNvSpPr>
            <a:spLocks noChangeShapeType="1"/>
          </p:cNvSpPr>
          <p:nvPr/>
        </p:nvSpPr>
        <p:spPr bwMode="auto">
          <a:xfrm>
            <a:off x="3666070" y="3216366"/>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 name="Line 39"/>
          <p:cNvSpPr>
            <a:spLocks noChangeShapeType="1"/>
          </p:cNvSpPr>
          <p:nvPr/>
        </p:nvSpPr>
        <p:spPr bwMode="auto">
          <a:xfrm>
            <a:off x="3666070" y="3521166"/>
            <a:ext cx="13716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 name="Rectangle 42"/>
          <p:cNvSpPr>
            <a:spLocks noChangeArrowheads="1"/>
          </p:cNvSpPr>
          <p:nvPr/>
        </p:nvSpPr>
        <p:spPr bwMode="auto">
          <a:xfrm>
            <a:off x="533400" y="3225800"/>
            <a:ext cx="610464" cy="338554"/>
          </a:xfrm>
          <a:prstGeom prst="rect">
            <a:avLst/>
          </a:prstGeom>
          <a:noFill/>
          <a:ln w="9525">
            <a:noFill/>
            <a:miter lim="800000"/>
            <a:headEnd/>
            <a:tailEnd/>
          </a:ln>
          <a:effectLst/>
        </p:spPr>
        <p:txBody>
          <a:bodyPr wrap="none">
            <a:prstTxWarp prst="textNoShape">
              <a:avLst/>
            </a:prstTxWarp>
            <a:spAutoFit/>
          </a:bodyPr>
          <a:lstStyle/>
          <a:p>
            <a:r>
              <a:rPr lang="en-US" sz="1600" b="1" dirty="0">
                <a:latin typeface="Times" pitchFamily="-112" charset="0"/>
              </a:rPr>
              <a:t>Tone</a:t>
            </a:r>
            <a:endParaRPr lang="en-US" sz="2000" b="1" dirty="0">
              <a:latin typeface="Times" pitchFamily="-112" charset="0"/>
            </a:endParaRPr>
          </a:p>
        </p:txBody>
      </p:sp>
      <p:sp>
        <p:nvSpPr>
          <p:cNvPr id="4" name="TextBox 3"/>
          <p:cNvSpPr txBox="1"/>
          <p:nvPr/>
        </p:nvSpPr>
        <p:spPr>
          <a:xfrm>
            <a:off x="5037670" y="2721437"/>
            <a:ext cx="2717736" cy="646331"/>
          </a:xfrm>
          <a:prstGeom prst="rect">
            <a:avLst/>
          </a:prstGeom>
          <a:noFill/>
        </p:spPr>
        <p:txBody>
          <a:bodyPr wrap="none" rtlCol="0">
            <a:spAutoFit/>
          </a:bodyPr>
          <a:lstStyle/>
          <a:p>
            <a:r>
              <a:rPr lang="en-US" dirty="0"/>
              <a:t>Choose Response 1 if short</a:t>
            </a:r>
          </a:p>
          <a:p>
            <a:r>
              <a:rPr lang="en-US" dirty="0"/>
              <a:t>Choose Response 2 if long</a:t>
            </a:r>
          </a:p>
        </p:txBody>
      </p:sp>
      <p:sp>
        <p:nvSpPr>
          <p:cNvPr id="5" name="TextBox 4"/>
          <p:cNvSpPr txBox="1"/>
          <p:nvPr/>
        </p:nvSpPr>
        <p:spPr>
          <a:xfrm>
            <a:off x="1143864" y="2173186"/>
            <a:ext cx="5233562" cy="369332"/>
          </a:xfrm>
          <a:prstGeom prst="rect">
            <a:avLst/>
          </a:prstGeom>
          <a:noFill/>
        </p:spPr>
        <p:txBody>
          <a:bodyPr wrap="none" rtlCol="0">
            <a:spAutoFit/>
          </a:bodyPr>
          <a:lstStyle/>
          <a:p>
            <a:r>
              <a:rPr lang="en-US" u="sng" dirty="0"/>
              <a:t>Sample Stimulus                                                       Choice</a:t>
            </a:r>
          </a:p>
        </p:txBody>
      </p:sp>
    </p:spTree>
    <p:extLst>
      <p:ext uri="{BB962C8B-B14F-4D97-AF65-F5344CB8AC3E}">
        <p14:creationId xmlns:p14="http://schemas.microsoft.com/office/powerpoint/2010/main" val="100873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Interval Timing: Methods &amp; Properties</a:t>
            </a:r>
            <a:endParaRPr lang="en-US" dirty="0">
              <a:latin typeface="Arial" charset="0"/>
              <a:ea typeface="ＭＳ Ｐゴシック" charset="0"/>
              <a:cs typeface="ＭＳ Ｐゴシック" charset="0"/>
            </a:endParaRPr>
          </a:p>
        </p:txBody>
      </p:sp>
      <p:sp>
        <p:nvSpPr>
          <p:cNvPr id="2" name="TextBox 1"/>
          <p:cNvSpPr txBox="1"/>
          <p:nvPr/>
        </p:nvSpPr>
        <p:spPr>
          <a:xfrm>
            <a:off x="685799" y="1557862"/>
            <a:ext cx="5968301" cy="646331"/>
          </a:xfrm>
          <a:prstGeom prst="rect">
            <a:avLst/>
          </a:prstGeom>
          <a:noFill/>
        </p:spPr>
        <p:txBody>
          <a:bodyPr wrap="none" rtlCol="0">
            <a:spAutoFit/>
          </a:bodyPr>
          <a:lstStyle/>
          <a:p>
            <a:pPr marL="342900" indent="-342900">
              <a:buAutoNum type="arabicPeriod"/>
            </a:pPr>
            <a:r>
              <a:rPr lang="en-US" dirty="0"/>
              <a:t>Duration Estimation (symbolic matching to sample task….)</a:t>
            </a:r>
          </a:p>
          <a:p>
            <a:pPr marL="342900" indent="-342900">
              <a:buAutoNum type="arabicPeriod"/>
            </a:pPr>
            <a:r>
              <a:rPr lang="en-US" dirty="0"/>
              <a:t>Peak Procedure (duration production)</a:t>
            </a:r>
          </a:p>
        </p:txBody>
      </p:sp>
      <p:sp>
        <p:nvSpPr>
          <p:cNvPr id="3" name="TextBox 2"/>
          <p:cNvSpPr txBox="1"/>
          <p:nvPr/>
        </p:nvSpPr>
        <p:spPr>
          <a:xfrm>
            <a:off x="380999" y="4689151"/>
            <a:ext cx="8525933" cy="1477328"/>
          </a:xfrm>
          <a:prstGeom prst="rect">
            <a:avLst/>
          </a:prstGeom>
          <a:noFill/>
        </p:spPr>
        <p:txBody>
          <a:bodyPr wrap="square" rtlCol="0">
            <a:spAutoFit/>
          </a:bodyPr>
          <a:lstStyle/>
          <a:p>
            <a:pPr marL="285750" indent="-285750">
              <a:buFont typeface="Arial"/>
              <a:buChar char="•"/>
            </a:pPr>
            <a:r>
              <a:rPr lang="en-US" dirty="0">
                <a:solidFill>
                  <a:srgbClr val="FF0000"/>
                </a:solidFill>
              </a:rPr>
              <a:t>In the peak procedure, a stimulus comes on and signals reward opportunity after a fixed interval (e.g., FI 20 s).</a:t>
            </a:r>
          </a:p>
          <a:p>
            <a:pPr marL="285750" indent="-285750">
              <a:buFont typeface="Arial"/>
              <a:buChar char="•"/>
            </a:pPr>
            <a:r>
              <a:rPr lang="en-US" dirty="0">
                <a:solidFill>
                  <a:srgbClr val="FF0000"/>
                </a:solidFill>
              </a:rPr>
              <a:t>But on </a:t>
            </a:r>
            <a:r>
              <a:rPr lang="en-US" dirty="0" err="1">
                <a:solidFill>
                  <a:srgbClr val="FF0000"/>
                </a:solidFill>
              </a:rPr>
              <a:t>nonreinforced</a:t>
            </a:r>
            <a:r>
              <a:rPr lang="en-US" dirty="0">
                <a:solidFill>
                  <a:srgbClr val="FF0000"/>
                </a:solidFill>
              </a:rPr>
              <a:t> probe trials, the duration of the trial is extended and no reward can be earned.</a:t>
            </a:r>
          </a:p>
          <a:p>
            <a:pPr marL="285750" indent="-285750">
              <a:buFont typeface="Arial"/>
              <a:buChar char="•"/>
            </a:pPr>
            <a:r>
              <a:rPr lang="en-US" dirty="0">
                <a:solidFill>
                  <a:srgbClr val="FF0000"/>
                </a:solidFill>
              </a:rPr>
              <a:t>It is on these trials that we assess responding as a function of time.</a:t>
            </a:r>
          </a:p>
        </p:txBody>
      </p:sp>
      <p:sp>
        <p:nvSpPr>
          <p:cNvPr id="10" name="Line 26"/>
          <p:cNvSpPr>
            <a:spLocks noChangeShapeType="1"/>
          </p:cNvSpPr>
          <p:nvPr/>
        </p:nvSpPr>
        <p:spPr bwMode="auto">
          <a:xfrm>
            <a:off x="1219200" y="2704728"/>
            <a:ext cx="3810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1" name="Line 27"/>
          <p:cNvSpPr>
            <a:spLocks noChangeShapeType="1"/>
          </p:cNvSpPr>
          <p:nvPr/>
        </p:nvSpPr>
        <p:spPr bwMode="auto">
          <a:xfrm>
            <a:off x="1600200" y="2399928"/>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2" name="Line 28"/>
          <p:cNvSpPr>
            <a:spLocks noChangeShapeType="1"/>
          </p:cNvSpPr>
          <p:nvPr/>
        </p:nvSpPr>
        <p:spPr bwMode="auto">
          <a:xfrm>
            <a:off x="1600200" y="2399928"/>
            <a:ext cx="6858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3" name="Line 29"/>
          <p:cNvSpPr>
            <a:spLocks noChangeShapeType="1"/>
          </p:cNvSpPr>
          <p:nvPr/>
        </p:nvSpPr>
        <p:spPr bwMode="auto">
          <a:xfrm>
            <a:off x="2286000" y="2399928"/>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4" name="Line 30"/>
          <p:cNvSpPr>
            <a:spLocks noChangeShapeType="1"/>
          </p:cNvSpPr>
          <p:nvPr/>
        </p:nvSpPr>
        <p:spPr bwMode="auto">
          <a:xfrm>
            <a:off x="2286000" y="2704728"/>
            <a:ext cx="13716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5" name="Line 31"/>
          <p:cNvSpPr>
            <a:spLocks noChangeShapeType="1"/>
          </p:cNvSpPr>
          <p:nvPr/>
        </p:nvSpPr>
        <p:spPr bwMode="auto">
          <a:xfrm>
            <a:off x="1219200" y="2933328"/>
            <a:ext cx="24384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6" name="Text Box 32"/>
          <p:cNvSpPr txBox="1">
            <a:spLocks noChangeArrowheads="1"/>
          </p:cNvSpPr>
          <p:nvPr/>
        </p:nvSpPr>
        <p:spPr bwMode="auto">
          <a:xfrm>
            <a:off x="2209800" y="2637962"/>
            <a:ext cx="1005504" cy="338554"/>
          </a:xfrm>
          <a:prstGeom prst="rect">
            <a:avLst/>
          </a:prstGeom>
          <a:noFill/>
          <a:ln w="9525">
            <a:noFill/>
            <a:miter lim="800000"/>
            <a:headEnd/>
            <a:tailEnd/>
          </a:ln>
          <a:effectLst/>
        </p:spPr>
        <p:txBody>
          <a:bodyPr wrap="none">
            <a:prstTxWarp prst="textNoShape">
              <a:avLst/>
            </a:prstTxWarp>
            <a:spAutoFit/>
          </a:bodyPr>
          <a:lstStyle/>
          <a:p>
            <a:r>
              <a:rPr lang="en-US" sz="1600" b="1" dirty="0">
                <a:latin typeface="Times" pitchFamily="-112" charset="0"/>
              </a:rPr>
              <a:t>Response</a:t>
            </a:r>
            <a:endParaRPr lang="en-US" b="1" dirty="0">
              <a:latin typeface="Times" pitchFamily="-112" charset="0"/>
            </a:endParaRPr>
          </a:p>
        </p:txBody>
      </p:sp>
      <p:sp>
        <p:nvSpPr>
          <p:cNvPr id="17" name="Rectangle 33"/>
          <p:cNvSpPr>
            <a:spLocks noChangeArrowheads="1"/>
          </p:cNvSpPr>
          <p:nvPr/>
        </p:nvSpPr>
        <p:spPr bwMode="auto">
          <a:xfrm>
            <a:off x="1143000" y="2409362"/>
            <a:ext cx="300082" cy="338554"/>
          </a:xfrm>
          <a:prstGeom prst="rect">
            <a:avLst/>
          </a:prstGeom>
          <a:noFill/>
          <a:ln w="9525">
            <a:noFill/>
            <a:miter lim="800000"/>
            <a:headEnd/>
            <a:tailEnd/>
          </a:ln>
          <a:effectLst/>
        </p:spPr>
        <p:txBody>
          <a:bodyPr wrap="none">
            <a:prstTxWarp prst="textNoShape">
              <a:avLst/>
            </a:prstTxWarp>
            <a:spAutoFit/>
          </a:bodyPr>
          <a:lstStyle/>
          <a:p>
            <a:r>
              <a:rPr lang="en-US" sz="1600" b="1" dirty="0">
                <a:latin typeface="Times" pitchFamily="-112" charset="0"/>
              </a:rPr>
              <a:t>S</a:t>
            </a:r>
            <a:endParaRPr lang="en-US" sz="2000" b="1" dirty="0">
              <a:latin typeface="Times" pitchFamily="-112" charset="0"/>
            </a:endParaRPr>
          </a:p>
        </p:txBody>
      </p:sp>
      <p:sp>
        <p:nvSpPr>
          <p:cNvPr id="18" name="Rectangle 34"/>
          <p:cNvSpPr>
            <a:spLocks noChangeArrowheads="1"/>
          </p:cNvSpPr>
          <p:nvPr/>
        </p:nvSpPr>
        <p:spPr bwMode="auto">
          <a:xfrm>
            <a:off x="1143000" y="3278705"/>
            <a:ext cx="1695346" cy="584776"/>
          </a:xfrm>
          <a:prstGeom prst="rect">
            <a:avLst/>
          </a:prstGeom>
          <a:noFill/>
          <a:ln w="9525">
            <a:noFill/>
            <a:miter lim="800000"/>
            <a:headEnd/>
            <a:tailEnd/>
          </a:ln>
        </p:spPr>
        <p:txBody>
          <a:bodyPr wrap="none">
            <a:prstTxWarp prst="textNoShape">
              <a:avLst/>
            </a:prstTxWarp>
            <a:spAutoFit/>
          </a:bodyPr>
          <a:lstStyle/>
          <a:p>
            <a:r>
              <a:rPr lang="en-US" sz="1600" i="1" dirty="0"/>
              <a:t>Training trials</a:t>
            </a:r>
          </a:p>
          <a:p>
            <a:r>
              <a:rPr lang="en-US" sz="1600" i="1" dirty="0"/>
              <a:t>Fixed Interval 20 s</a:t>
            </a:r>
            <a:endParaRPr lang="en-US" sz="1800" dirty="0"/>
          </a:p>
        </p:txBody>
      </p:sp>
      <p:sp>
        <p:nvSpPr>
          <p:cNvPr id="19" name="Line 35"/>
          <p:cNvSpPr>
            <a:spLocks noChangeShapeType="1"/>
          </p:cNvSpPr>
          <p:nvPr/>
        </p:nvSpPr>
        <p:spPr bwMode="auto">
          <a:xfrm>
            <a:off x="4343400" y="2704728"/>
            <a:ext cx="3810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0" name="Line 36"/>
          <p:cNvSpPr>
            <a:spLocks noChangeShapeType="1"/>
          </p:cNvSpPr>
          <p:nvPr/>
        </p:nvSpPr>
        <p:spPr bwMode="auto">
          <a:xfrm>
            <a:off x="4724400" y="2399928"/>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 name="Line 37"/>
          <p:cNvSpPr>
            <a:spLocks noChangeShapeType="1"/>
          </p:cNvSpPr>
          <p:nvPr/>
        </p:nvSpPr>
        <p:spPr bwMode="auto">
          <a:xfrm>
            <a:off x="4724400" y="2399928"/>
            <a:ext cx="25908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2" name="Line 38"/>
          <p:cNvSpPr>
            <a:spLocks noChangeShapeType="1"/>
          </p:cNvSpPr>
          <p:nvPr/>
        </p:nvSpPr>
        <p:spPr bwMode="auto">
          <a:xfrm>
            <a:off x="7315200" y="2399928"/>
            <a:ext cx="0" cy="3048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 name="Line 39"/>
          <p:cNvSpPr>
            <a:spLocks noChangeShapeType="1"/>
          </p:cNvSpPr>
          <p:nvPr/>
        </p:nvSpPr>
        <p:spPr bwMode="auto">
          <a:xfrm>
            <a:off x="7315200" y="2704728"/>
            <a:ext cx="13716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4" name="Line 40"/>
          <p:cNvSpPr>
            <a:spLocks noChangeShapeType="1"/>
          </p:cNvSpPr>
          <p:nvPr/>
        </p:nvSpPr>
        <p:spPr bwMode="auto">
          <a:xfrm>
            <a:off x="4343400" y="2933328"/>
            <a:ext cx="43434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 name="Rectangle 42"/>
          <p:cNvSpPr>
            <a:spLocks noChangeArrowheads="1"/>
          </p:cNvSpPr>
          <p:nvPr/>
        </p:nvSpPr>
        <p:spPr bwMode="auto">
          <a:xfrm>
            <a:off x="4267200" y="2409362"/>
            <a:ext cx="300082" cy="338554"/>
          </a:xfrm>
          <a:prstGeom prst="rect">
            <a:avLst/>
          </a:prstGeom>
          <a:noFill/>
          <a:ln w="9525">
            <a:noFill/>
            <a:miter lim="800000"/>
            <a:headEnd/>
            <a:tailEnd/>
          </a:ln>
          <a:effectLst/>
        </p:spPr>
        <p:txBody>
          <a:bodyPr wrap="none">
            <a:prstTxWarp prst="textNoShape">
              <a:avLst/>
            </a:prstTxWarp>
            <a:spAutoFit/>
          </a:bodyPr>
          <a:lstStyle/>
          <a:p>
            <a:r>
              <a:rPr lang="en-US" sz="1600" b="1" dirty="0">
                <a:latin typeface="Times" pitchFamily="-112" charset="0"/>
              </a:rPr>
              <a:t>S</a:t>
            </a:r>
            <a:endParaRPr lang="en-US" sz="2000" b="1" dirty="0">
              <a:latin typeface="Times" pitchFamily="-112" charset="0"/>
            </a:endParaRPr>
          </a:p>
        </p:txBody>
      </p:sp>
      <p:sp>
        <p:nvSpPr>
          <p:cNvPr id="26" name="Rectangle 43"/>
          <p:cNvSpPr>
            <a:spLocks noChangeArrowheads="1"/>
          </p:cNvSpPr>
          <p:nvPr/>
        </p:nvSpPr>
        <p:spPr bwMode="auto">
          <a:xfrm>
            <a:off x="4572000" y="3256480"/>
            <a:ext cx="2417135" cy="584776"/>
          </a:xfrm>
          <a:prstGeom prst="rect">
            <a:avLst/>
          </a:prstGeom>
          <a:noFill/>
          <a:ln w="9525">
            <a:noFill/>
            <a:miter lim="800000"/>
            <a:headEnd/>
            <a:tailEnd/>
          </a:ln>
        </p:spPr>
        <p:txBody>
          <a:bodyPr wrap="none">
            <a:prstTxWarp prst="textNoShape">
              <a:avLst/>
            </a:prstTxWarp>
            <a:spAutoFit/>
          </a:bodyPr>
          <a:lstStyle/>
          <a:p>
            <a:r>
              <a:rPr lang="en-US" sz="1600" i="1" dirty="0" err="1"/>
              <a:t>Nonreinforced</a:t>
            </a:r>
            <a:r>
              <a:rPr lang="en-US" sz="1600" i="1" dirty="0"/>
              <a:t> Probe trials</a:t>
            </a:r>
          </a:p>
          <a:p>
            <a:r>
              <a:rPr lang="en-US" sz="1600" i="1" dirty="0"/>
              <a:t>80-s S duration</a:t>
            </a:r>
          </a:p>
        </p:txBody>
      </p:sp>
      <p:sp>
        <p:nvSpPr>
          <p:cNvPr id="27" name="Line 31"/>
          <p:cNvSpPr>
            <a:spLocks noChangeShapeType="1"/>
          </p:cNvSpPr>
          <p:nvPr/>
        </p:nvSpPr>
        <p:spPr bwMode="auto">
          <a:xfrm>
            <a:off x="1219200" y="3181775"/>
            <a:ext cx="24384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8" name="Line 40"/>
          <p:cNvSpPr>
            <a:spLocks noChangeShapeType="1"/>
          </p:cNvSpPr>
          <p:nvPr/>
        </p:nvSpPr>
        <p:spPr bwMode="auto">
          <a:xfrm>
            <a:off x="4343400" y="3181775"/>
            <a:ext cx="43434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9" name="Rectangle 28"/>
          <p:cNvSpPr/>
          <p:nvPr/>
        </p:nvSpPr>
        <p:spPr>
          <a:xfrm>
            <a:off x="2211539" y="2866685"/>
            <a:ext cx="879868" cy="338554"/>
          </a:xfrm>
          <a:prstGeom prst="rect">
            <a:avLst/>
          </a:prstGeom>
        </p:spPr>
        <p:txBody>
          <a:bodyPr wrap="none">
            <a:spAutoFit/>
          </a:bodyPr>
          <a:lstStyle/>
          <a:p>
            <a:r>
              <a:rPr lang="en-US" sz="1600" b="1" dirty="0">
                <a:latin typeface="Times" pitchFamily="-112" charset="0"/>
              </a:rPr>
              <a:t>Reward</a:t>
            </a:r>
          </a:p>
        </p:txBody>
      </p:sp>
      <p:sp>
        <p:nvSpPr>
          <p:cNvPr id="30" name="Text Box 32"/>
          <p:cNvSpPr txBox="1">
            <a:spLocks noChangeArrowheads="1"/>
          </p:cNvSpPr>
          <p:nvPr/>
        </p:nvSpPr>
        <p:spPr bwMode="auto">
          <a:xfrm>
            <a:off x="5128509" y="2653101"/>
            <a:ext cx="1005504" cy="338554"/>
          </a:xfrm>
          <a:prstGeom prst="rect">
            <a:avLst/>
          </a:prstGeom>
          <a:noFill/>
          <a:ln w="9525">
            <a:noFill/>
            <a:miter lim="800000"/>
            <a:headEnd/>
            <a:tailEnd/>
          </a:ln>
          <a:effectLst/>
        </p:spPr>
        <p:txBody>
          <a:bodyPr wrap="none">
            <a:prstTxWarp prst="textNoShape">
              <a:avLst/>
            </a:prstTxWarp>
            <a:spAutoFit/>
          </a:bodyPr>
          <a:lstStyle/>
          <a:p>
            <a:r>
              <a:rPr lang="en-US" sz="1600" b="1" dirty="0">
                <a:latin typeface="Times" pitchFamily="-112" charset="0"/>
              </a:rPr>
              <a:t>Response</a:t>
            </a:r>
            <a:endParaRPr lang="en-US" b="1" dirty="0">
              <a:latin typeface="Times" pitchFamily="-112" charset="0"/>
            </a:endParaRPr>
          </a:p>
        </p:txBody>
      </p:sp>
    </p:spTree>
    <p:extLst>
      <p:ext uri="{BB962C8B-B14F-4D97-AF65-F5344CB8AC3E}">
        <p14:creationId xmlns:p14="http://schemas.microsoft.com/office/powerpoint/2010/main" val="1309225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2706</TotalTime>
  <Words>1333</Words>
  <Application>Microsoft Macintosh PowerPoint</Application>
  <PresentationFormat>On-screen Show (4:3)</PresentationFormat>
  <Paragraphs>190</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Calibri</vt:lpstr>
      <vt:lpstr>Times</vt:lpstr>
      <vt:lpstr>Office Theme</vt:lpstr>
      <vt:lpstr>Lecture 23:  Animal Cognition II (Special Topics)</vt:lpstr>
      <vt:lpstr>Selected Special Topics in the Study of Comparative Cognition</vt:lpstr>
      <vt:lpstr>Episodic Memory: Food Caching Birds</vt:lpstr>
      <vt:lpstr>Episodic Memory: Food Caching Birds</vt:lpstr>
      <vt:lpstr>Episodic Memory: Food Caching Birds</vt:lpstr>
      <vt:lpstr>Episodic Memory: Food Caching Birds</vt:lpstr>
      <vt:lpstr>Episodic Memory: Food Caching Birds</vt:lpstr>
      <vt:lpstr>Interval Timing: Methods &amp; Properties</vt:lpstr>
      <vt:lpstr>Interval Timing: Methods &amp; Properties</vt:lpstr>
      <vt:lpstr>Interval Timing: Methods &amp; Properties</vt:lpstr>
      <vt:lpstr>Interval Timing: Theories</vt:lpstr>
      <vt:lpstr>Interval Timing: Theories</vt:lpstr>
      <vt:lpstr>Serial Order Learning</vt:lpstr>
      <vt:lpstr>Serial Order Learning</vt:lpstr>
      <vt:lpstr>Categorization &amp; Concept Learning</vt:lpstr>
      <vt:lpstr>Categorization &amp; Concept Learning</vt:lpstr>
      <vt:lpstr>Categorization &amp; Concept Learning:  Mechanisms of Concept Learning</vt:lpstr>
      <vt:lpstr>Categorization &amp; Concept Learning:  Mechanisms of Concept Learning</vt:lpstr>
    </vt:vector>
  </TitlesOfParts>
  <Company>Brooklyn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  Pavlovian Conditioning (Basic Concepts &amp; Generality)</dc:title>
  <dc:creator>Andrew Delamater</dc:creator>
  <cp:lastModifiedBy>Andy Delamater</cp:lastModifiedBy>
  <cp:revision>207</cp:revision>
  <dcterms:created xsi:type="dcterms:W3CDTF">2015-02-10T20:21:29Z</dcterms:created>
  <dcterms:modified xsi:type="dcterms:W3CDTF">2018-12-12T17:42:44Z</dcterms:modified>
</cp:coreProperties>
</file>