
<file path=[Content_Types].xml><?xml version="1.0" encoding="utf-8"?>
<Types xmlns="http://schemas.openxmlformats.org/package/2006/content-types">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sldIdLst>
    <p:sldId id="257" r:id="rId2"/>
    <p:sldId id="258" r:id="rId3"/>
    <p:sldId id="259" r:id="rId4"/>
    <p:sldId id="270" r:id="rId5"/>
    <p:sldId id="332" r:id="rId6"/>
    <p:sldId id="333" r:id="rId7"/>
    <p:sldId id="334" r:id="rId8"/>
    <p:sldId id="321" r:id="rId9"/>
    <p:sldId id="337" r:id="rId10"/>
    <p:sldId id="336" r:id="rId11"/>
    <p:sldId id="340" r:id="rId12"/>
    <p:sldId id="323" r:id="rId13"/>
    <p:sldId id="338" r:id="rId14"/>
    <p:sldId id="324" r:id="rId15"/>
    <p:sldId id="339" r:id="rId16"/>
    <p:sldId id="341" r:id="rId17"/>
    <p:sldId id="325" r:id="rId18"/>
    <p:sldId id="335"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39">
          <p15:clr>
            <a:srgbClr val="A4A3A4"/>
          </p15:clr>
        </p15:guide>
        <p15:guide id="2" pos="490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94685"/>
  </p:normalViewPr>
  <p:slideViewPr>
    <p:cSldViewPr snapToGrid="0" snapToObjects="1" showGuides="1">
      <p:cViewPr varScale="1">
        <p:scale>
          <a:sx n="170" d="100"/>
          <a:sy n="170" d="100"/>
        </p:scale>
        <p:origin x="1768" y="192"/>
      </p:cViewPr>
      <p:guideLst>
        <p:guide orient="horz" pos="2339"/>
        <p:guide pos="4909"/>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064F4E-05BF-F249-9E8D-CF6EA99682A1}" type="datetimeFigureOut">
              <a:rPr lang="en-US" smtClean="0"/>
              <a:t>10/22/18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2870F6E-7E3C-2E4F-89B6-28FEA8E2B03C}" type="slidenum">
              <a:rPr lang="en-US" smtClean="0"/>
              <a:t>‹#›</a:t>
            </a:fld>
            <a:endParaRPr lang="en-US"/>
          </a:p>
        </p:txBody>
      </p:sp>
    </p:spTree>
    <p:extLst>
      <p:ext uri="{BB962C8B-B14F-4D97-AF65-F5344CB8AC3E}">
        <p14:creationId xmlns:p14="http://schemas.microsoft.com/office/powerpoint/2010/main" val="54774970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031"/>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A8883005-5965-B743-B869-552706B6D08D}" type="slidenum">
              <a:rPr lang="en-US" sz="1200"/>
              <a:pPr/>
              <a:t>2</a:t>
            </a:fld>
            <a:endParaRPr lang="en-US" sz="1200"/>
          </a:p>
        </p:txBody>
      </p:sp>
      <p:sp>
        <p:nvSpPr>
          <p:cNvPr id="14338"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2531"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031"/>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E6979AE7-9258-D546-8E80-8F7A40770843}" type="slidenum">
              <a:rPr lang="en-US" sz="1200"/>
              <a:pPr/>
              <a:t>11</a:t>
            </a:fld>
            <a:endParaRPr lang="en-US" sz="1200"/>
          </a:p>
        </p:txBody>
      </p:sp>
      <p:sp>
        <p:nvSpPr>
          <p:cNvPr id="2662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6627" name="Rectangle 3"/>
          <p:cNvSpPr>
            <a:spLocks noGrp="1" noChangeArrowheads="1"/>
          </p:cNvSpPr>
          <p:nvPr>
            <p:ph type="body" idx="1"/>
          </p:nvPr>
        </p:nvSpPr>
        <p:spPr>
          <a:noFill/>
        </p:spPr>
        <p:txBody>
          <a:bodyPr/>
          <a:lstStyle/>
          <a:p>
            <a:pPr eaLnBrk="1" hangingPunct="1"/>
            <a:endParaRPr lang="en-US"/>
          </a:p>
        </p:txBody>
      </p:sp>
    </p:spTree>
    <p:extLst>
      <p:ext uri="{BB962C8B-B14F-4D97-AF65-F5344CB8AC3E}">
        <p14:creationId xmlns:p14="http://schemas.microsoft.com/office/powerpoint/2010/main" val="10388087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031"/>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E6979AE7-9258-D546-8E80-8F7A40770843}" type="slidenum">
              <a:rPr lang="en-US" sz="1200"/>
              <a:pPr/>
              <a:t>12</a:t>
            </a:fld>
            <a:endParaRPr lang="en-US" sz="1200"/>
          </a:p>
        </p:txBody>
      </p:sp>
      <p:sp>
        <p:nvSpPr>
          <p:cNvPr id="2662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6627"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031"/>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E6979AE7-9258-D546-8E80-8F7A40770843}" type="slidenum">
              <a:rPr lang="en-US" sz="1200"/>
              <a:pPr/>
              <a:t>13</a:t>
            </a:fld>
            <a:endParaRPr lang="en-US" sz="1200"/>
          </a:p>
        </p:txBody>
      </p:sp>
      <p:sp>
        <p:nvSpPr>
          <p:cNvPr id="2662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6627" name="Rectangle 3"/>
          <p:cNvSpPr>
            <a:spLocks noGrp="1" noChangeArrowheads="1"/>
          </p:cNvSpPr>
          <p:nvPr>
            <p:ph type="body" idx="1"/>
          </p:nvPr>
        </p:nvSpPr>
        <p:spPr>
          <a:noFill/>
        </p:spPr>
        <p:txBody>
          <a:bodyPr/>
          <a:lstStyle/>
          <a:p>
            <a:pPr eaLnBrk="1" hangingPunct="1"/>
            <a:endParaRPr lang="en-US"/>
          </a:p>
        </p:txBody>
      </p:sp>
    </p:spTree>
    <p:extLst>
      <p:ext uri="{BB962C8B-B14F-4D97-AF65-F5344CB8AC3E}">
        <p14:creationId xmlns:p14="http://schemas.microsoft.com/office/powerpoint/2010/main" val="4596536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031"/>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E6979AE7-9258-D546-8E80-8F7A40770843}" type="slidenum">
              <a:rPr lang="en-US" sz="1200"/>
              <a:pPr/>
              <a:t>14</a:t>
            </a:fld>
            <a:endParaRPr lang="en-US" sz="1200"/>
          </a:p>
        </p:txBody>
      </p:sp>
      <p:sp>
        <p:nvSpPr>
          <p:cNvPr id="2662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6627"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031"/>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E6979AE7-9258-D546-8E80-8F7A40770843}" type="slidenum">
              <a:rPr lang="en-US" sz="1200"/>
              <a:pPr/>
              <a:t>15</a:t>
            </a:fld>
            <a:endParaRPr lang="en-US" sz="1200"/>
          </a:p>
        </p:txBody>
      </p:sp>
      <p:sp>
        <p:nvSpPr>
          <p:cNvPr id="2662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6627" name="Rectangle 3"/>
          <p:cNvSpPr>
            <a:spLocks noGrp="1" noChangeArrowheads="1"/>
          </p:cNvSpPr>
          <p:nvPr>
            <p:ph type="body" idx="1"/>
          </p:nvPr>
        </p:nvSpPr>
        <p:spPr>
          <a:noFill/>
        </p:spPr>
        <p:txBody>
          <a:bodyPr/>
          <a:lstStyle/>
          <a:p>
            <a:pPr eaLnBrk="1" hangingPunct="1"/>
            <a:endParaRPr lang="en-US"/>
          </a:p>
        </p:txBody>
      </p:sp>
    </p:spTree>
    <p:extLst>
      <p:ext uri="{BB962C8B-B14F-4D97-AF65-F5344CB8AC3E}">
        <p14:creationId xmlns:p14="http://schemas.microsoft.com/office/powerpoint/2010/main" val="7460931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031"/>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E6979AE7-9258-D546-8E80-8F7A40770843}" type="slidenum">
              <a:rPr lang="en-US" sz="1200"/>
              <a:pPr/>
              <a:t>16</a:t>
            </a:fld>
            <a:endParaRPr lang="en-US" sz="1200"/>
          </a:p>
        </p:txBody>
      </p:sp>
      <p:sp>
        <p:nvSpPr>
          <p:cNvPr id="2662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6627" name="Rectangle 3"/>
          <p:cNvSpPr>
            <a:spLocks noGrp="1" noChangeArrowheads="1"/>
          </p:cNvSpPr>
          <p:nvPr>
            <p:ph type="body" idx="1"/>
          </p:nvPr>
        </p:nvSpPr>
        <p:spPr>
          <a:noFill/>
        </p:spPr>
        <p:txBody>
          <a:bodyPr/>
          <a:lstStyle/>
          <a:p>
            <a:pPr eaLnBrk="1" hangingPunct="1"/>
            <a:endParaRPr lang="en-US"/>
          </a:p>
        </p:txBody>
      </p:sp>
    </p:spTree>
    <p:extLst>
      <p:ext uri="{BB962C8B-B14F-4D97-AF65-F5344CB8AC3E}">
        <p14:creationId xmlns:p14="http://schemas.microsoft.com/office/powerpoint/2010/main" val="17577139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031"/>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E6979AE7-9258-D546-8E80-8F7A40770843}" type="slidenum">
              <a:rPr lang="en-US" sz="1200"/>
              <a:pPr/>
              <a:t>17</a:t>
            </a:fld>
            <a:endParaRPr lang="en-US" sz="1200"/>
          </a:p>
        </p:txBody>
      </p:sp>
      <p:sp>
        <p:nvSpPr>
          <p:cNvPr id="2662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6627"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031"/>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E6979AE7-9258-D546-8E80-8F7A40770843}" type="slidenum">
              <a:rPr lang="en-US" sz="1200"/>
              <a:pPr/>
              <a:t>18</a:t>
            </a:fld>
            <a:endParaRPr lang="en-US" sz="1200"/>
          </a:p>
        </p:txBody>
      </p:sp>
      <p:sp>
        <p:nvSpPr>
          <p:cNvPr id="2662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6627"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031"/>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E6979AE7-9258-D546-8E80-8F7A40770843}" type="slidenum">
              <a:rPr lang="en-US" sz="1200"/>
              <a:pPr/>
              <a:t>3</a:t>
            </a:fld>
            <a:endParaRPr lang="en-US" sz="1200"/>
          </a:p>
        </p:txBody>
      </p:sp>
      <p:sp>
        <p:nvSpPr>
          <p:cNvPr id="2662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6627"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031"/>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E6979AE7-9258-D546-8E80-8F7A40770843}" type="slidenum">
              <a:rPr lang="en-US" sz="1200"/>
              <a:pPr/>
              <a:t>4</a:t>
            </a:fld>
            <a:endParaRPr lang="en-US" sz="1200"/>
          </a:p>
        </p:txBody>
      </p:sp>
      <p:sp>
        <p:nvSpPr>
          <p:cNvPr id="2662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6627"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031"/>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E6979AE7-9258-D546-8E80-8F7A40770843}" type="slidenum">
              <a:rPr lang="en-US" sz="1200"/>
              <a:pPr/>
              <a:t>5</a:t>
            </a:fld>
            <a:endParaRPr lang="en-US" sz="1200"/>
          </a:p>
        </p:txBody>
      </p:sp>
      <p:sp>
        <p:nvSpPr>
          <p:cNvPr id="2662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6627"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031"/>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E6979AE7-9258-D546-8E80-8F7A40770843}" type="slidenum">
              <a:rPr lang="en-US" sz="1200"/>
              <a:pPr/>
              <a:t>6</a:t>
            </a:fld>
            <a:endParaRPr lang="en-US" sz="1200"/>
          </a:p>
        </p:txBody>
      </p:sp>
      <p:sp>
        <p:nvSpPr>
          <p:cNvPr id="2662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6627"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031"/>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E6979AE7-9258-D546-8E80-8F7A40770843}" type="slidenum">
              <a:rPr lang="en-US" sz="1200"/>
              <a:pPr/>
              <a:t>7</a:t>
            </a:fld>
            <a:endParaRPr lang="en-US" sz="1200"/>
          </a:p>
        </p:txBody>
      </p:sp>
      <p:sp>
        <p:nvSpPr>
          <p:cNvPr id="2662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6627"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031"/>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E6979AE7-9258-D546-8E80-8F7A40770843}" type="slidenum">
              <a:rPr lang="en-US" sz="1200"/>
              <a:pPr/>
              <a:t>8</a:t>
            </a:fld>
            <a:endParaRPr lang="en-US" sz="1200"/>
          </a:p>
        </p:txBody>
      </p:sp>
      <p:sp>
        <p:nvSpPr>
          <p:cNvPr id="2662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6627"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031"/>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E6979AE7-9258-D546-8E80-8F7A40770843}" type="slidenum">
              <a:rPr lang="en-US" sz="1200"/>
              <a:pPr/>
              <a:t>9</a:t>
            </a:fld>
            <a:endParaRPr lang="en-US" sz="1200"/>
          </a:p>
        </p:txBody>
      </p:sp>
      <p:sp>
        <p:nvSpPr>
          <p:cNvPr id="2662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6627" name="Rectangle 3"/>
          <p:cNvSpPr>
            <a:spLocks noGrp="1" noChangeArrowheads="1"/>
          </p:cNvSpPr>
          <p:nvPr>
            <p:ph type="body" idx="1"/>
          </p:nvPr>
        </p:nvSpPr>
        <p:spPr>
          <a:noFill/>
        </p:spPr>
        <p:txBody>
          <a:bodyPr/>
          <a:lstStyle/>
          <a:p>
            <a:pPr eaLnBrk="1" hangingPunct="1"/>
            <a:endParaRPr lang="en-US"/>
          </a:p>
        </p:txBody>
      </p:sp>
    </p:spTree>
    <p:extLst>
      <p:ext uri="{BB962C8B-B14F-4D97-AF65-F5344CB8AC3E}">
        <p14:creationId xmlns:p14="http://schemas.microsoft.com/office/powerpoint/2010/main" val="120409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031"/>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E6979AE7-9258-D546-8E80-8F7A40770843}" type="slidenum">
              <a:rPr lang="en-US" sz="1200"/>
              <a:pPr/>
              <a:t>10</a:t>
            </a:fld>
            <a:endParaRPr lang="en-US" sz="1200"/>
          </a:p>
        </p:txBody>
      </p:sp>
      <p:sp>
        <p:nvSpPr>
          <p:cNvPr id="2662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6627" name="Rectangle 3"/>
          <p:cNvSpPr>
            <a:spLocks noGrp="1" noChangeArrowheads="1"/>
          </p:cNvSpPr>
          <p:nvPr>
            <p:ph type="body" idx="1"/>
          </p:nvPr>
        </p:nvSpPr>
        <p:spPr>
          <a:noFill/>
        </p:spPr>
        <p:txBody>
          <a:bodyPr/>
          <a:lstStyle/>
          <a:p>
            <a:pPr eaLnBrk="1" hangingPunct="1"/>
            <a:endParaRPr lang="en-US"/>
          </a:p>
        </p:txBody>
      </p:sp>
    </p:spTree>
    <p:extLst>
      <p:ext uri="{BB962C8B-B14F-4D97-AF65-F5344CB8AC3E}">
        <p14:creationId xmlns:p14="http://schemas.microsoft.com/office/powerpoint/2010/main" val="13410766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84B75D8-8394-F847-B92F-DEAC13C5AA71}" type="datetimeFigureOut">
              <a:rPr lang="en-US" smtClean="0"/>
              <a:t>10/22/18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66C9F5-0507-D74C-8751-5B36A992BDFA}" type="slidenum">
              <a:rPr lang="en-US" smtClean="0"/>
              <a:t>‹#›</a:t>
            </a:fld>
            <a:endParaRPr lang="en-US"/>
          </a:p>
        </p:txBody>
      </p:sp>
    </p:spTree>
    <p:extLst>
      <p:ext uri="{BB962C8B-B14F-4D97-AF65-F5344CB8AC3E}">
        <p14:creationId xmlns:p14="http://schemas.microsoft.com/office/powerpoint/2010/main" val="701303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84B75D8-8394-F847-B92F-DEAC13C5AA71}" type="datetimeFigureOut">
              <a:rPr lang="en-US" smtClean="0"/>
              <a:t>10/22/18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66C9F5-0507-D74C-8751-5B36A992BDFA}" type="slidenum">
              <a:rPr lang="en-US" smtClean="0"/>
              <a:t>‹#›</a:t>
            </a:fld>
            <a:endParaRPr lang="en-US"/>
          </a:p>
        </p:txBody>
      </p:sp>
    </p:spTree>
    <p:extLst>
      <p:ext uri="{BB962C8B-B14F-4D97-AF65-F5344CB8AC3E}">
        <p14:creationId xmlns:p14="http://schemas.microsoft.com/office/powerpoint/2010/main" val="36066869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84B75D8-8394-F847-B92F-DEAC13C5AA71}" type="datetimeFigureOut">
              <a:rPr lang="en-US" smtClean="0"/>
              <a:t>10/22/18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66C9F5-0507-D74C-8751-5B36A992BDFA}" type="slidenum">
              <a:rPr lang="en-US" smtClean="0"/>
              <a:t>‹#›</a:t>
            </a:fld>
            <a:endParaRPr lang="en-US"/>
          </a:p>
        </p:txBody>
      </p:sp>
    </p:spTree>
    <p:extLst>
      <p:ext uri="{BB962C8B-B14F-4D97-AF65-F5344CB8AC3E}">
        <p14:creationId xmlns:p14="http://schemas.microsoft.com/office/powerpoint/2010/main" val="3641948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84B75D8-8394-F847-B92F-DEAC13C5AA71}" type="datetimeFigureOut">
              <a:rPr lang="en-US" smtClean="0"/>
              <a:t>10/22/18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66C9F5-0507-D74C-8751-5B36A992BDFA}" type="slidenum">
              <a:rPr lang="en-US" smtClean="0"/>
              <a:t>‹#›</a:t>
            </a:fld>
            <a:endParaRPr lang="en-US"/>
          </a:p>
        </p:txBody>
      </p:sp>
    </p:spTree>
    <p:extLst>
      <p:ext uri="{BB962C8B-B14F-4D97-AF65-F5344CB8AC3E}">
        <p14:creationId xmlns:p14="http://schemas.microsoft.com/office/powerpoint/2010/main" val="3942925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84B75D8-8394-F847-B92F-DEAC13C5AA71}" type="datetimeFigureOut">
              <a:rPr lang="en-US" smtClean="0"/>
              <a:t>10/22/18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66C9F5-0507-D74C-8751-5B36A992BDFA}" type="slidenum">
              <a:rPr lang="en-US" smtClean="0"/>
              <a:t>‹#›</a:t>
            </a:fld>
            <a:endParaRPr lang="en-US"/>
          </a:p>
        </p:txBody>
      </p:sp>
    </p:spTree>
    <p:extLst>
      <p:ext uri="{BB962C8B-B14F-4D97-AF65-F5344CB8AC3E}">
        <p14:creationId xmlns:p14="http://schemas.microsoft.com/office/powerpoint/2010/main" val="517924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84B75D8-8394-F847-B92F-DEAC13C5AA71}" type="datetimeFigureOut">
              <a:rPr lang="en-US" smtClean="0"/>
              <a:t>10/22/18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66C9F5-0507-D74C-8751-5B36A992BDFA}" type="slidenum">
              <a:rPr lang="en-US" smtClean="0"/>
              <a:t>‹#›</a:t>
            </a:fld>
            <a:endParaRPr lang="en-US"/>
          </a:p>
        </p:txBody>
      </p:sp>
    </p:spTree>
    <p:extLst>
      <p:ext uri="{BB962C8B-B14F-4D97-AF65-F5344CB8AC3E}">
        <p14:creationId xmlns:p14="http://schemas.microsoft.com/office/powerpoint/2010/main" val="4277378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84B75D8-8394-F847-B92F-DEAC13C5AA71}" type="datetimeFigureOut">
              <a:rPr lang="en-US" smtClean="0"/>
              <a:t>10/22/18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66C9F5-0507-D74C-8751-5B36A992BDFA}" type="slidenum">
              <a:rPr lang="en-US" smtClean="0"/>
              <a:t>‹#›</a:t>
            </a:fld>
            <a:endParaRPr lang="en-US"/>
          </a:p>
        </p:txBody>
      </p:sp>
    </p:spTree>
    <p:extLst>
      <p:ext uri="{BB962C8B-B14F-4D97-AF65-F5344CB8AC3E}">
        <p14:creationId xmlns:p14="http://schemas.microsoft.com/office/powerpoint/2010/main" val="11770720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84B75D8-8394-F847-B92F-DEAC13C5AA71}" type="datetimeFigureOut">
              <a:rPr lang="en-US" smtClean="0"/>
              <a:t>10/22/18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66C9F5-0507-D74C-8751-5B36A992BDFA}" type="slidenum">
              <a:rPr lang="en-US" smtClean="0"/>
              <a:t>‹#›</a:t>
            </a:fld>
            <a:endParaRPr lang="en-US"/>
          </a:p>
        </p:txBody>
      </p:sp>
    </p:spTree>
    <p:extLst>
      <p:ext uri="{BB962C8B-B14F-4D97-AF65-F5344CB8AC3E}">
        <p14:creationId xmlns:p14="http://schemas.microsoft.com/office/powerpoint/2010/main" val="18313328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4B75D8-8394-F847-B92F-DEAC13C5AA71}" type="datetimeFigureOut">
              <a:rPr lang="en-US" smtClean="0"/>
              <a:t>10/22/18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66C9F5-0507-D74C-8751-5B36A992BDFA}" type="slidenum">
              <a:rPr lang="en-US" smtClean="0"/>
              <a:t>‹#›</a:t>
            </a:fld>
            <a:endParaRPr lang="en-US"/>
          </a:p>
        </p:txBody>
      </p:sp>
    </p:spTree>
    <p:extLst>
      <p:ext uri="{BB962C8B-B14F-4D97-AF65-F5344CB8AC3E}">
        <p14:creationId xmlns:p14="http://schemas.microsoft.com/office/powerpoint/2010/main" val="455276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84B75D8-8394-F847-B92F-DEAC13C5AA71}" type="datetimeFigureOut">
              <a:rPr lang="en-US" smtClean="0"/>
              <a:t>10/22/18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66C9F5-0507-D74C-8751-5B36A992BDFA}" type="slidenum">
              <a:rPr lang="en-US" smtClean="0"/>
              <a:t>‹#›</a:t>
            </a:fld>
            <a:endParaRPr lang="en-US"/>
          </a:p>
        </p:txBody>
      </p:sp>
    </p:spTree>
    <p:extLst>
      <p:ext uri="{BB962C8B-B14F-4D97-AF65-F5344CB8AC3E}">
        <p14:creationId xmlns:p14="http://schemas.microsoft.com/office/powerpoint/2010/main" val="36032958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84B75D8-8394-F847-B92F-DEAC13C5AA71}" type="datetimeFigureOut">
              <a:rPr lang="en-US" smtClean="0"/>
              <a:t>10/22/18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66C9F5-0507-D74C-8751-5B36A992BDFA}" type="slidenum">
              <a:rPr lang="en-US" smtClean="0"/>
              <a:t>‹#›</a:t>
            </a:fld>
            <a:endParaRPr lang="en-US"/>
          </a:p>
        </p:txBody>
      </p:sp>
    </p:spTree>
    <p:extLst>
      <p:ext uri="{BB962C8B-B14F-4D97-AF65-F5344CB8AC3E}">
        <p14:creationId xmlns:p14="http://schemas.microsoft.com/office/powerpoint/2010/main" val="765167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4B75D8-8394-F847-B92F-DEAC13C5AA71}" type="datetimeFigureOut">
              <a:rPr lang="en-US" smtClean="0"/>
              <a:t>10/22/18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66C9F5-0507-D74C-8751-5B36A992BDFA}" type="slidenum">
              <a:rPr lang="en-US" smtClean="0"/>
              <a:t>‹#›</a:t>
            </a:fld>
            <a:endParaRPr lang="en-US"/>
          </a:p>
        </p:txBody>
      </p:sp>
    </p:spTree>
    <p:extLst>
      <p:ext uri="{BB962C8B-B14F-4D97-AF65-F5344CB8AC3E}">
        <p14:creationId xmlns:p14="http://schemas.microsoft.com/office/powerpoint/2010/main" val="32358258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6.xml"/><Relationship Id="rId4" Type="http://schemas.openxmlformats.org/officeDocument/2006/relationships/image" Target="../media/image7.wmf"/></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6.xml"/><Relationship Id="rId4" Type="http://schemas.openxmlformats.org/officeDocument/2006/relationships/image" Target="../media/image7.wmf"/></Relationships>
</file>

<file path=ppt/slides/_rels/slide14.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13.xml"/><Relationship Id="rId1" Type="http://schemas.openxmlformats.org/officeDocument/2006/relationships/slideLayout" Target="../slideLayouts/slideLayout6.xml"/><Relationship Id="rId6" Type="http://schemas.openxmlformats.org/officeDocument/2006/relationships/image" Target="../media/image11.jpg"/><Relationship Id="rId5" Type="http://schemas.openxmlformats.org/officeDocument/2006/relationships/image" Target="../media/image10.jpg"/><Relationship Id="rId4" Type="http://schemas.openxmlformats.org/officeDocument/2006/relationships/image" Target="../media/image9.jpg"/></Relationships>
</file>

<file path=ppt/slides/_rels/slide15.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17.xml"/><Relationship Id="rId1" Type="http://schemas.openxmlformats.org/officeDocument/2006/relationships/slideLayout" Target="../slideLayouts/slideLayout6.xml"/><Relationship Id="rId4" Type="http://schemas.openxmlformats.org/officeDocument/2006/relationships/image" Target="../media/image15.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2.jp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image" Target="../media/image4.jp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600" dirty="0">
                <a:latin typeface="Arial"/>
                <a:cs typeface="Arial"/>
              </a:rPr>
              <a:t>Lectures 12 &amp; 13:  </a:t>
            </a:r>
            <a:r>
              <a:rPr lang="en-US" sz="3600" dirty="0" err="1">
                <a:latin typeface="Arial"/>
                <a:cs typeface="Arial"/>
              </a:rPr>
              <a:t>Pavlovian</a:t>
            </a:r>
            <a:r>
              <a:rPr lang="en-US" sz="3600" dirty="0">
                <a:latin typeface="Arial"/>
                <a:cs typeface="Arial"/>
              </a:rPr>
              <a:t> Conditioning </a:t>
            </a:r>
            <a:r>
              <a:rPr lang="en-US" sz="2800" dirty="0">
                <a:latin typeface="Arial"/>
                <a:cs typeface="Arial"/>
              </a:rPr>
              <a:t>(Learning-Performance)</a:t>
            </a:r>
          </a:p>
        </p:txBody>
      </p:sp>
      <p:sp>
        <p:nvSpPr>
          <p:cNvPr id="3" name="Subtitle 2"/>
          <p:cNvSpPr>
            <a:spLocks noGrp="1"/>
          </p:cNvSpPr>
          <p:nvPr>
            <p:ph type="subTitle" idx="1"/>
          </p:nvPr>
        </p:nvSpPr>
        <p:spPr/>
        <p:txBody>
          <a:bodyPr>
            <a:normAutofit/>
          </a:bodyPr>
          <a:lstStyle/>
          <a:p>
            <a:r>
              <a:rPr lang="en-US" sz="2400" dirty="0">
                <a:solidFill>
                  <a:schemeClr val="tx1"/>
                </a:solidFill>
                <a:latin typeface="Arial"/>
                <a:cs typeface="Arial"/>
              </a:rPr>
              <a:t>Learning, Psychology 5310</a:t>
            </a:r>
          </a:p>
          <a:p>
            <a:r>
              <a:rPr lang="en-US" sz="2400" dirty="0">
                <a:solidFill>
                  <a:schemeClr val="tx1"/>
                </a:solidFill>
                <a:latin typeface="Arial"/>
                <a:cs typeface="Arial"/>
              </a:rPr>
              <a:t>Fall, 2018</a:t>
            </a:r>
          </a:p>
          <a:p>
            <a:r>
              <a:rPr lang="en-US" sz="2400" dirty="0">
                <a:solidFill>
                  <a:schemeClr val="tx1"/>
                </a:solidFill>
                <a:latin typeface="Arial"/>
                <a:cs typeface="Arial"/>
              </a:rPr>
              <a:t>Professor Delamater</a:t>
            </a:r>
          </a:p>
        </p:txBody>
      </p:sp>
    </p:spTree>
    <p:extLst>
      <p:ext uri="{BB962C8B-B14F-4D97-AF65-F5344CB8AC3E}">
        <p14:creationId xmlns:p14="http://schemas.microsoft.com/office/powerpoint/2010/main" val="2227803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p:txBody>
          <a:bodyPr/>
          <a:lstStyle/>
          <a:p>
            <a:pPr eaLnBrk="1" hangingPunct="1"/>
            <a:r>
              <a:rPr lang="en-US" sz="3200" b="1" u="sng" dirty="0">
                <a:latin typeface="Arial" charset="0"/>
                <a:ea typeface="ＭＳ Ｐゴシック" charset="0"/>
                <a:cs typeface="ＭＳ Ｐゴシック" charset="0"/>
              </a:rPr>
              <a:t>Nature of the CS &amp; CR Form</a:t>
            </a:r>
            <a:endParaRPr lang="en-US" dirty="0">
              <a:latin typeface="Arial" charset="0"/>
              <a:ea typeface="ＭＳ Ｐゴシック" charset="0"/>
              <a:cs typeface="ＭＳ Ｐゴシック" charset="0"/>
            </a:endParaRPr>
          </a:p>
        </p:txBody>
      </p:sp>
      <p:sp>
        <p:nvSpPr>
          <p:cNvPr id="13" name="TextBox 12"/>
          <p:cNvSpPr txBox="1"/>
          <p:nvPr/>
        </p:nvSpPr>
        <p:spPr>
          <a:xfrm>
            <a:off x="389297" y="5053872"/>
            <a:ext cx="7273112" cy="646331"/>
          </a:xfrm>
          <a:prstGeom prst="rect">
            <a:avLst/>
          </a:prstGeom>
          <a:noFill/>
        </p:spPr>
        <p:txBody>
          <a:bodyPr wrap="square" rtlCol="0">
            <a:spAutoFit/>
          </a:bodyPr>
          <a:lstStyle/>
          <a:p>
            <a:pPr marL="285750" indent="-285750">
              <a:buFont typeface="Arial"/>
              <a:buChar char="•"/>
            </a:pPr>
            <a:r>
              <a:rPr lang="en-US" dirty="0">
                <a:solidFill>
                  <a:srgbClr val="FF0000"/>
                </a:solidFill>
              </a:rPr>
              <a:t>Learning rat shows more biting responses to the wood block CS than in the control group.</a:t>
            </a:r>
          </a:p>
        </p:txBody>
      </p:sp>
      <p:sp>
        <p:nvSpPr>
          <p:cNvPr id="2" name="Rectangle 1"/>
          <p:cNvSpPr/>
          <p:nvPr/>
        </p:nvSpPr>
        <p:spPr>
          <a:xfrm>
            <a:off x="520015" y="1417638"/>
            <a:ext cx="5474447" cy="2031325"/>
          </a:xfrm>
          <a:prstGeom prst="rect">
            <a:avLst/>
          </a:prstGeom>
        </p:spPr>
        <p:txBody>
          <a:bodyPr wrap="square">
            <a:spAutoFit/>
          </a:bodyPr>
          <a:lstStyle/>
          <a:p>
            <a:r>
              <a:rPr lang="en-US" i="1" dirty="0"/>
              <a:t>Timberlake &amp; Grant Experiment (1975)</a:t>
            </a:r>
          </a:p>
          <a:p>
            <a:r>
              <a:rPr lang="en-US" dirty="0"/>
              <a:t>               </a:t>
            </a:r>
          </a:p>
          <a:p>
            <a:r>
              <a:rPr lang="en-US" dirty="0" err="1"/>
              <a:t>Expt</a:t>
            </a:r>
            <a:r>
              <a:rPr lang="en-US" dirty="0"/>
              <a:t> </a:t>
            </a:r>
            <a:r>
              <a:rPr lang="en-US" dirty="0" err="1"/>
              <a:t>Gp</a:t>
            </a:r>
            <a:r>
              <a:rPr lang="en-US" dirty="0"/>
              <a:t> 1:	Wood Block CS – Food pellets paired</a:t>
            </a:r>
          </a:p>
          <a:p>
            <a:r>
              <a:rPr lang="en-US" dirty="0"/>
              <a:t>Ctrl </a:t>
            </a:r>
            <a:r>
              <a:rPr lang="en-US" dirty="0" err="1"/>
              <a:t>Gp</a:t>
            </a:r>
            <a:r>
              <a:rPr lang="en-US" dirty="0"/>
              <a:t> 1:		Wood Block CS | Food pellets unpaired</a:t>
            </a:r>
          </a:p>
          <a:p>
            <a:endParaRPr lang="en-US" dirty="0"/>
          </a:p>
          <a:p>
            <a:r>
              <a:rPr lang="en-US" dirty="0" err="1"/>
              <a:t>Expt</a:t>
            </a:r>
            <a:r>
              <a:rPr lang="en-US" dirty="0"/>
              <a:t> </a:t>
            </a:r>
            <a:r>
              <a:rPr lang="en-US" dirty="0" err="1"/>
              <a:t>Gp</a:t>
            </a:r>
            <a:r>
              <a:rPr lang="en-US" dirty="0"/>
              <a:t> 2:	Live Rat CS – Food pellets paired</a:t>
            </a:r>
          </a:p>
          <a:p>
            <a:r>
              <a:rPr lang="en-US" dirty="0"/>
              <a:t>Ctrl </a:t>
            </a:r>
            <a:r>
              <a:rPr lang="en-US" dirty="0" err="1"/>
              <a:t>Gp</a:t>
            </a:r>
            <a:r>
              <a:rPr lang="en-US" dirty="0"/>
              <a:t> 2:		Live Rat CS | Food pellets unpaired</a:t>
            </a:r>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66931" y="2528068"/>
            <a:ext cx="3820886" cy="221053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sp>
        <p:nvSpPr>
          <p:cNvPr id="3" name="TextBox 2"/>
          <p:cNvSpPr txBox="1"/>
          <p:nvPr/>
        </p:nvSpPr>
        <p:spPr>
          <a:xfrm>
            <a:off x="520015" y="3853543"/>
            <a:ext cx="8149624" cy="1200329"/>
          </a:xfrm>
          <a:prstGeom prst="rect">
            <a:avLst/>
          </a:prstGeom>
          <a:noFill/>
        </p:spPr>
        <p:txBody>
          <a:bodyPr wrap="none" rtlCol="0">
            <a:spAutoFit/>
          </a:bodyPr>
          <a:lstStyle/>
          <a:p>
            <a:r>
              <a:rPr lang="en-US" dirty="0"/>
              <a:t>Stimulus Substitution Theory -</a:t>
            </a:r>
          </a:p>
          <a:p>
            <a:r>
              <a:rPr lang="en-US" dirty="0"/>
              <a:t>	CS substitutes for the US</a:t>
            </a:r>
          </a:p>
          <a:p>
            <a:r>
              <a:rPr lang="en-US" dirty="0"/>
              <a:t>Prediction:  Learning rat should respond to the </a:t>
            </a:r>
          </a:p>
          <a:p>
            <a:r>
              <a:rPr lang="en-US" dirty="0"/>
              <a:t>wood block and rat CSs in the paired groups in the same way, namely, by biting them.</a:t>
            </a:r>
          </a:p>
        </p:txBody>
      </p:sp>
    </p:spTree>
    <p:extLst>
      <p:ext uri="{BB962C8B-B14F-4D97-AF65-F5344CB8AC3E}">
        <p14:creationId xmlns:p14="http://schemas.microsoft.com/office/powerpoint/2010/main" val="6734443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p:txBody>
          <a:bodyPr/>
          <a:lstStyle/>
          <a:p>
            <a:pPr eaLnBrk="1" hangingPunct="1"/>
            <a:r>
              <a:rPr lang="en-US" sz="3200" b="1" u="sng" dirty="0">
                <a:latin typeface="Arial" charset="0"/>
                <a:ea typeface="ＭＳ Ｐゴシック" charset="0"/>
                <a:cs typeface="ＭＳ Ｐゴシック" charset="0"/>
              </a:rPr>
              <a:t>Nature of the CS &amp; CR Form</a:t>
            </a:r>
            <a:endParaRPr lang="en-US" dirty="0">
              <a:latin typeface="Arial" charset="0"/>
              <a:ea typeface="ＭＳ Ｐゴシック" charset="0"/>
              <a:cs typeface="ＭＳ Ｐゴシック" charset="0"/>
            </a:endParaRPr>
          </a:p>
        </p:txBody>
      </p:sp>
      <p:sp>
        <p:nvSpPr>
          <p:cNvPr id="13" name="TextBox 12"/>
          <p:cNvSpPr txBox="1"/>
          <p:nvPr/>
        </p:nvSpPr>
        <p:spPr>
          <a:xfrm>
            <a:off x="389297" y="5053872"/>
            <a:ext cx="7273112" cy="1754327"/>
          </a:xfrm>
          <a:prstGeom prst="rect">
            <a:avLst/>
          </a:prstGeom>
          <a:noFill/>
        </p:spPr>
        <p:txBody>
          <a:bodyPr wrap="square" rtlCol="0">
            <a:spAutoFit/>
          </a:bodyPr>
          <a:lstStyle/>
          <a:p>
            <a:pPr marL="285750" indent="-285750">
              <a:buFont typeface="Arial"/>
              <a:buChar char="•"/>
            </a:pPr>
            <a:r>
              <a:rPr lang="en-US" dirty="0">
                <a:solidFill>
                  <a:srgbClr val="FF0000"/>
                </a:solidFill>
              </a:rPr>
              <a:t>Learning rat shows more biting responses to the wood block CS than in the control group.</a:t>
            </a:r>
          </a:p>
          <a:p>
            <a:pPr marL="285750" indent="-285750">
              <a:buFont typeface="Arial"/>
              <a:buChar char="•"/>
            </a:pPr>
            <a:r>
              <a:rPr lang="en-US" dirty="0">
                <a:solidFill>
                  <a:srgbClr val="FF0000"/>
                </a:solidFill>
              </a:rPr>
              <a:t>However, the learning rat shows more social grooming responses displayed to the live rat CS than in the control group.</a:t>
            </a:r>
          </a:p>
          <a:p>
            <a:pPr marL="285750" indent="-285750">
              <a:buFont typeface="Arial"/>
              <a:buChar char="•"/>
            </a:pPr>
            <a:r>
              <a:rPr lang="en-US" dirty="0">
                <a:solidFill>
                  <a:srgbClr val="FF0000"/>
                </a:solidFill>
              </a:rPr>
              <a:t>This result is against the stimulus substitution theory prediction, and shows that the nature of the CS determines the form of the observed CR.</a:t>
            </a:r>
          </a:p>
        </p:txBody>
      </p:sp>
      <p:sp>
        <p:nvSpPr>
          <p:cNvPr id="2" name="Rectangle 1"/>
          <p:cNvSpPr/>
          <p:nvPr/>
        </p:nvSpPr>
        <p:spPr>
          <a:xfrm>
            <a:off x="520015" y="1417638"/>
            <a:ext cx="5474447" cy="2031325"/>
          </a:xfrm>
          <a:prstGeom prst="rect">
            <a:avLst/>
          </a:prstGeom>
        </p:spPr>
        <p:txBody>
          <a:bodyPr wrap="square">
            <a:spAutoFit/>
          </a:bodyPr>
          <a:lstStyle/>
          <a:p>
            <a:r>
              <a:rPr lang="en-US" i="1" dirty="0"/>
              <a:t>Timberlake &amp; Grant Experiment (1975)</a:t>
            </a:r>
          </a:p>
          <a:p>
            <a:r>
              <a:rPr lang="en-US" dirty="0"/>
              <a:t>               </a:t>
            </a:r>
          </a:p>
          <a:p>
            <a:r>
              <a:rPr lang="en-US" dirty="0" err="1"/>
              <a:t>Expt</a:t>
            </a:r>
            <a:r>
              <a:rPr lang="en-US" dirty="0"/>
              <a:t> </a:t>
            </a:r>
            <a:r>
              <a:rPr lang="en-US" dirty="0" err="1"/>
              <a:t>Gp</a:t>
            </a:r>
            <a:r>
              <a:rPr lang="en-US" dirty="0"/>
              <a:t> 1:	Wood Block CS – Food pellets paired</a:t>
            </a:r>
          </a:p>
          <a:p>
            <a:r>
              <a:rPr lang="en-US" dirty="0"/>
              <a:t>Ctrl </a:t>
            </a:r>
            <a:r>
              <a:rPr lang="en-US" dirty="0" err="1"/>
              <a:t>Gp</a:t>
            </a:r>
            <a:r>
              <a:rPr lang="en-US" dirty="0"/>
              <a:t> 1:		Wood Block CS | Food pellets unpaired</a:t>
            </a:r>
          </a:p>
          <a:p>
            <a:endParaRPr lang="en-US" dirty="0"/>
          </a:p>
          <a:p>
            <a:r>
              <a:rPr lang="en-US" dirty="0" err="1"/>
              <a:t>Expt</a:t>
            </a:r>
            <a:r>
              <a:rPr lang="en-US" dirty="0"/>
              <a:t> </a:t>
            </a:r>
            <a:r>
              <a:rPr lang="en-US" dirty="0" err="1"/>
              <a:t>Gp</a:t>
            </a:r>
            <a:r>
              <a:rPr lang="en-US" dirty="0"/>
              <a:t> 2:	Live Rat CS – Food pellets paired</a:t>
            </a:r>
          </a:p>
          <a:p>
            <a:r>
              <a:rPr lang="en-US" dirty="0"/>
              <a:t>Ctrl </a:t>
            </a:r>
            <a:r>
              <a:rPr lang="en-US" dirty="0" err="1"/>
              <a:t>Gp</a:t>
            </a:r>
            <a:r>
              <a:rPr lang="en-US" dirty="0"/>
              <a:t> 2:		Live Rat CS | Food pellets unpaired</a:t>
            </a:r>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66931" y="2528068"/>
            <a:ext cx="3820886" cy="221053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sp>
        <p:nvSpPr>
          <p:cNvPr id="3" name="TextBox 2"/>
          <p:cNvSpPr txBox="1"/>
          <p:nvPr/>
        </p:nvSpPr>
        <p:spPr>
          <a:xfrm>
            <a:off x="520015" y="3853543"/>
            <a:ext cx="8149624" cy="1200329"/>
          </a:xfrm>
          <a:prstGeom prst="rect">
            <a:avLst/>
          </a:prstGeom>
          <a:noFill/>
        </p:spPr>
        <p:txBody>
          <a:bodyPr wrap="none" rtlCol="0">
            <a:spAutoFit/>
          </a:bodyPr>
          <a:lstStyle/>
          <a:p>
            <a:r>
              <a:rPr lang="en-US" dirty="0"/>
              <a:t>Stimulus Substitution Theory -</a:t>
            </a:r>
          </a:p>
          <a:p>
            <a:r>
              <a:rPr lang="en-US" dirty="0"/>
              <a:t>	CS substitutes for the US</a:t>
            </a:r>
          </a:p>
          <a:p>
            <a:r>
              <a:rPr lang="en-US" dirty="0"/>
              <a:t>Prediction:  Learning rat should respond to the </a:t>
            </a:r>
          </a:p>
          <a:p>
            <a:r>
              <a:rPr lang="en-US" dirty="0"/>
              <a:t>wood block and rat CSs in the paired groups in the same way, namely, by biting them.</a:t>
            </a:r>
          </a:p>
        </p:txBody>
      </p:sp>
    </p:spTree>
    <p:extLst>
      <p:ext uri="{BB962C8B-B14F-4D97-AF65-F5344CB8AC3E}">
        <p14:creationId xmlns:p14="http://schemas.microsoft.com/office/powerpoint/2010/main" val="10214805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p:txBody>
          <a:bodyPr/>
          <a:lstStyle/>
          <a:p>
            <a:pPr eaLnBrk="1" hangingPunct="1"/>
            <a:r>
              <a:rPr lang="en-US" sz="3200" b="1" u="sng" dirty="0">
                <a:latin typeface="Arial" charset="0"/>
                <a:ea typeface="ＭＳ Ｐゴシック" charset="0"/>
                <a:cs typeface="ＭＳ Ｐゴシック" charset="0"/>
              </a:rPr>
              <a:t>CS-US Interval and CR Form</a:t>
            </a:r>
            <a:endParaRPr lang="en-US" dirty="0">
              <a:latin typeface="Arial" charset="0"/>
              <a:ea typeface="ＭＳ Ｐゴシック" charset="0"/>
              <a:cs typeface="ＭＳ Ｐゴシック" charset="0"/>
            </a:endParaRPr>
          </a:p>
        </p:txBody>
      </p:sp>
      <p:sp>
        <p:nvSpPr>
          <p:cNvPr id="13" name="TextBox 12"/>
          <p:cNvSpPr txBox="1"/>
          <p:nvPr/>
        </p:nvSpPr>
        <p:spPr>
          <a:xfrm>
            <a:off x="760539" y="4504292"/>
            <a:ext cx="7273112" cy="1754326"/>
          </a:xfrm>
          <a:prstGeom prst="rect">
            <a:avLst/>
          </a:prstGeom>
          <a:noFill/>
        </p:spPr>
        <p:txBody>
          <a:bodyPr wrap="square" rtlCol="0">
            <a:spAutoFit/>
          </a:bodyPr>
          <a:lstStyle/>
          <a:p>
            <a:pPr marL="285750" indent="-285750">
              <a:buFont typeface="Arial"/>
              <a:buChar char="•"/>
            </a:pPr>
            <a:r>
              <a:rPr lang="en-US" dirty="0">
                <a:solidFill>
                  <a:srgbClr val="FF0000"/>
                </a:solidFill>
              </a:rPr>
              <a:t>Sexual conditioning in Japanese Quail</a:t>
            </a:r>
          </a:p>
          <a:p>
            <a:pPr marL="285750" indent="-285750">
              <a:buFont typeface="Arial"/>
              <a:buChar char="•"/>
            </a:pPr>
            <a:r>
              <a:rPr lang="en-US" dirty="0">
                <a:solidFill>
                  <a:srgbClr val="FF0000"/>
                </a:solidFill>
              </a:rPr>
              <a:t>Cue light was paired with access to female quail</a:t>
            </a:r>
          </a:p>
          <a:p>
            <a:pPr marL="285750" indent="-285750">
              <a:buFont typeface="Arial"/>
              <a:buChar char="•"/>
            </a:pPr>
            <a:r>
              <a:rPr lang="en-US" dirty="0">
                <a:solidFill>
                  <a:srgbClr val="FF0000"/>
                </a:solidFill>
              </a:rPr>
              <a:t>CS-US interval was 1 min or 20 min, in different groups</a:t>
            </a:r>
          </a:p>
          <a:p>
            <a:pPr marL="285750" indent="-285750">
              <a:buFont typeface="Arial"/>
              <a:buChar char="•"/>
            </a:pPr>
            <a:r>
              <a:rPr lang="en-US" dirty="0">
                <a:solidFill>
                  <a:srgbClr val="FF0000"/>
                </a:solidFill>
              </a:rPr>
              <a:t>Control groups were exposed to cue light CS and female US unpaired</a:t>
            </a:r>
          </a:p>
          <a:p>
            <a:pPr marL="285750" indent="-285750">
              <a:buFont typeface="Arial"/>
              <a:buChar char="•"/>
            </a:pPr>
            <a:r>
              <a:rPr lang="en-US" dirty="0">
                <a:solidFill>
                  <a:srgbClr val="FF0000"/>
                </a:solidFill>
              </a:rPr>
              <a:t>With a short CS-US interval, the male quail displayed a conditioned approach CR (approach to the light CS), </a:t>
            </a:r>
          </a:p>
        </p:txBody>
      </p:sp>
      <p:sp>
        <p:nvSpPr>
          <p:cNvPr id="2" name="Rectangle 1"/>
          <p:cNvSpPr/>
          <p:nvPr/>
        </p:nvSpPr>
        <p:spPr>
          <a:xfrm>
            <a:off x="1717441" y="1501802"/>
            <a:ext cx="3074691" cy="369332"/>
          </a:xfrm>
          <a:prstGeom prst="rect">
            <a:avLst/>
          </a:prstGeom>
        </p:spPr>
        <p:txBody>
          <a:bodyPr wrap="square">
            <a:spAutoFit/>
          </a:bodyPr>
          <a:lstStyle/>
          <a:p>
            <a:r>
              <a:rPr lang="en-US" i="1" dirty="0"/>
              <a:t>Akins, et al Experiment (2000)</a:t>
            </a: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b="15143"/>
          <a:stretch>
            <a:fillRect/>
          </a:stretch>
        </p:blipFill>
        <p:spPr bwMode="auto">
          <a:xfrm>
            <a:off x="3591598" y="2010229"/>
            <a:ext cx="5370975" cy="2416628"/>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3939" y="2371538"/>
            <a:ext cx="3275933" cy="161898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sp useBgFill="1">
        <p:nvSpPr>
          <p:cNvPr id="3" name="Rectangle 2"/>
          <p:cNvSpPr/>
          <p:nvPr/>
        </p:nvSpPr>
        <p:spPr>
          <a:xfrm>
            <a:off x="6277085" y="2159363"/>
            <a:ext cx="2607493" cy="2194560"/>
          </a:xfrm>
          <a:prstGeom prst="rect">
            <a:avLst/>
          </a:prstGeom>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237863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p:txBody>
          <a:bodyPr/>
          <a:lstStyle/>
          <a:p>
            <a:pPr eaLnBrk="1" hangingPunct="1"/>
            <a:r>
              <a:rPr lang="en-US" sz="3200" b="1" u="sng" dirty="0">
                <a:latin typeface="Arial" charset="0"/>
                <a:ea typeface="ＭＳ Ｐゴシック" charset="0"/>
                <a:cs typeface="ＭＳ Ｐゴシック" charset="0"/>
              </a:rPr>
              <a:t>CS-US Interval and CR Form</a:t>
            </a:r>
            <a:endParaRPr lang="en-US" dirty="0">
              <a:latin typeface="Arial" charset="0"/>
              <a:ea typeface="ＭＳ Ｐゴシック" charset="0"/>
              <a:cs typeface="ＭＳ Ｐゴシック" charset="0"/>
            </a:endParaRPr>
          </a:p>
        </p:txBody>
      </p:sp>
      <p:sp>
        <p:nvSpPr>
          <p:cNvPr id="13" name="TextBox 12"/>
          <p:cNvSpPr txBox="1"/>
          <p:nvPr/>
        </p:nvSpPr>
        <p:spPr>
          <a:xfrm>
            <a:off x="760539" y="4504292"/>
            <a:ext cx="7273112" cy="2031325"/>
          </a:xfrm>
          <a:prstGeom prst="rect">
            <a:avLst/>
          </a:prstGeom>
          <a:noFill/>
        </p:spPr>
        <p:txBody>
          <a:bodyPr wrap="square" rtlCol="0">
            <a:spAutoFit/>
          </a:bodyPr>
          <a:lstStyle/>
          <a:p>
            <a:pPr marL="285750" indent="-285750">
              <a:buFont typeface="Arial"/>
              <a:buChar char="•"/>
            </a:pPr>
            <a:r>
              <a:rPr lang="en-US" dirty="0">
                <a:solidFill>
                  <a:srgbClr val="FF0000"/>
                </a:solidFill>
              </a:rPr>
              <a:t>Sexual conditioning in Japanese Quail</a:t>
            </a:r>
          </a:p>
          <a:p>
            <a:pPr marL="285750" indent="-285750">
              <a:buFont typeface="Arial"/>
              <a:buChar char="•"/>
            </a:pPr>
            <a:r>
              <a:rPr lang="en-US" dirty="0">
                <a:solidFill>
                  <a:srgbClr val="FF0000"/>
                </a:solidFill>
              </a:rPr>
              <a:t>Cue light is paired with access to female quail</a:t>
            </a:r>
          </a:p>
          <a:p>
            <a:pPr marL="285750" indent="-285750">
              <a:buFont typeface="Arial"/>
              <a:buChar char="•"/>
            </a:pPr>
            <a:r>
              <a:rPr lang="en-US" dirty="0">
                <a:solidFill>
                  <a:srgbClr val="FF0000"/>
                </a:solidFill>
              </a:rPr>
              <a:t>CS-US interval is 1 min or 20 min, in different groups</a:t>
            </a:r>
          </a:p>
          <a:p>
            <a:pPr marL="285750" indent="-285750">
              <a:buFont typeface="Arial"/>
              <a:buChar char="•"/>
            </a:pPr>
            <a:r>
              <a:rPr lang="en-US" dirty="0">
                <a:solidFill>
                  <a:srgbClr val="FF0000"/>
                </a:solidFill>
              </a:rPr>
              <a:t>Control groups are exposed to cue light CS and female US unpaired</a:t>
            </a:r>
          </a:p>
          <a:p>
            <a:pPr marL="285750" indent="-285750">
              <a:buFont typeface="Arial"/>
              <a:buChar char="•"/>
            </a:pPr>
            <a:r>
              <a:rPr lang="en-US" dirty="0">
                <a:solidFill>
                  <a:srgbClr val="FF0000"/>
                </a:solidFill>
              </a:rPr>
              <a:t>With a short CS-US interval, the male quail displayed a conditioned approach CR (approach to the light CS), but with a long CS-US interval he displayed a conditioned general locomotor activity CR. </a:t>
            </a:r>
          </a:p>
        </p:txBody>
      </p:sp>
      <p:sp>
        <p:nvSpPr>
          <p:cNvPr id="2" name="Rectangle 1"/>
          <p:cNvSpPr/>
          <p:nvPr/>
        </p:nvSpPr>
        <p:spPr>
          <a:xfrm>
            <a:off x="1717441" y="1501802"/>
            <a:ext cx="3074691" cy="369332"/>
          </a:xfrm>
          <a:prstGeom prst="rect">
            <a:avLst/>
          </a:prstGeom>
        </p:spPr>
        <p:txBody>
          <a:bodyPr wrap="square">
            <a:spAutoFit/>
          </a:bodyPr>
          <a:lstStyle/>
          <a:p>
            <a:r>
              <a:rPr lang="en-US" i="1" dirty="0"/>
              <a:t>Akins, et al Experiment (2000)</a:t>
            </a: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b="15143"/>
          <a:stretch>
            <a:fillRect/>
          </a:stretch>
        </p:blipFill>
        <p:spPr bwMode="auto">
          <a:xfrm>
            <a:off x="3591598" y="2010229"/>
            <a:ext cx="5370975" cy="2416628"/>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3939" y="2371538"/>
            <a:ext cx="3275933" cy="161898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spTree>
    <p:extLst>
      <p:ext uri="{BB962C8B-B14F-4D97-AF65-F5344CB8AC3E}">
        <p14:creationId xmlns:p14="http://schemas.microsoft.com/office/powerpoint/2010/main" val="11851234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p:txBody>
          <a:bodyPr/>
          <a:lstStyle/>
          <a:p>
            <a:pPr eaLnBrk="1" hangingPunct="1"/>
            <a:r>
              <a:rPr lang="en-US" sz="3200" b="1" u="sng" dirty="0">
                <a:latin typeface="Arial" charset="0"/>
                <a:ea typeface="ＭＳ Ｐゴシック" charset="0"/>
                <a:cs typeface="ＭＳ Ｐゴシック" charset="0"/>
              </a:rPr>
              <a:t>Behavior Systems Theory</a:t>
            </a:r>
            <a:endParaRPr lang="en-US" dirty="0">
              <a:latin typeface="Arial" charset="0"/>
              <a:ea typeface="ＭＳ Ｐゴシック" charset="0"/>
              <a:cs typeface="ＭＳ Ｐゴシック" charset="0"/>
            </a:endParaRPr>
          </a:p>
        </p:txBody>
      </p:sp>
      <p:sp>
        <p:nvSpPr>
          <p:cNvPr id="2" name="Rectangle 1"/>
          <p:cNvSpPr/>
          <p:nvPr/>
        </p:nvSpPr>
        <p:spPr>
          <a:xfrm>
            <a:off x="1717441" y="1715942"/>
            <a:ext cx="6127530" cy="369332"/>
          </a:xfrm>
          <a:prstGeom prst="rect">
            <a:avLst/>
          </a:prstGeom>
        </p:spPr>
        <p:txBody>
          <a:bodyPr wrap="square">
            <a:spAutoFit/>
          </a:bodyPr>
          <a:lstStyle/>
          <a:p>
            <a:r>
              <a:rPr lang="en-US" i="1" dirty="0"/>
              <a:t>Timberlake (2001), </a:t>
            </a:r>
            <a:r>
              <a:rPr lang="en-US" i="1" dirty="0" err="1"/>
              <a:t>Domjan</a:t>
            </a:r>
            <a:r>
              <a:rPr lang="en-US" i="1" dirty="0"/>
              <a:t> (1997), Rau &amp; </a:t>
            </a:r>
            <a:r>
              <a:rPr lang="en-US" i="1" dirty="0" err="1"/>
              <a:t>Fanselow</a:t>
            </a:r>
            <a:r>
              <a:rPr lang="en-US" i="1" dirty="0"/>
              <a:t> (2007)</a:t>
            </a:r>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r="607"/>
          <a:stretch>
            <a:fillRect/>
          </a:stretch>
        </p:blipFill>
        <p:spPr bwMode="auto">
          <a:xfrm>
            <a:off x="1139373" y="2249715"/>
            <a:ext cx="6248400" cy="166237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17634" y="4168312"/>
            <a:ext cx="2596416" cy="1905770"/>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2420" y="4168312"/>
            <a:ext cx="3153294" cy="1478107"/>
          </a:xfrm>
          <a:prstGeom prst="rect">
            <a:avLst/>
          </a:prstGeom>
        </p:spPr>
      </p:pic>
      <p:pic>
        <p:nvPicPr>
          <p:cNvPr id="8" name="Picture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341572" y="4160692"/>
            <a:ext cx="2130341" cy="2500442"/>
          </a:xfrm>
          <a:prstGeom prst="rect">
            <a:avLst/>
          </a:prstGeom>
        </p:spPr>
      </p:pic>
    </p:spTree>
    <p:extLst>
      <p:ext uri="{BB962C8B-B14F-4D97-AF65-F5344CB8AC3E}">
        <p14:creationId xmlns:p14="http://schemas.microsoft.com/office/powerpoint/2010/main" val="5516986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p:txBody>
          <a:bodyPr/>
          <a:lstStyle/>
          <a:p>
            <a:pPr eaLnBrk="1" hangingPunct="1"/>
            <a:r>
              <a:rPr lang="en-US" sz="3200" b="1" u="sng" dirty="0">
                <a:latin typeface="Arial" charset="0"/>
                <a:ea typeface="ＭＳ Ｐゴシック" charset="0"/>
                <a:cs typeface="ＭＳ Ｐゴシック" charset="0"/>
              </a:rPr>
              <a:t>Behavior Systems Theory</a:t>
            </a:r>
            <a:endParaRPr lang="en-US" dirty="0">
              <a:latin typeface="Arial" charset="0"/>
              <a:ea typeface="ＭＳ Ｐゴシック" charset="0"/>
              <a:cs typeface="ＭＳ Ｐゴシック" charset="0"/>
            </a:endParaRPr>
          </a:p>
        </p:txBody>
      </p:sp>
      <p:sp>
        <p:nvSpPr>
          <p:cNvPr id="13" name="TextBox 12"/>
          <p:cNvSpPr txBox="1"/>
          <p:nvPr/>
        </p:nvSpPr>
        <p:spPr>
          <a:xfrm>
            <a:off x="254001" y="4082636"/>
            <a:ext cx="8352971" cy="2585323"/>
          </a:xfrm>
          <a:prstGeom prst="rect">
            <a:avLst/>
          </a:prstGeom>
          <a:noFill/>
        </p:spPr>
        <p:txBody>
          <a:bodyPr wrap="square" rtlCol="0">
            <a:spAutoFit/>
          </a:bodyPr>
          <a:lstStyle/>
          <a:p>
            <a:pPr marL="285750" indent="-285750">
              <a:buFont typeface="Arial"/>
              <a:buChar char="•"/>
            </a:pPr>
            <a:r>
              <a:rPr lang="en-US" dirty="0">
                <a:solidFill>
                  <a:srgbClr val="FF0000"/>
                </a:solidFill>
              </a:rPr>
              <a:t>Behavior systems (for different motivational states) have a hierarchical organization.</a:t>
            </a:r>
          </a:p>
          <a:p>
            <a:pPr marL="285750" indent="-285750">
              <a:buFont typeface="Arial"/>
              <a:buChar char="•"/>
            </a:pPr>
            <a:r>
              <a:rPr lang="en-US" dirty="0">
                <a:solidFill>
                  <a:srgbClr val="FF0000"/>
                </a:solidFill>
              </a:rPr>
              <a:t>General, Focal, and </a:t>
            </a:r>
            <a:r>
              <a:rPr lang="en-US" dirty="0" err="1">
                <a:solidFill>
                  <a:srgbClr val="FF0000"/>
                </a:solidFill>
              </a:rPr>
              <a:t>Consummatory</a:t>
            </a:r>
            <a:r>
              <a:rPr lang="en-US" dirty="0">
                <a:solidFill>
                  <a:srgbClr val="FF0000"/>
                </a:solidFill>
              </a:rPr>
              <a:t> Modes each consist of different sets of behaviors and stimulus-response sensitivities.</a:t>
            </a:r>
          </a:p>
          <a:p>
            <a:pPr marL="285750" indent="-285750">
              <a:buFont typeface="Arial"/>
              <a:buChar char="•"/>
            </a:pPr>
            <a:r>
              <a:rPr lang="en-US" dirty="0" err="1">
                <a:solidFill>
                  <a:srgbClr val="FF0000"/>
                </a:solidFill>
              </a:rPr>
              <a:t>Pavlovian</a:t>
            </a:r>
            <a:r>
              <a:rPr lang="en-US" dirty="0">
                <a:solidFill>
                  <a:srgbClr val="FF0000"/>
                </a:solidFill>
              </a:rPr>
              <a:t> conditioning is thought to interface with these underlying behavior systems, such that the nature of the CS, the US, and the CS-US interval should all help determine the form of the CR.</a:t>
            </a:r>
          </a:p>
          <a:p>
            <a:pPr marL="285750" indent="-285750">
              <a:buFont typeface="Arial"/>
              <a:buChar char="•"/>
            </a:pPr>
            <a:r>
              <a:rPr lang="en-US" dirty="0">
                <a:solidFill>
                  <a:srgbClr val="FF0000"/>
                </a:solidFill>
              </a:rPr>
              <a:t>For example, with a relatively short CS-US interval Focal mode CRs will be conditioned, but with a long CS-US interval General Search mode CRs will be conditioned.</a:t>
            </a:r>
          </a:p>
        </p:txBody>
      </p:sp>
      <p:sp>
        <p:nvSpPr>
          <p:cNvPr id="2" name="Rectangle 1"/>
          <p:cNvSpPr/>
          <p:nvPr/>
        </p:nvSpPr>
        <p:spPr>
          <a:xfrm>
            <a:off x="1717441" y="1715942"/>
            <a:ext cx="6127530" cy="369332"/>
          </a:xfrm>
          <a:prstGeom prst="rect">
            <a:avLst/>
          </a:prstGeom>
        </p:spPr>
        <p:txBody>
          <a:bodyPr wrap="square">
            <a:spAutoFit/>
          </a:bodyPr>
          <a:lstStyle/>
          <a:p>
            <a:r>
              <a:rPr lang="en-US" i="1" dirty="0"/>
              <a:t>Timberlake (2001), </a:t>
            </a:r>
            <a:r>
              <a:rPr lang="en-US" i="1" dirty="0" err="1"/>
              <a:t>Domjan</a:t>
            </a:r>
            <a:r>
              <a:rPr lang="en-US" i="1" dirty="0"/>
              <a:t> (1997), Rau &amp; </a:t>
            </a:r>
            <a:r>
              <a:rPr lang="en-US" i="1" dirty="0" err="1"/>
              <a:t>Fanselow</a:t>
            </a:r>
            <a:r>
              <a:rPr lang="en-US" i="1" dirty="0"/>
              <a:t> (2007)</a:t>
            </a:r>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r="607"/>
          <a:stretch>
            <a:fillRect/>
          </a:stretch>
        </p:blipFill>
        <p:spPr bwMode="auto">
          <a:xfrm>
            <a:off x="1139373" y="2249715"/>
            <a:ext cx="6248400" cy="166237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spTree>
    <p:extLst>
      <p:ext uri="{BB962C8B-B14F-4D97-AF65-F5344CB8AC3E}">
        <p14:creationId xmlns:p14="http://schemas.microsoft.com/office/powerpoint/2010/main" val="11935735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p:txBody>
          <a:bodyPr/>
          <a:lstStyle/>
          <a:p>
            <a:pPr eaLnBrk="1" hangingPunct="1"/>
            <a:r>
              <a:rPr lang="en-US" sz="3200" b="1" u="sng" dirty="0">
                <a:latin typeface="Arial" charset="0"/>
                <a:ea typeface="ＭＳ Ｐゴシック" charset="0"/>
                <a:cs typeface="ＭＳ Ｐゴシック" charset="0"/>
              </a:rPr>
              <a:t>Behavior Systems Theory</a:t>
            </a:r>
            <a:endParaRPr lang="en-US" dirty="0">
              <a:latin typeface="Arial" charset="0"/>
              <a:ea typeface="ＭＳ Ｐゴシック" charset="0"/>
              <a:cs typeface="ＭＳ Ｐゴシック" charset="0"/>
            </a:endParaRPr>
          </a:p>
        </p:txBody>
      </p:sp>
      <p:sp>
        <p:nvSpPr>
          <p:cNvPr id="13" name="TextBox 12"/>
          <p:cNvSpPr txBox="1"/>
          <p:nvPr/>
        </p:nvSpPr>
        <p:spPr>
          <a:xfrm>
            <a:off x="457200" y="5665356"/>
            <a:ext cx="8352971" cy="646331"/>
          </a:xfrm>
          <a:prstGeom prst="rect">
            <a:avLst/>
          </a:prstGeom>
          <a:noFill/>
        </p:spPr>
        <p:txBody>
          <a:bodyPr wrap="square" rtlCol="0">
            <a:spAutoFit/>
          </a:bodyPr>
          <a:lstStyle/>
          <a:p>
            <a:pPr marL="285750" indent="-285750">
              <a:buFont typeface="Arial"/>
              <a:buChar char="•"/>
            </a:pPr>
            <a:r>
              <a:rPr lang="en-US" dirty="0">
                <a:solidFill>
                  <a:srgbClr val="FF0000"/>
                </a:solidFill>
              </a:rPr>
              <a:t>This more detailed view of the behavior systems model shows how the nature of the CS and the US, as well, can determine CR form.</a:t>
            </a:r>
          </a:p>
        </p:txBody>
      </p:sp>
      <p:sp>
        <p:nvSpPr>
          <p:cNvPr id="2" name="Rectangle 1"/>
          <p:cNvSpPr/>
          <p:nvPr/>
        </p:nvSpPr>
        <p:spPr>
          <a:xfrm>
            <a:off x="1717441" y="1715942"/>
            <a:ext cx="6127530" cy="369332"/>
          </a:xfrm>
          <a:prstGeom prst="rect">
            <a:avLst/>
          </a:prstGeom>
        </p:spPr>
        <p:txBody>
          <a:bodyPr wrap="square">
            <a:spAutoFit/>
          </a:bodyPr>
          <a:lstStyle/>
          <a:p>
            <a:r>
              <a:rPr lang="en-US" i="1" dirty="0"/>
              <a:t>Timberlake (2001), </a:t>
            </a:r>
            <a:r>
              <a:rPr lang="en-US" i="1" dirty="0" err="1"/>
              <a:t>Domjan</a:t>
            </a:r>
            <a:r>
              <a:rPr lang="en-US" i="1" dirty="0"/>
              <a:t> (1997), Rau &amp; </a:t>
            </a:r>
            <a:r>
              <a:rPr lang="en-US" i="1" dirty="0" err="1"/>
              <a:t>Fanselow</a:t>
            </a:r>
            <a:r>
              <a:rPr lang="en-US" i="1" dirty="0"/>
              <a:t> (2007)</a:t>
            </a:r>
          </a:p>
        </p:txBody>
      </p:sp>
      <p:pic>
        <p:nvPicPr>
          <p:cNvPr id="3" name="Picture 2">
            <a:extLst>
              <a:ext uri="{FF2B5EF4-FFF2-40B4-BE49-F238E27FC236}">
                <a16:creationId xmlns:a16="http://schemas.microsoft.com/office/drawing/2014/main" id="{267D2991-847C-3144-82D5-838A8C7E165D}"/>
              </a:ext>
            </a:extLst>
          </p:cNvPr>
          <p:cNvPicPr>
            <a:picLocks noChangeAspect="1"/>
          </p:cNvPicPr>
          <p:nvPr/>
        </p:nvPicPr>
        <p:blipFill>
          <a:blip r:embed="rId3"/>
          <a:stretch>
            <a:fillRect/>
          </a:stretch>
        </p:blipFill>
        <p:spPr>
          <a:xfrm>
            <a:off x="1717441" y="2249715"/>
            <a:ext cx="5422900" cy="3251200"/>
          </a:xfrm>
          <a:prstGeom prst="rect">
            <a:avLst/>
          </a:prstGeom>
        </p:spPr>
      </p:pic>
    </p:spTree>
    <p:extLst>
      <p:ext uri="{BB962C8B-B14F-4D97-AF65-F5344CB8AC3E}">
        <p14:creationId xmlns:p14="http://schemas.microsoft.com/office/powerpoint/2010/main" val="6483863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p:txBody>
          <a:bodyPr/>
          <a:lstStyle/>
          <a:p>
            <a:pPr eaLnBrk="1" hangingPunct="1"/>
            <a:r>
              <a:rPr lang="en-US" sz="3200" b="1" u="sng" dirty="0">
                <a:latin typeface="Arial" charset="0"/>
                <a:ea typeface="ＭＳ Ｐゴシック" charset="0"/>
                <a:cs typeface="ＭＳ Ｐゴシック" charset="0"/>
              </a:rPr>
              <a:t>Decision Processes</a:t>
            </a:r>
            <a:endParaRPr lang="en-US" dirty="0">
              <a:latin typeface="Arial" charset="0"/>
              <a:ea typeface="ＭＳ Ｐゴシック" charset="0"/>
              <a:cs typeface="ＭＳ Ｐゴシック" charset="0"/>
            </a:endParaRPr>
          </a:p>
        </p:txBody>
      </p:sp>
      <p:sp>
        <p:nvSpPr>
          <p:cNvPr id="13" name="TextBox 12"/>
          <p:cNvSpPr txBox="1"/>
          <p:nvPr/>
        </p:nvSpPr>
        <p:spPr>
          <a:xfrm>
            <a:off x="152619" y="4514215"/>
            <a:ext cx="8233015" cy="2031325"/>
          </a:xfrm>
          <a:prstGeom prst="rect">
            <a:avLst/>
          </a:prstGeom>
          <a:noFill/>
        </p:spPr>
        <p:txBody>
          <a:bodyPr wrap="square" rtlCol="0">
            <a:spAutoFit/>
          </a:bodyPr>
          <a:lstStyle/>
          <a:p>
            <a:pPr marL="285750" indent="-285750">
              <a:buFont typeface="Arial"/>
              <a:buChar char="•"/>
            </a:pPr>
            <a:r>
              <a:rPr lang="en-US" dirty="0">
                <a:solidFill>
                  <a:srgbClr val="FF0000"/>
                </a:solidFill>
              </a:rPr>
              <a:t>The development of CRs to a CS is related to the I/T Ratio:  higher ratios promote faster acquisition of conditioned responding.</a:t>
            </a:r>
          </a:p>
          <a:p>
            <a:endParaRPr lang="en-US" dirty="0">
              <a:solidFill>
                <a:srgbClr val="FF0000"/>
              </a:solidFill>
            </a:endParaRPr>
          </a:p>
          <a:p>
            <a:pPr marL="285750" indent="-285750">
              <a:buFont typeface="Arial"/>
              <a:buChar char="•"/>
            </a:pPr>
            <a:r>
              <a:rPr lang="en-US" dirty="0">
                <a:solidFill>
                  <a:srgbClr val="FF0000"/>
                </a:solidFill>
              </a:rPr>
              <a:t>This is thought to reflect differences in the decision whether or not to respond to the CS.  In other words, does the CS convey better temporal information as to the arrival of the US compared to the overall rate of US occurrence?  If so, then the animal will “decide” to respond to the CS.</a:t>
            </a:r>
          </a:p>
        </p:txBody>
      </p:sp>
      <p:sp>
        <p:nvSpPr>
          <p:cNvPr id="2" name="Rectangle 1"/>
          <p:cNvSpPr/>
          <p:nvPr/>
        </p:nvSpPr>
        <p:spPr>
          <a:xfrm>
            <a:off x="302298" y="1161944"/>
            <a:ext cx="8536902" cy="369332"/>
          </a:xfrm>
          <a:prstGeom prst="rect">
            <a:avLst/>
          </a:prstGeom>
        </p:spPr>
        <p:txBody>
          <a:bodyPr wrap="square">
            <a:spAutoFit/>
          </a:bodyPr>
          <a:lstStyle/>
          <a:p>
            <a:r>
              <a:rPr lang="en-US" i="1" dirty="0"/>
              <a:t>US Timing and the I/T Ratio, (Gibbon &amp; Balsam, </a:t>
            </a:r>
            <a:r>
              <a:rPr lang="en-US" i="1" dirty="0" err="1"/>
              <a:t>Gallistel</a:t>
            </a:r>
            <a:r>
              <a:rPr lang="en-US" i="1" dirty="0"/>
              <a:t> &amp; Gibbon, Balsam &amp; </a:t>
            </a:r>
            <a:r>
              <a:rPr lang="en-US" i="1" dirty="0" err="1"/>
              <a:t>Gallistel</a:t>
            </a:r>
            <a:r>
              <a:rPr lang="en-US" i="1" dirty="0"/>
              <a:t>)</a:t>
            </a:r>
          </a:p>
        </p:txBody>
      </p:sp>
      <p:sp>
        <p:nvSpPr>
          <p:cNvPr id="5" name="Rectangle 4"/>
          <p:cNvSpPr/>
          <p:nvPr/>
        </p:nvSpPr>
        <p:spPr>
          <a:xfrm>
            <a:off x="7569200" y="2670629"/>
            <a:ext cx="1270000" cy="1937657"/>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8"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90772" y="1531276"/>
            <a:ext cx="3022600" cy="2551522"/>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11" name="Line 6"/>
          <p:cNvSpPr>
            <a:spLocks noChangeShapeType="1"/>
          </p:cNvSpPr>
          <p:nvPr/>
        </p:nvSpPr>
        <p:spPr bwMode="auto">
          <a:xfrm>
            <a:off x="1333164" y="2122563"/>
            <a:ext cx="0" cy="3048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2" name="Line 7"/>
          <p:cNvSpPr>
            <a:spLocks noChangeShapeType="1"/>
          </p:cNvSpPr>
          <p:nvPr/>
        </p:nvSpPr>
        <p:spPr bwMode="auto">
          <a:xfrm>
            <a:off x="1891959" y="2122563"/>
            <a:ext cx="0" cy="3048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4" name="Line 8"/>
          <p:cNvSpPr>
            <a:spLocks noChangeShapeType="1"/>
          </p:cNvSpPr>
          <p:nvPr/>
        </p:nvSpPr>
        <p:spPr bwMode="auto">
          <a:xfrm>
            <a:off x="1333164" y="2122563"/>
            <a:ext cx="558795"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5" name="Line 9"/>
          <p:cNvSpPr>
            <a:spLocks noChangeShapeType="1"/>
          </p:cNvSpPr>
          <p:nvPr/>
        </p:nvSpPr>
        <p:spPr bwMode="auto">
          <a:xfrm>
            <a:off x="1891959" y="2427363"/>
            <a:ext cx="91440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8" name="Line 22"/>
          <p:cNvSpPr>
            <a:spLocks noChangeShapeType="1"/>
          </p:cNvSpPr>
          <p:nvPr/>
        </p:nvSpPr>
        <p:spPr bwMode="auto">
          <a:xfrm flipH="1">
            <a:off x="977559" y="2427363"/>
            <a:ext cx="355605"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9" name="Line 40"/>
          <p:cNvSpPr>
            <a:spLocks noChangeShapeType="1"/>
          </p:cNvSpPr>
          <p:nvPr/>
        </p:nvSpPr>
        <p:spPr bwMode="auto">
          <a:xfrm>
            <a:off x="1891959" y="2808363"/>
            <a:ext cx="1748625"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0" name="Text Box 41"/>
          <p:cNvSpPr txBox="1">
            <a:spLocks noChangeArrowheads="1"/>
          </p:cNvSpPr>
          <p:nvPr/>
        </p:nvSpPr>
        <p:spPr bwMode="auto">
          <a:xfrm>
            <a:off x="291759" y="2122563"/>
            <a:ext cx="536575" cy="39687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2000" dirty="0"/>
              <a:t>CS</a:t>
            </a:r>
          </a:p>
        </p:txBody>
      </p:sp>
      <p:sp>
        <p:nvSpPr>
          <p:cNvPr id="31" name="Rectangle 42"/>
          <p:cNvSpPr>
            <a:spLocks noChangeArrowheads="1"/>
          </p:cNvSpPr>
          <p:nvPr/>
        </p:nvSpPr>
        <p:spPr bwMode="auto">
          <a:xfrm>
            <a:off x="285522" y="2503563"/>
            <a:ext cx="536575" cy="39687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a:spAutoFit/>
          </a:bodyPr>
          <a:lstStyle/>
          <a:p>
            <a:r>
              <a:rPr lang="en-US" sz="2000" dirty="0">
                <a:latin typeface="Arial"/>
                <a:cs typeface="Arial"/>
              </a:rPr>
              <a:t>US</a:t>
            </a:r>
          </a:p>
        </p:txBody>
      </p:sp>
      <p:sp>
        <p:nvSpPr>
          <p:cNvPr id="32" name="Line 63"/>
          <p:cNvSpPr>
            <a:spLocks noChangeShapeType="1"/>
          </p:cNvSpPr>
          <p:nvPr/>
        </p:nvSpPr>
        <p:spPr bwMode="auto">
          <a:xfrm>
            <a:off x="1891959" y="2579763"/>
            <a:ext cx="0" cy="2286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4" name="Line 8"/>
          <p:cNvSpPr>
            <a:spLocks noChangeShapeType="1"/>
          </p:cNvSpPr>
          <p:nvPr/>
        </p:nvSpPr>
        <p:spPr bwMode="auto">
          <a:xfrm>
            <a:off x="1717441" y="2579763"/>
            <a:ext cx="174518"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5" name="Line 63"/>
          <p:cNvSpPr>
            <a:spLocks noChangeShapeType="1"/>
          </p:cNvSpPr>
          <p:nvPr/>
        </p:nvSpPr>
        <p:spPr bwMode="auto">
          <a:xfrm>
            <a:off x="1717441" y="2579763"/>
            <a:ext cx="0" cy="2286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6" name="Line 22"/>
          <p:cNvSpPr>
            <a:spLocks noChangeShapeType="1"/>
          </p:cNvSpPr>
          <p:nvPr/>
        </p:nvSpPr>
        <p:spPr bwMode="auto">
          <a:xfrm flipH="1">
            <a:off x="977559" y="2808363"/>
            <a:ext cx="739882"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7" name="Line 6"/>
          <p:cNvSpPr>
            <a:spLocks noChangeShapeType="1"/>
          </p:cNvSpPr>
          <p:nvPr/>
        </p:nvSpPr>
        <p:spPr bwMode="auto">
          <a:xfrm>
            <a:off x="3256307" y="2122563"/>
            <a:ext cx="0" cy="3048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8" name="Line 7"/>
          <p:cNvSpPr>
            <a:spLocks noChangeShapeType="1"/>
          </p:cNvSpPr>
          <p:nvPr/>
        </p:nvSpPr>
        <p:spPr bwMode="auto">
          <a:xfrm>
            <a:off x="3815102" y="2122563"/>
            <a:ext cx="0" cy="3048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9" name="Line 8"/>
          <p:cNvSpPr>
            <a:spLocks noChangeShapeType="1"/>
          </p:cNvSpPr>
          <p:nvPr/>
        </p:nvSpPr>
        <p:spPr bwMode="auto">
          <a:xfrm>
            <a:off x="3256307" y="2122563"/>
            <a:ext cx="558795"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0" name="Line 9"/>
          <p:cNvSpPr>
            <a:spLocks noChangeShapeType="1"/>
          </p:cNvSpPr>
          <p:nvPr/>
        </p:nvSpPr>
        <p:spPr bwMode="auto">
          <a:xfrm>
            <a:off x="3815102" y="2427363"/>
            <a:ext cx="91440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1" name="Line 22"/>
          <p:cNvSpPr>
            <a:spLocks noChangeShapeType="1"/>
          </p:cNvSpPr>
          <p:nvPr/>
        </p:nvSpPr>
        <p:spPr bwMode="auto">
          <a:xfrm flipH="1">
            <a:off x="2806359" y="2427363"/>
            <a:ext cx="449948"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2" name="Line 63"/>
          <p:cNvSpPr>
            <a:spLocks noChangeShapeType="1"/>
          </p:cNvSpPr>
          <p:nvPr/>
        </p:nvSpPr>
        <p:spPr bwMode="auto">
          <a:xfrm>
            <a:off x="3815102" y="2579763"/>
            <a:ext cx="0" cy="2286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3" name="Line 8"/>
          <p:cNvSpPr>
            <a:spLocks noChangeShapeType="1"/>
          </p:cNvSpPr>
          <p:nvPr/>
        </p:nvSpPr>
        <p:spPr bwMode="auto">
          <a:xfrm>
            <a:off x="3640584" y="2579763"/>
            <a:ext cx="174518"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4" name="Line 63"/>
          <p:cNvSpPr>
            <a:spLocks noChangeShapeType="1"/>
          </p:cNvSpPr>
          <p:nvPr/>
        </p:nvSpPr>
        <p:spPr bwMode="auto">
          <a:xfrm>
            <a:off x="3640584" y="2579763"/>
            <a:ext cx="0" cy="2286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45" name="Line 9"/>
          <p:cNvSpPr>
            <a:spLocks noChangeShapeType="1"/>
          </p:cNvSpPr>
          <p:nvPr/>
        </p:nvSpPr>
        <p:spPr bwMode="auto">
          <a:xfrm>
            <a:off x="3815102" y="2808363"/>
            <a:ext cx="91440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6" name="TextBox 5"/>
          <p:cNvSpPr txBox="1"/>
          <p:nvPr/>
        </p:nvSpPr>
        <p:spPr>
          <a:xfrm>
            <a:off x="4920343" y="2395097"/>
            <a:ext cx="699305" cy="369332"/>
          </a:xfrm>
          <a:prstGeom prst="rect">
            <a:avLst/>
          </a:prstGeom>
          <a:noFill/>
        </p:spPr>
        <p:txBody>
          <a:bodyPr wrap="none" rtlCol="0">
            <a:spAutoFit/>
          </a:bodyPr>
          <a:lstStyle/>
          <a:p>
            <a:r>
              <a:rPr lang="en-US" dirty="0" err="1"/>
              <a:t>Etc</a:t>
            </a:r>
            <a:r>
              <a:rPr lang="en-US" dirty="0"/>
              <a:t> …</a:t>
            </a:r>
          </a:p>
        </p:txBody>
      </p:sp>
      <p:sp>
        <p:nvSpPr>
          <p:cNvPr id="7" name="TextBox 6"/>
          <p:cNvSpPr txBox="1"/>
          <p:nvPr/>
        </p:nvSpPr>
        <p:spPr>
          <a:xfrm>
            <a:off x="457200" y="3544719"/>
            <a:ext cx="4189293" cy="646331"/>
          </a:xfrm>
          <a:prstGeom prst="rect">
            <a:avLst/>
          </a:prstGeom>
          <a:noFill/>
        </p:spPr>
        <p:txBody>
          <a:bodyPr wrap="none" rtlCol="0">
            <a:spAutoFit/>
          </a:bodyPr>
          <a:lstStyle/>
          <a:p>
            <a:r>
              <a:rPr lang="en-US" dirty="0"/>
              <a:t>CS – US Interval = T (“Trial” time to the US)</a:t>
            </a:r>
          </a:p>
          <a:p>
            <a:r>
              <a:rPr lang="en-US" dirty="0"/>
              <a:t>Inter-US Interval = I (time between USs)</a:t>
            </a:r>
          </a:p>
        </p:txBody>
      </p:sp>
      <p:sp>
        <p:nvSpPr>
          <p:cNvPr id="46" name="TextBox 45"/>
          <p:cNvSpPr txBox="1"/>
          <p:nvPr/>
        </p:nvSpPr>
        <p:spPr>
          <a:xfrm>
            <a:off x="1388331" y="3160873"/>
            <a:ext cx="1942698" cy="369332"/>
          </a:xfrm>
          <a:prstGeom prst="rect">
            <a:avLst/>
          </a:prstGeom>
          <a:noFill/>
        </p:spPr>
        <p:txBody>
          <a:bodyPr wrap="square" rtlCol="0">
            <a:spAutoFit/>
          </a:bodyPr>
          <a:lstStyle/>
          <a:p>
            <a:r>
              <a:rPr lang="en-US" dirty="0">
                <a:solidFill>
                  <a:srgbClr val="0000FF"/>
                </a:solidFill>
              </a:rPr>
              <a:t>T		   I</a:t>
            </a:r>
          </a:p>
        </p:txBody>
      </p:sp>
      <p:sp>
        <p:nvSpPr>
          <p:cNvPr id="49" name="Right Brace 48"/>
          <p:cNvSpPr/>
          <p:nvPr/>
        </p:nvSpPr>
        <p:spPr>
          <a:xfrm rot="5400000">
            <a:off x="1375639" y="2863067"/>
            <a:ext cx="309536" cy="384282"/>
          </a:xfrm>
          <a:prstGeom prst="rightBrace">
            <a:avLst/>
          </a:prstGeom>
          <a:ln>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1" name="Right Brace 50"/>
          <p:cNvSpPr/>
          <p:nvPr/>
        </p:nvSpPr>
        <p:spPr>
          <a:xfrm rot="5400000">
            <a:off x="2611503" y="2178527"/>
            <a:ext cx="309536" cy="1748625"/>
          </a:xfrm>
          <a:prstGeom prst="rightBrace">
            <a:avLst/>
          </a:prstGeom>
          <a:ln>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2890487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p:txBody>
          <a:bodyPr/>
          <a:lstStyle/>
          <a:p>
            <a:pPr eaLnBrk="1" hangingPunct="1"/>
            <a:r>
              <a:rPr lang="en-US" sz="3200" b="1" u="sng" dirty="0">
                <a:latin typeface="Arial" charset="0"/>
                <a:ea typeface="ＭＳ Ｐゴシック" charset="0"/>
                <a:cs typeface="ＭＳ Ｐゴシック" charset="0"/>
              </a:rPr>
              <a:t>Decision Processes</a:t>
            </a:r>
            <a:endParaRPr lang="en-US" dirty="0">
              <a:latin typeface="Arial" charset="0"/>
              <a:ea typeface="ＭＳ Ｐゴシック" charset="0"/>
              <a:cs typeface="ＭＳ Ｐゴシック" charset="0"/>
            </a:endParaRPr>
          </a:p>
        </p:txBody>
      </p:sp>
      <p:sp>
        <p:nvSpPr>
          <p:cNvPr id="13" name="TextBox 12"/>
          <p:cNvSpPr txBox="1"/>
          <p:nvPr/>
        </p:nvSpPr>
        <p:spPr>
          <a:xfrm>
            <a:off x="152619" y="4514215"/>
            <a:ext cx="8233015" cy="1754327"/>
          </a:xfrm>
          <a:prstGeom prst="rect">
            <a:avLst/>
          </a:prstGeom>
          <a:noFill/>
        </p:spPr>
        <p:txBody>
          <a:bodyPr wrap="square" rtlCol="0">
            <a:spAutoFit/>
          </a:bodyPr>
          <a:lstStyle/>
          <a:p>
            <a:pPr marL="285750" indent="-285750">
              <a:buFont typeface="Arial"/>
              <a:buChar char="•"/>
            </a:pPr>
            <a:r>
              <a:rPr lang="en-US" dirty="0">
                <a:solidFill>
                  <a:srgbClr val="FF0000"/>
                </a:solidFill>
              </a:rPr>
              <a:t>Conditioned excitatory responding will be seen if the associative strength conditioned to the CS is greater than that conditioned to the relevant comparator stimulus.  The CS will produce inhibitory responding if the reverse is true.</a:t>
            </a:r>
          </a:p>
          <a:p>
            <a:endParaRPr lang="en-US" dirty="0">
              <a:solidFill>
                <a:srgbClr val="FF0000"/>
              </a:solidFill>
            </a:endParaRPr>
          </a:p>
          <a:p>
            <a:pPr marL="285750" indent="-285750">
              <a:buFont typeface="Arial"/>
              <a:buChar char="•"/>
            </a:pPr>
            <a:r>
              <a:rPr lang="en-US" dirty="0">
                <a:solidFill>
                  <a:srgbClr val="FF0000"/>
                </a:solidFill>
              </a:rPr>
              <a:t>Once again, the CR is thought of as the product of a decision process that involves a comparison between different sources of information about US occurrence.</a:t>
            </a:r>
          </a:p>
        </p:txBody>
      </p:sp>
      <p:sp>
        <p:nvSpPr>
          <p:cNvPr id="2" name="Rectangle 1"/>
          <p:cNvSpPr/>
          <p:nvPr/>
        </p:nvSpPr>
        <p:spPr>
          <a:xfrm>
            <a:off x="302298" y="1161944"/>
            <a:ext cx="8536902" cy="369332"/>
          </a:xfrm>
          <a:prstGeom prst="rect">
            <a:avLst/>
          </a:prstGeom>
        </p:spPr>
        <p:txBody>
          <a:bodyPr wrap="square">
            <a:spAutoFit/>
          </a:bodyPr>
          <a:lstStyle/>
          <a:p>
            <a:r>
              <a:rPr lang="en-US" i="1" dirty="0"/>
              <a:t>Comparator Theory, (Miller &amp; </a:t>
            </a:r>
            <a:r>
              <a:rPr lang="en-US" i="1" dirty="0" err="1"/>
              <a:t>Matzel</a:t>
            </a:r>
            <a:r>
              <a:rPr lang="en-US" i="1" dirty="0"/>
              <a:t>, 1988; Stout &amp; Miller, 2007)</a:t>
            </a:r>
          </a:p>
        </p:txBody>
      </p:sp>
      <p:sp>
        <p:nvSpPr>
          <p:cNvPr id="7" name="TextBox 6"/>
          <p:cNvSpPr txBox="1"/>
          <p:nvPr/>
        </p:nvSpPr>
        <p:spPr>
          <a:xfrm>
            <a:off x="457200" y="3544719"/>
            <a:ext cx="7304178" cy="646331"/>
          </a:xfrm>
          <a:prstGeom prst="rect">
            <a:avLst/>
          </a:prstGeom>
          <a:noFill/>
        </p:spPr>
        <p:txBody>
          <a:bodyPr wrap="none" rtlCol="0">
            <a:spAutoFit/>
          </a:bodyPr>
          <a:lstStyle/>
          <a:p>
            <a:r>
              <a:rPr lang="en-US" dirty="0"/>
              <a:t>Associative strength to the CS is compared to</a:t>
            </a:r>
          </a:p>
          <a:p>
            <a:r>
              <a:rPr lang="en-US" dirty="0"/>
              <a:t>Associative strength to “comparator” stimuli (e.g., the experimental context)</a:t>
            </a:r>
          </a:p>
        </p:txBody>
      </p:sp>
      <p:pic>
        <p:nvPicPr>
          <p:cNvPr id="3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6343" y="1683657"/>
            <a:ext cx="3294743" cy="17424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pic>
        <p:nvPicPr>
          <p:cNvPr id="4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53000" y="1577011"/>
            <a:ext cx="3320976" cy="229830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val="22182427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p:txBody>
          <a:bodyPr/>
          <a:lstStyle/>
          <a:p>
            <a:pPr eaLnBrk="1" hangingPunct="1"/>
            <a:r>
              <a:rPr lang="en-US" sz="3200" b="1" u="sng" dirty="0" err="1">
                <a:latin typeface="Arial" charset="0"/>
                <a:ea typeface="ＭＳ Ｐゴシック" charset="0"/>
                <a:cs typeface="ＭＳ Ｐゴシック" charset="0"/>
              </a:rPr>
              <a:t>Pavlovian</a:t>
            </a:r>
            <a:r>
              <a:rPr lang="en-US" sz="3200" b="1" u="sng" dirty="0">
                <a:latin typeface="Arial" charset="0"/>
                <a:ea typeface="ＭＳ Ｐゴシック" charset="0"/>
                <a:cs typeface="ＭＳ Ｐゴシック" charset="0"/>
              </a:rPr>
              <a:t> Learning</a:t>
            </a:r>
            <a:endParaRPr lang="en-US" dirty="0">
              <a:latin typeface="Arial" charset="0"/>
              <a:ea typeface="ＭＳ Ｐゴシック" charset="0"/>
              <a:cs typeface="ＭＳ Ｐゴシック" charset="0"/>
            </a:endParaRPr>
          </a:p>
        </p:txBody>
      </p:sp>
      <p:sp>
        <p:nvSpPr>
          <p:cNvPr id="21506" name="Text Box 3"/>
          <p:cNvSpPr txBox="1">
            <a:spLocks noChangeArrowheads="1"/>
          </p:cNvSpPr>
          <p:nvPr/>
        </p:nvSpPr>
        <p:spPr bwMode="auto">
          <a:xfrm>
            <a:off x="822325" y="1952625"/>
            <a:ext cx="7865646" cy="1938992"/>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i="1" dirty="0"/>
              <a:t>Three Key Questions</a:t>
            </a:r>
          </a:p>
          <a:p>
            <a:endParaRPr lang="en-US" dirty="0"/>
          </a:p>
          <a:p>
            <a:r>
              <a:rPr lang="en-US" dirty="0"/>
              <a:t>   1. What are the major determinants of learning?</a:t>
            </a:r>
          </a:p>
          <a:p>
            <a:r>
              <a:rPr lang="en-US" dirty="0"/>
              <a:t>   2. What is the content of learning?</a:t>
            </a:r>
          </a:p>
          <a:p>
            <a:r>
              <a:rPr lang="en-US" dirty="0"/>
              <a:t>   </a:t>
            </a:r>
            <a:r>
              <a:rPr lang="en-US" dirty="0">
                <a:solidFill>
                  <a:srgbClr val="FF0000"/>
                </a:solidFill>
              </a:rPr>
              <a:t>3. How does learning get translated into performance?</a:t>
            </a:r>
          </a:p>
        </p:txBody>
      </p:sp>
    </p:spTree>
    <p:extLst>
      <p:ext uri="{BB962C8B-B14F-4D97-AF65-F5344CB8AC3E}">
        <p14:creationId xmlns:p14="http://schemas.microsoft.com/office/powerpoint/2010/main" val="38440001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p:txBody>
          <a:bodyPr/>
          <a:lstStyle/>
          <a:p>
            <a:pPr eaLnBrk="1" hangingPunct="1"/>
            <a:r>
              <a:rPr lang="en-US" sz="3200" b="1" u="sng" dirty="0" err="1">
                <a:latin typeface="Arial" charset="0"/>
                <a:ea typeface="ＭＳ Ｐゴシック" charset="0"/>
                <a:cs typeface="ＭＳ Ｐゴシック" charset="0"/>
              </a:rPr>
              <a:t>Pavlovian</a:t>
            </a:r>
            <a:r>
              <a:rPr lang="en-US" sz="3200" b="1" u="sng" dirty="0">
                <a:latin typeface="Arial" charset="0"/>
                <a:ea typeface="ＭＳ Ｐゴシック" charset="0"/>
                <a:cs typeface="ＭＳ Ｐゴシック" charset="0"/>
              </a:rPr>
              <a:t> Learning: Factors Affecting the Conditioned Response</a:t>
            </a:r>
            <a:endParaRPr lang="en-US" dirty="0">
              <a:latin typeface="Arial" charset="0"/>
              <a:ea typeface="ＭＳ Ｐゴシック" charset="0"/>
              <a:cs typeface="ＭＳ Ｐゴシック" charset="0"/>
            </a:endParaRPr>
          </a:p>
        </p:txBody>
      </p:sp>
      <p:sp>
        <p:nvSpPr>
          <p:cNvPr id="25602" name="Text Box 3"/>
          <p:cNvSpPr txBox="1">
            <a:spLocks noChangeArrowheads="1"/>
          </p:cNvSpPr>
          <p:nvPr/>
        </p:nvSpPr>
        <p:spPr bwMode="auto">
          <a:xfrm>
            <a:off x="865068" y="2143503"/>
            <a:ext cx="8032968" cy="156966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a:spAutoFit/>
          </a:bodyPr>
          <a:lstStyle>
            <a:lvl1pPr marL="457200" indent="-457200">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buFont typeface="Arial" charset="0"/>
              <a:buAutoNum type="arabicPeriod"/>
            </a:pPr>
            <a:r>
              <a:rPr lang="en-US" dirty="0"/>
              <a:t>Nature of the US</a:t>
            </a:r>
          </a:p>
          <a:p>
            <a:pPr>
              <a:buFont typeface="Arial" charset="0"/>
              <a:buAutoNum type="arabicPeriod"/>
            </a:pPr>
            <a:r>
              <a:rPr lang="en-US" dirty="0"/>
              <a:t>Nature of the CS</a:t>
            </a:r>
          </a:p>
          <a:p>
            <a:pPr>
              <a:buFont typeface="Arial" charset="0"/>
              <a:buAutoNum type="arabicPeriod"/>
            </a:pPr>
            <a:r>
              <a:rPr lang="en-US" dirty="0"/>
              <a:t>CS-US Interval</a:t>
            </a:r>
          </a:p>
          <a:p>
            <a:pPr>
              <a:buFont typeface="Arial" charset="0"/>
              <a:buAutoNum type="arabicPeriod"/>
            </a:pPr>
            <a:r>
              <a:rPr lang="en-US" dirty="0"/>
              <a:t>Decision Processes:  Timing &amp; I/T, Comparator Theory</a:t>
            </a:r>
          </a:p>
        </p:txBody>
      </p:sp>
      <p:sp>
        <p:nvSpPr>
          <p:cNvPr id="2" name="TextBox 1"/>
          <p:cNvSpPr txBox="1"/>
          <p:nvPr/>
        </p:nvSpPr>
        <p:spPr>
          <a:xfrm>
            <a:off x="327571" y="4398294"/>
            <a:ext cx="8778064" cy="1938992"/>
          </a:xfrm>
          <a:prstGeom prst="rect">
            <a:avLst/>
          </a:prstGeom>
          <a:noFill/>
        </p:spPr>
        <p:txBody>
          <a:bodyPr wrap="none" rtlCol="0">
            <a:spAutoFit/>
          </a:bodyPr>
          <a:lstStyle/>
          <a:p>
            <a:r>
              <a:rPr lang="en-US" sz="2400" dirty="0">
                <a:solidFill>
                  <a:srgbClr val="FF0000"/>
                </a:solidFill>
              </a:rPr>
              <a:t>The discussion of how learning gets translated into performance</a:t>
            </a:r>
          </a:p>
          <a:p>
            <a:r>
              <a:rPr lang="en-US" sz="2400" dirty="0">
                <a:solidFill>
                  <a:srgbClr val="FF0000"/>
                </a:solidFill>
              </a:rPr>
              <a:t>in </a:t>
            </a:r>
            <a:r>
              <a:rPr lang="en-US" sz="2400" dirty="0" err="1">
                <a:solidFill>
                  <a:srgbClr val="FF0000"/>
                </a:solidFill>
              </a:rPr>
              <a:t>Pavlovian</a:t>
            </a:r>
            <a:r>
              <a:rPr lang="en-US" sz="2400" dirty="0">
                <a:solidFill>
                  <a:srgbClr val="FF0000"/>
                </a:solidFill>
              </a:rPr>
              <a:t> conditioning has led to a variety of interesting studies</a:t>
            </a:r>
          </a:p>
          <a:p>
            <a:r>
              <a:rPr lang="en-US" sz="2400" dirty="0">
                <a:solidFill>
                  <a:srgbClr val="FF0000"/>
                </a:solidFill>
              </a:rPr>
              <a:t>showing that a number of factors affect the form of the CR as well</a:t>
            </a:r>
          </a:p>
          <a:p>
            <a:r>
              <a:rPr lang="en-US" sz="2400" dirty="0">
                <a:solidFill>
                  <a:srgbClr val="FF0000"/>
                </a:solidFill>
              </a:rPr>
              <a:t>as whether or not the CR will occur in different situations.  Now we’ll</a:t>
            </a:r>
          </a:p>
          <a:p>
            <a:r>
              <a:rPr lang="en-US" sz="2400" dirty="0">
                <a:solidFill>
                  <a:srgbClr val="FF0000"/>
                </a:solidFill>
              </a:rPr>
              <a:t>consider some of this work.</a:t>
            </a:r>
          </a:p>
        </p:txBody>
      </p:sp>
    </p:spTree>
    <p:extLst>
      <p:ext uri="{BB962C8B-B14F-4D97-AF65-F5344CB8AC3E}">
        <p14:creationId xmlns:p14="http://schemas.microsoft.com/office/powerpoint/2010/main" val="18222910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p:txBody>
          <a:bodyPr/>
          <a:lstStyle/>
          <a:p>
            <a:pPr eaLnBrk="1" hangingPunct="1"/>
            <a:r>
              <a:rPr lang="en-US" sz="3200" b="1" u="sng" dirty="0">
                <a:latin typeface="Arial" charset="0"/>
                <a:ea typeface="ＭＳ Ｐゴシック" charset="0"/>
                <a:cs typeface="ＭＳ Ｐゴシック" charset="0"/>
              </a:rPr>
              <a:t>Nature of the US &amp; CR Form</a:t>
            </a:r>
            <a:endParaRPr lang="en-US" dirty="0">
              <a:latin typeface="Arial" charset="0"/>
              <a:ea typeface="ＭＳ Ｐゴシック" charset="0"/>
              <a:cs typeface="ＭＳ Ｐゴシック" charset="0"/>
            </a:endParaRPr>
          </a:p>
        </p:txBody>
      </p:sp>
      <p:sp>
        <p:nvSpPr>
          <p:cNvPr id="13" name="TextBox 12"/>
          <p:cNvSpPr txBox="1"/>
          <p:nvPr/>
        </p:nvSpPr>
        <p:spPr>
          <a:xfrm>
            <a:off x="132998" y="4905572"/>
            <a:ext cx="6455613" cy="369332"/>
          </a:xfrm>
          <a:prstGeom prst="rect">
            <a:avLst/>
          </a:prstGeom>
          <a:noFill/>
        </p:spPr>
        <p:txBody>
          <a:bodyPr wrap="none" rtlCol="0">
            <a:spAutoFit/>
          </a:bodyPr>
          <a:lstStyle/>
          <a:p>
            <a:pPr marL="285750" indent="-285750">
              <a:buFont typeface="Arial"/>
              <a:buChar char="•"/>
            </a:pPr>
            <a:r>
              <a:rPr lang="en-US" dirty="0">
                <a:solidFill>
                  <a:srgbClr val="FF0000"/>
                </a:solidFill>
              </a:rPr>
              <a:t>Pigeon </a:t>
            </a:r>
            <a:r>
              <a:rPr lang="en-US" dirty="0" err="1">
                <a:solidFill>
                  <a:srgbClr val="FF0000"/>
                </a:solidFill>
              </a:rPr>
              <a:t>autoshaping</a:t>
            </a:r>
            <a:r>
              <a:rPr lang="en-US" dirty="0">
                <a:solidFill>
                  <a:srgbClr val="FF0000"/>
                </a:solidFill>
              </a:rPr>
              <a:t> task, and the form of the CR was monitored</a:t>
            </a:r>
          </a:p>
        </p:txBody>
      </p:sp>
      <p:sp>
        <p:nvSpPr>
          <p:cNvPr id="2" name="TextBox 1"/>
          <p:cNvSpPr txBox="1"/>
          <p:nvPr/>
        </p:nvSpPr>
        <p:spPr>
          <a:xfrm>
            <a:off x="907143" y="1799771"/>
            <a:ext cx="2993127" cy="369332"/>
          </a:xfrm>
          <a:prstGeom prst="rect">
            <a:avLst/>
          </a:prstGeom>
          <a:noFill/>
        </p:spPr>
        <p:txBody>
          <a:bodyPr wrap="none" rtlCol="0">
            <a:spAutoFit/>
          </a:bodyPr>
          <a:lstStyle/>
          <a:p>
            <a:r>
              <a:rPr lang="en-US" i="1" dirty="0"/>
              <a:t>Jenkins &amp; Moore (1973) study</a:t>
            </a:r>
          </a:p>
        </p:txBody>
      </p:sp>
      <p:sp>
        <p:nvSpPr>
          <p:cNvPr id="14" name="TextBox 13"/>
          <p:cNvSpPr txBox="1"/>
          <p:nvPr/>
        </p:nvSpPr>
        <p:spPr>
          <a:xfrm>
            <a:off x="1255486" y="2586948"/>
            <a:ext cx="2374305" cy="646331"/>
          </a:xfrm>
          <a:prstGeom prst="rect">
            <a:avLst/>
          </a:prstGeom>
          <a:noFill/>
        </p:spPr>
        <p:txBody>
          <a:bodyPr wrap="none" rtlCol="0">
            <a:spAutoFit/>
          </a:bodyPr>
          <a:lstStyle/>
          <a:p>
            <a:r>
              <a:rPr lang="en-US" dirty="0"/>
              <a:t>Red </a:t>
            </a:r>
            <a:r>
              <a:rPr lang="en-US" dirty="0" err="1"/>
              <a:t>Keylight</a:t>
            </a:r>
            <a:r>
              <a:rPr lang="en-US" dirty="0"/>
              <a:t> – Grain</a:t>
            </a:r>
          </a:p>
          <a:p>
            <a:r>
              <a:rPr lang="en-US" dirty="0"/>
              <a:t>Green </a:t>
            </a:r>
            <a:r>
              <a:rPr lang="en-US" dirty="0" err="1"/>
              <a:t>Keylight</a:t>
            </a:r>
            <a:r>
              <a:rPr lang="en-US" dirty="0"/>
              <a:t> – Water</a:t>
            </a:r>
          </a:p>
        </p:txBody>
      </p:sp>
      <p:pic>
        <p:nvPicPr>
          <p:cNvPr id="15" name="Picture 14" descr="pigeon keylight photo.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20772" y="1799771"/>
            <a:ext cx="3262086" cy="2648814"/>
          </a:xfrm>
          <a:prstGeom prst="rect">
            <a:avLst/>
          </a:prstGeom>
        </p:spPr>
      </p:pic>
    </p:spTree>
    <p:extLst>
      <p:ext uri="{BB962C8B-B14F-4D97-AF65-F5344CB8AC3E}">
        <p14:creationId xmlns:p14="http://schemas.microsoft.com/office/powerpoint/2010/main" val="17279918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p:txBody>
          <a:bodyPr/>
          <a:lstStyle/>
          <a:p>
            <a:pPr eaLnBrk="1" hangingPunct="1"/>
            <a:r>
              <a:rPr lang="en-US" sz="3200" b="1" u="sng" dirty="0">
                <a:latin typeface="Arial" charset="0"/>
                <a:ea typeface="ＭＳ Ｐゴシック" charset="0"/>
                <a:cs typeface="ＭＳ Ｐゴシック" charset="0"/>
              </a:rPr>
              <a:t>Nature of the US &amp; CR Form</a:t>
            </a:r>
            <a:endParaRPr lang="en-US" dirty="0">
              <a:latin typeface="Arial" charset="0"/>
              <a:ea typeface="ＭＳ Ｐゴシック" charset="0"/>
              <a:cs typeface="ＭＳ Ｐゴシック" charset="0"/>
            </a:endParaRPr>
          </a:p>
        </p:txBody>
      </p:sp>
      <p:sp>
        <p:nvSpPr>
          <p:cNvPr id="13" name="TextBox 12"/>
          <p:cNvSpPr txBox="1"/>
          <p:nvPr/>
        </p:nvSpPr>
        <p:spPr>
          <a:xfrm>
            <a:off x="132998" y="5563302"/>
            <a:ext cx="8943474" cy="1200329"/>
          </a:xfrm>
          <a:prstGeom prst="rect">
            <a:avLst/>
          </a:prstGeom>
          <a:noFill/>
        </p:spPr>
        <p:txBody>
          <a:bodyPr wrap="none" rtlCol="0">
            <a:spAutoFit/>
          </a:bodyPr>
          <a:lstStyle/>
          <a:p>
            <a:pPr marL="285750" indent="-285750">
              <a:buFont typeface="Arial"/>
              <a:buChar char="•"/>
            </a:pPr>
            <a:r>
              <a:rPr lang="en-US" dirty="0">
                <a:solidFill>
                  <a:srgbClr val="FF0000"/>
                </a:solidFill>
              </a:rPr>
              <a:t>Pigeon </a:t>
            </a:r>
            <a:r>
              <a:rPr lang="en-US" dirty="0" err="1">
                <a:solidFill>
                  <a:srgbClr val="FF0000"/>
                </a:solidFill>
              </a:rPr>
              <a:t>autoshaping</a:t>
            </a:r>
            <a:r>
              <a:rPr lang="en-US" dirty="0">
                <a:solidFill>
                  <a:srgbClr val="FF0000"/>
                </a:solidFill>
              </a:rPr>
              <a:t> task, and the form of the CR was monitored</a:t>
            </a:r>
          </a:p>
          <a:p>
            <a:pPr marL="285750" indent="-285750">
              <a:buFont typeface="Arial"/>
              <a:buChar char="•"/>
            </a:pPr>
            <a:endParaRPr lang="en-US" dirty="0">
              <a:solidFill>
                <a:srgbClr val="FF0000"/>
              </a:solidFill>
            </a:endParaRPr>
          </a:p>
          <a:p>
            <a:pPr marL="285750" indent="-285750">
              <a:buFont typeface="Arial"/>
              <a:buChar char="•"/>
            </a:pPr>
            <a:r>
              <a:rPr lang="en-US" dirty="0">
                <a:solidFill>
                  <a:srgbClr val="FF0000"/>
                </a:solidFill>
              </a:rPr>
              <a:t>Pigeons pecked the </a:t>
            </a:r>
            <a:r>
              <a:rPr lang="en-US" dirty="0" err="1">
                <a:solidFill>
                  <a:srgbClr val="FF0000"/>
                </a:solidFill>
              </a:rPr>
              <a:t>keylight</a:t>
            </a:r>
            <a:r>
              <a:rPr lang="en-US" dirty="0">
                <a:solidFill>
                  <a:srgbClr val="FF0000"/>
                </a:solidFill>
              </a:rPr>
              <a:t> as though it was food with the Grain US, but “sip” the </a:t>
            </a:r>
            <a:r>
              <a:rPr lang="en-US" dirty="0" err="1">
                <a:solidFill>
                  <a:srgbClr val="FF0000"/>
                </a:solidFill>
              </a:rPr>
              <a:t>keylight</a:t>
            </a:r>
            <a:endParaRPr lang="en-US" dirty="0">
              <a:solidFill>
                <a:srgbClr val="FF0000"/>
              </a:solidFill>
            </a:endParaRPr>
          </a:p>
          <a:p>
            <a:r>
              <a:rPr lang="en-US" dirty="0">
                <a:solidFill>
                  <a:srgbClr val="FF0000"/>
                </a:solidFill>
              </a:rPr>
              <a:t>with a Water US.  This shows that the nature of the US determines CR form.</a:t>
            </a:r>
          </a:p>
        </p:txBody>
      </p:sp>
      <p:sp>
        <p:nvSpPr>
          <p:cNvPr id="2" name="TextBox 1"/>
          <p:cNvSpPr txBox="1"/>
          <p:nvPr/>
        </p:nvSpPr>
        <p:spPr>
          <a:xfrm>
            <a:off x="907143" y="1799771"/>
            <a:ext cx="2993127" cy="369332"/>
          </a:xfrm>
          <a:prstGeom prst="rect">
            <a:avLst/>
          </a:prstGeom>
          <a:noFill/>
        </p:spPr>
        <p:txBody>
          <a:bodyPr wrap="none" rtlCol="0">
            <a:spAutoFit/>
          </a:bodyPr>
          <a:lstStyle/>
          <a:p>
            <a:r>
              <a:rPr lang="en-US" i="1" dirty="0"/>
              <a:t>Jenkins &amp; Moore (1973) study</a:t>
            </a:r>
          </a:p>
        </p:txBody>
      </p:sp>
      <p:sp>
        <p:nvSpPr>
          <p:cNvPr id="14" name="TextBox 13"/>
          <p:cNvSpPr txBox="1"/>
          <p:nvPr/>
        </p:nvSpPr>
        <p:spPr>
          <a:xfrm>
            <a:off x="1255486" y="2586948"/>
            <a:ext cx="2374305" cy="646331"/>
          </a:xfrm>
          <a:prstGeom prst="rect">
            <a:avLst/>
          </a:prstGeom>
          <a:noFill/>
        </p:spPr>
        <p:txBody>
          <a:bodyPr wrap="none" rtlCol="0">
            <a:spAutoFit/>
          </a:bodyPr>
          <a:lstStyle/>
          <a:p>
            <a:r>
              <a:rPr lang="en-US" dirty="0"/>
              <a:t>Red </a:t>
            </a:r>
            <a:r>
              <a:rPr lang="en-US" dirty="0" err="1"/>
              <a:t>Keylight</a:t>
            </a:r>
            <a:r>
              <a:rPr lang="en-US" dirty="0"/>
              <a:t> – Grain</a:t>
            </a:r>
          </a:p>
          <a:p>
            <a:r>
              <a:rPr lang="en-US" dirty="0"/>
              <a:t>Green </a:t>
            </a:r>
            <a:r>
              <a:rPr lang="en-US" dirty="0" err="1"/>
              <a:t>Keylight</a:t>
            </a:r>
            <a:r>
              <a:rPr lang="en-US" dirty="0"/>
              <a:t> – Water</a:t>
            </a:r>
          </a:p>
        </p:txBody>
      </p:sp>
      <p:pic>
        <p:nvPicPr>
          <p:cNvPr id="15" name="Picture 14" descr="pigeon keylight photo.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60286" y="3541487"/>
            <a:ext cx="1712686" cy="1390701"/>
          </a:xfrm>
          <a:prstGeom prst="rect">
            <a:avLst/>
          </a:prstGeom>
        </p:spPr>
      </p:pic>
      <p:pic>
        <p:nvPicPr>
          <p:cNvPr id="3" name="Picture 2" descr="Food vs Water pecks.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49980" y="1301526"/>
            <a:ext cx="2554763" cy="4315329"/>
          </a:xfrm>
          <a:prstGeom prst="rect">
            <a:avLst/>
          </a:prstGeom>
        </p:spPr>
      </p:pic>
    </p:spTree>
    <p:extLst>
      <p:ext uri="{BB962C8B-B14F-4D97-AF65-F5344CB8AC3E}">
        <p14:creationId xmlns:p14="http://schemas.microsoft.com/office/powerpoint/2010/main" val="3371977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p:txBody>
          <a:bodyPr/>
          <a:lstStyle/>
          <a:p>
            <a:pPr eaLnBrk="1" hangingPunct="1"/>
            <a:r>
              <a:rPr lang="en-US" sz="3200" b="1" u="sng" dirty="0">
                <a:latin typeface="Arial" charset="0"/>
                <a:ea typeface="ＭＳ Ｐゴシック" charset="0"/>
                <a:cs typeface="ＭＳ Ｐゴシック" charset="0"/>
              </a:rPr>
              <a:t>Nature of the US &amp; CR Form</a:t>
            </a:r>
            <a:endParaRPr lang="en-US" dirty="0">
              <a:latin typeface="Arial" charset="0"/>
              <a:ea typeface="ＭＳ Ｐゴシック" charset="0"/>
              <a:cs typeface="ＭＳ Ｐゴシック" charset="0"/>
            </a:endParaRPr>
          </a:p>
        </p:txBody>
      </p:sp>
      <p:sp>
        <p:nvSpPr>
          <p:cNvPr id="2" name="TextBox 1"/>
          <p:cNvSpPr txBox="1"/>
          <p:nvPr/>
        </p:nvSpPr>
        <p:spPr>
          <a:xfrm>
            <a:off x="907143" y="1799771"/>
            <a:ext cx="2449496" cy="369332"/>
          </a:xfrm>
          <a:prstGeom prst="rect">
            <a:avLst/>
          </a:prstGeom>
          <a:noFill/>
        </p:spPr>
        <p:txBody>
          <a:bodyPr wrap="none" rtlCol="0">
            <a:spAutoFit/>
          </a:bodyPr>
          <a:lstStyle/>
          <a:p>
            <a:r>
              <a:rPr lang="en-US" i="1" dirty="0"/>
              <a:t>Bidirectional UR studies</a:t>
            </a:r>
          </a:p>
        </p:txBody>
      </p:sp>
      <p:sp>
        <p:nvSpPr>
          <p:cNvPr id="14" name="TextBox 13"/>
          <p:cNvSpPr txBox="1"/>
          <p:nvPr/>
        </p:nvSpPr>
        <p:spPr>
          <a:xfrm>
            <a:off x="457200" y="2415010"/>
            <a:ext cx="4724400" cy="2862323"/>
          </a:xfrm>
          <a:prstGeom prst="rect">
            <a:avLst/>
          </a:prstGeom>
          <a:noFill/>
        </p:spPr>
        <p:txBody>
          <a:bodyPr wrap="square" rtlCol="0">
            <a:spAutoFit/>
          </a:bodyPr>
          <a:lstStyle/>
          <a:p>
            <a:pPr marL="285750" indent="-285750">
              <a:buFont typeface="Arial"/>
              <a:buChar char="•"/>
            </a:pPr>
            <a:r>
              <a:rPr lang="en-US" dirty="0">
                <a:solidFill>
                  <a:srgbClr val="FF0000"/>
                </a:solidFill>
              </a:rPr>
              <a:t>Context – Morphine conditioning (Siegel) results in Drug tolerance (see right) But why?</a:t>
            </a:r>
          </a:p>
          <a:p>
            <a:pPr marL="285750" indent="-285750">
              <a:buFont typeface="Arial"/>
              <a:buChar char="•"/>
            </a:pPr>
            <a:endParaRPr lang="en-US" dirty="0">
              <a:solidFill>
                <a:srgbClr val="FF0000"/>
              </a:solidFill>
            </a:endParaRPr>
          </a:p>
          <a:p>
            <a:pPr marL="285750" indent="-285750">
              <a:buFont typeface="Arial"/>
              <a:buChar char="•"/>
            </a:pPr>
            <a:r>
              <a:rPr lang="en-US" dirty="0">
                <a:solidFill>
                  <a:srgbClr val="FF0000"/>
                </a:solidFill>
              </a:rPr>
              <a:t>CS evokes a conditioned response that is opposite the primary response produced by the drug.  Why?</a:t>
            </a:r>
          </a:p>
          <a:p>
            <a:endParaRPr lang="en-US" dirty="0">
              <a:solidFill>
                <a:srgbClr val="FF0000"/>
              </a:solidFill>
            </a:endParaRPr>
          </a:p>
          <a:p>
            <a:pPr marL="285750" indent="-285750">
              <a:buFont typeface="Arial"/>
              <a:buChar char="•"/>
            </a:pPr>
            <a:r>
              <a:rPr lang="en-US" dirty="0">
                <a:solidFill>
                  <a:srgbClr val="FF0000"/>
                </a:solidFill>
              </a:rPr>
              <a:t>Because the drug evokes a bidirectional UR, and the CS gets conditioned to the second phase of the UR.</a:t>
            </a:r>
          </a:p>
        </p:txBody>
      </p:sp>
      <p:pic>
        <p:nvPicPr>
          <p:cNvPr id="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57371" y="1087289"/>
            <a:ext cx="3418114" cy="2939698"/>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val="18818386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p:txBody>
          <a:bodyPr/>
          <a:lstStyle/>
          <a:p>
            <a:pPr eaLnBrk="1" hangingPunct="1"/>
            <a:r>
              <a:rPr lang="en-US" sz="3200" b="1" u="sng" dirty="0">
                <a:latin typeface="Arial" charset="0"/>
                <a:ea typeface="ＭＳ Ｐゴシック" charset="0"/>
                <a:cs typeface="ＭＳ Ｐゴシック" charset="0"/>
              </a:rPr>
              <a:t>Nature of the US &amp; CR Form</a:t>
            </a:r>
            <a:endParaRPr lang="en-US" dirty="0">
              <a:latin typeface="Arial" charset="0"/>
              <a:ea typeface="ＭＳ Ｐゴシック" charset="0"/>
              <a:cs typeface="ＭＳ Ｐゴシック" charset="0"/>
            </a:endParaRPr>
          </a:p>
        </p:txBody>
      </p:sp>
      <p:sp>
        <p:nvSpPr>
          <p:cNvPr id="2" name="TextBox 1"/>
          <p:cNvSpPr txBox="1"/>
          <p:nvPr/>
        </p:nvSpPr>
        <p:spPr>
          <a:xfrm>
            <a:off x="907143" y="1799771"/>
            <a:ext cx="2449496" cy="369332"/>
          </a:xfrm>
          <a:prstGeom prst="rect">
            <a:avLst/>
          </a:prstGeom>
          <a:noFill/>
        </p:spPr>
        <p:txBody>
          <a:bodyPr wrap="none" rtlCol="0">
            <a:spAutoFit/>
          </a:bodyPr>
          <a:lstStyle/>
          <a:p>
            <a:r>
              <a:rPr lang="en-US" i="1" dirty="0"/>
              <a:t>Bidirectional UR studies</a:t>
            </a:r>
          </a:p>
        </p:txBody>
      </p:sp>
      <p:sp>
        <p:nvSpPr>
          <p:cNvPr id="14" name="TextBox 13"/>
          <p:cNvSpPr txBox="1"/>
          <p:nvPr/>
        </p:nvSpPr>
        <p:spPr>
          <a:xfrm>
            <a:off x="457200" y="2415010"/>
            <a:ext cx="4724400" cy="2862323"/>
          </a:xfrm>
          <a:prstGeom prst="rect">
            <a:avLst/>
          </a:prstGeom>
          <a:noFill/>
        </p:spPr>
        <p:txBody>
          <a:bodyPr wrap="square" rtlCol="0">
            <a:spAutoFit/>
          </a:bodyPr>
          <a:lstStyle/>
          <a:p>
            <a:pPr marL="285750" indent="-285750">
              <a:buFont typeface="Arial"/>
              <a:buChar char="•"/>
            </a:pPr>
            <a:r>
              <a:rPr lang="en-US" dirty="0">
                <a:solidFill>
                  <a:srgbClr val="FF0000"/>
                </a:solidFill>
              </a:rPr>
              <a:t>Context – Morphine conditioning (Siegel) results in Drug tolerance (see right) But why?</a:t>
            </a:r>
          </a:p>
          <a:p>
            <a:pPr marL="285750" indent="-285750">
              <a:buFont typeface="Arial"/>
              <a:buChar char="•"/>
            </a:pPr>
            <a:endParaRPr lang="en-US" dirty="0">
              <a:solidFill>
                <a:srgbClr val="FF0000"/>
              </a:solidFill>
            </a:endParaRPr>
          </a:p>
          <a:p>
            <a:pPr marL="285750" indent="-285750">
              <a:buFont typeface="Arial"/>
              <a:buChar char="•"/>
            </a:pPr>
            <a:r>
              <a:rPr lang="en-US" dirty="0">
                <a:solidFill>
                  <a:srgbClr val="FF0000"/>
                </a:solidFill>
              </a:rPr>
              <a:t>CS evokes a conditioned response that is opposite the primary response produced by the drug.  Why?</a:t>
            </a:r>
          </a:p>
          <a:p>
            <a:endParaRPr lang="en-US" dirty="0">
              <a:solidFill>
                <a:srgbClr val="FF0000"/>
              </a:solidFill>
            </a:endParaRPr>
          </a:p>
          <a:p>
            <a:pPr marL="285750" indent="-285750">
              <a:buFont typeface="Arial"/>
              <a:buChar char="•"/>
            </a:pPr>
            <a:r>
              <a:rPr lang="en-US" dirty="0">
                <a:solidFill>
                  <a:srgbClr val="FF0000"/>
                </a:solidFill>
              </a:rPr>
              <a:t>Because the drug evokes a bidirectional UR, and the CS gets conditioned to the second phase of the UR.</a:t>
            </a:r>
          </a:p>
        </p:txBody>
      </p:sp>
      <p:pic>
        <p:nvPicPr>
          <p:cNvPr id="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57371" y="1087289"/>
            <a:ext cx="3418114" cy="2939698"/>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4" name="Picture 3" descr="Alcohol Biphasic Response.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57323" y="4026987"/>
            <a:ext cx="3445591" cy="2592808"/>
          </a:xfrm>
          <a:prstGeom prst="rect">
            <a:avLst/>
          </a:prstGeom>
        </p:spPr>
      </p:pic>
    </p:spTree>
    <p:extLst>
      <p:ext uri="{BB962C8B-B14F-4D97-AF65-F5344CB8AC3E}">
        <p14:creationId xmlns:p14="http://schemas.microsoft.com/office/powerpoint/2010/main" val="18074184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p:txBody>
          <a:bodyPr/>
          <a:lstStyle/>
          <a:p>
            <a:pPr eaLnBrk="1" hangingPunct="1"/>
            <a:r>
              <a:rPr lang="en-US" sz="3200" b="1" u="sng" dirty="0">
                <a:latin typeface="Arial" charset="0"/>
                <a:ea typeface="ＭＳ Ｐゴシック" charset="0"/>
                <a:cs typeface="ＭＳ Ｐゴシック" charset="0"/>
              </a:rPr>
              <a:t>Nature of the CS &amp; CR Form</a:t>
            </a:r>
            <a:endParaRPr lang="en-US" dirty="0">
              <a:latin typeface="Arial" charset="0"/>
              <a:ea typeface="ＭＳ Ｐゴシック" charset="0"/>
              <a:cs typeface="ＭＳ Ｐゴシック" charset="0"/>
            </a:endParaRPr>
          </a:p>
        </p:txBody>
      </p:sp>
      <p:sp>
        <p:nvSpPr>
          <p:cNvPr id="2" name="Rectangle 1"/>
          <p:cNvSpPr/>
          <p:nvPr/>
        </p:nvSpPr>
        <p:spPr>
          <a:xfrm>
            <a:off x="520015" y="1417638"/>
            <a:ext cx="5474447" cy="1477328"/>
          </a:xfrm>
          <a:prstGeom prst="rect">
            <a:avLst/>
          </a:prstGeom>
        </p:spPr>
        <p:txBody>
          <a:bodyPr wrap="square">
            <a:spAutoFit/>
          </a:bodyPr>
          <a:lstStyle/>
          <a:p>
            <a:r>
              <a:rPr lang="en-US" i="1" dirty="0"/>
              <a:t>Timberlake &amp; Grant Experiment (1975)</a:t>
            </a:r>
          </a:p>
          <a:p>
            <a:r>
              <a:rPr lang="en-US" dirty="0"/>
              <a:t>               </a:t>
            </a:r>
          </a:p>
          <a:p>
            <a:r>
              <a:rPr lang="en-US" dirty="0" err="1"/>
              <a:t>Expt</a:t>
            </a:r>
            <a:r>
              <a:rPr lang="en-US" dirty="0"/>
              <a:t> </a:t>
            </a:r>
            <a:r>
              <a:rPr lang="en-US" dirty="0" err="1"/>
              <a:t>Gp</a:t>
            </a:r>
            <a:r>
              <a:rPr lang="en-US" dirty="0"/>
              <a:t> 1:	Wood Block CS – Food pellets paired</a:t>
            </a:r>
          </a:p>
          <a:p>
            <a:r>
              <a:rPr lang="en-US" dirty="0"/>
              <a:t>Ctrl </a:t>
            </a:r>
            <a:r>
              <a:rPr lang="en-US" dirty="0" err="1"/>
              <a:t>Gp</a:t>
            </a:r>
            <a:r>
              <a:rPr lang="en-US" dirty="0"/>
              <a:t> 1:		Wood Block CS | Food pellets unpaired</a:t>
            </a:r>
          </a:p>
          <a:p>
            <a:endParaRPr lang="en-US" dirty="0"/>
          </a:p>
        </p:txBody>
      </p:sp>
      <p:sp>
        <p:nvSpPr>
          <p:cNvPr id="3" name="TextBox 2"/>
          <p:cNvSpPr txBox="1"/>
          <p:nvPr/>
        </p:nvSpPr>
        <p:spPr>
          <a:xfrm>
            <a:off x="520015" y="3853543"/>
            <a:ext cx="4752263" cy="1200329"/>
          </a:xfrm>
          <a:prstGeom prst="rect">
            <a:avLst/>
          </a:prstGeom>
          <a:noFill/>
        </p:spPr>
        <p:txBody>
          <a:bodyPr wrap="none" rtlCol="0">
            <a:spAutoFit/>
          </a:bodyPr>
          <a:lstStyle/>
          <a:p>
            <a:r>
              <a:rPr lang="en-US" dirty="0"/>
              <a:t>Stimulus Substitution Theory -</a:t>
            </a:r>
          </a:p>
          <a:p>
            <a:r>
              <a:rPr lang="en-US" dirty="0"/>
              <a:t>	CS substitutes for the US</a:t>
            </a:r>
          </a:p>
          <a:p>
            <a:r>
              <a:rPr lang="en-US" dirty="0"/>
              <a:t>Prediction:  Learning rat should respond to the </a:t>
            </a:r>
          </a:p>
          <a:p>
            <a:r>
              <a:rPr lang="en-US" dirty="0"/>
              <a:t>wood block CSs in the paired groups by biting it.</a:t>
            </a:r>
          </a:p>
        </p:txBody>
      </p:sp>
    </p:spTree>
    <p:extLst>
      <p:ext uri="{BB962C8B-B14F-4D97-AF65-F5344CB8AC3E}">
        <p14:creationId xmlns:p14="http://schemas.microsoft.com/office/powerpoint/2010/main" val="2185534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p:txBody>
          <a:bodyPr/>
          <a:lstStyle/>
          <a:p>
            <a:pPr eaLnBrk="1" hangingPunct="1"/>
            <a:r>
              <a:rPr lang="en-US" sz="3200" b="1" u="sng" dirty="0">
                <a:latin typeface="Arial" charset="0"/>
                <a:ea typeface="ＭＳ Ｐゴシック" charset="0"/>
                <a:cs typeface="ＭＳ Ｐゴシック" charset="0"/>
              </a:rPr>
              <a:t>Nature of the CS &amp; CR Form</a:t>
            </a:r>
            <a:endParaRPr lang="en-US" dirty="0">
              <a:latin typeface="Arial" charset="0"/>
              <a:ea typeface="ＭＳ Ｐゴシック" charset="0"/>
              <a:cs typeface="ＭＳ Ｐゴシック" charset="0"/>
            </a:endParaRPr>
          </a:p>
        </p:txBody>
      </p:sp>
      <p:sp>
        <p:nvSpPr>
          <p:cNvPr id="13" name="TextBox 12"/>
          <p:cNvSpPr txBox="1"/>
          <p:nvPr/>
        </p:nvSpPr>
        <p:spPr>
          <a:xfrm>
            <a:off x="389297" y="5053872"/>
            <a:ext cx="7273112" cy="646331"/>
          </a:xfrm>
          <a:prstGeom prst="rect">
            <a:avLst/>
          </a:prstGeom>
          <a:noFill/>
        </p:spPr>
        <p:txBody>
          <a:bodyPr wrap="square" rtlCol="0">
            <a:spAutoFit/>
          </a:bodyPr>
          <a:lstStyle/>
          <a:p>
            <a:pPr marL="285750" indent="-285750">
              <a:buFont typeface="Arial"/>
              <a:buChar char="•"/>
            </a:pPr>
            <a:r>
              <a:rPr lang="en-US" dirty="0">
                <a:solidFill>
                  <a:srgbClr val="FF0000"/>
                </a:solidFill>
              </a:rPr>
              <a:t>Learning rat shows more biting responses to the wood block CS than in the control group.</a:t>
            </a:r>
          </a:p>
        </p:txBody>
      </p:sp>
      <p:sp>
        <p:nvSpPr>
          <p:cNvPr id="2" name="Rectangle 1"/>
          <p:cNvSpPr/>
          <p:nvPr/>
        </p:nvSpPr>
        <p:spPr>
          <a:xfrm>
            <a:off x="520015" y="1417638"/>
            <a:ext cx="5474447" cy="1477328"/>
          </a:xfrm>
          <a:prstGeom prst="rect">
            <a:avLst/>
          </a:prstGeom>
        </p:spPr>
        <p:txBody>
          <a:bodyPr wrap="square">
            <a:spAutoFit/>
          </a:bodyPr>
          <a:lstStyle/>
          <a:p>
            <a:r>
              <a:rPr lang="en-US" i="1" dirty="0"/>
              <a:t>Timberlake &amp; Grant Experiment (1975)</a:t>
            </a:r>
          </a:p>
          <a:p>
            <a:r>
              <a:rPr lang="en-US" dirty="0"/>
              <a:t>               </a:t>
            </a:r>
          </a:p>
          <a:p>
            <a:r>
              <a:rPr lang="en-US" dirty="0" err="1"/>
              <a:t>Expt</a:t>
            </a:r>
            <a:r>
              <a:rPr lang="en-US" dirty="0"/>
              <a:t> </a:t>
            </a:r>
            <a:r>
              <a:rPr lang="en-US" dirty="0" err="1"/>
              <a:t>Gp</a:t>
            </a:r>
            <a:r>
              <a:rPr lang="en-US" dirty="0"/>
              <a:t> 1:	Wood Block CS – Food pellets paired</a:t>
            </a:r>
          </a:p>
          <a:p>
            <a:r>
              <a:rPr lang="en-US" dirty="0"/>
              <a:t>Ctrl </a:t>
            </a:r>
            <a:r>
              <a:rPr lang="en-US" dirty="0" err="1"/>
              <a:t>Gp</a:t>
            </a:r>
            <a:r>
              <a:rPr lang="en-US" dirty="0"/>
              <a:t> 1:		Wood Block CS | Food pellets unpaired</a:t>
            </a:r>
          </a:p>
          <a:p>
            <a:endParaRPr lang="en-US" dirty="0"/>
          </a:p>
        </p:txBody>
      </p:sp>
      <p:sp>
        <p:nvSpPr>
          <p:cNvPr id="3" name="TextBox 2"/>
          <p:cNvSpPr txBox="1"/>
          <p:nvPr/>
        </p:nvSpPr>
        <p:spPr>
          <a:xfrm>
            <a:off x="520015" y="3853543"/>
            <a:ext cx="4752263" cy="1200329"/>
          </a:xfrm>
          <a:prstGeom prst="rect">
            <a:avLst/>
          </a:prstGeom>
          <a:noFill/>
        </p:spPr>
        <p:txBody>
          <a:bodyPr wrap="none" rtlCol="0">
            <a:spAutoFit/>
          </a:bodyPr>
          <a:lstStyle/>
          <a:p>
            <a:r>
              <a:rPr lang="en-US" dirty="0"/>
              <a:t>Stimulus Substitution Theory -</a:t>
            </a:r>
          </a:p>
          <a:p>
            <a:r>
              <a:rPr lang="en-US" dirty="0"/>
              <a:t>	CS substitutes for the US</a:t>
            </a:r>
          </a:p>
          <a:p>
            <a:r>
              <a:rPr lang="en-US" dirty="0"/>
              <a:t>Prediction:  Learning rat should respond to the </a:t>
            </a:r>
          </a:p>
          <a:p>
            <a:r>
              <a:rPr lang="en-US" dirty="0"/>
              <a:t>wood block CS in the paired group by biting it.</a:t>
            </a:r>
          </a:p>
        </p:txBody>
      </p:sp>
    </p:spTree>
    <p:extLst>
      <p:ext uri="{BB962C8B-B14F-4D97-AF65-F5344CB8AC3E}">
        <p14:creationId xmlns:p14="http://schemas.microsoft.com/office/powerpoint/2010/main" val="17306882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1114</TotalTime>
  <Words>1167</Words>
  <Application>Microsoft Macintosh PowerPoint</Application>
  <PresentationFormat>On-screen Show (4:3)</PresentationFormat>
  <Paragraphs>154</Paragraphs>
  <Slides>18</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ＭＳ Ｐゴシック</vt:lpstr>
      <vt:lpstr>Arial</vt:lpstr>
      <vt:lpstr>Calibri</vt:lpstr>
      <vt:lpstr>Office Theme</vt:lpstr>
      <vt:lpstr>Lectures 12 &amp; 13:  Pavlovian Conditioning (Learning-Performance)</vt:lpstr>
      <vt:lpstr>Pavlovian Learning</vt:lpstr>
      <vt:lpstr>Pavlovian Learning: Factors Affecting the Conditioned Response</vt:lpstr>
      <vt:lpstr>Nature of the US &amp; CR Form</vt:lpstr>
      <vt:lpstr>Nature of the US &amp; CR Form</vt:lpstr>
      <vt:lpstr>Nature of the US &amp; CR Form</vt:lpstr>
      <vt:lpstr>Nature of the US &amp; CR Form</vt:lpstr>
      <vt:lpstr>Nature of the CS &amp; CR Form</vt:lpstr>
      <vt:lpstr>Nature of the CS &amp; CR Form</vt:lpstr>
      <vt:lpstr>Nature of the CS &amp; CR Form</vt:lpstr>
      <vt:lpstr>Nature of the CS &amp; CR Form</vt:lpstr>
      <vt:lpstr>CS-US Interval and CR Form</vt:lpstr>
      <vt:lpstr>CS-US Interval and CR Form</vt:lpstr>
      <vt:lpstr>Behavior Systems Theory</vt:lpstr>
      <vt:lpstr>Behavior Systems Theory</vt:lpstr>
      <vt:lpstr>Behavior Systems Theory</vt:lpstr>
      <vt:lpstr>Decision Processes</vt:lpstr>
      <vt:lpstr>Decision Processes</vt:lpstr>
    </vt:vector>
  </TitlesOfParts>
  <Company>Brooklyn College</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5:  Pavlovian Conditioning (Basic Concepts &amp; Generality)</dc:title>
  <dc:creator>Andrew Delamater</dc:creator>
  <cp:lastModifiedBy>Andy Delamater</cp:lastModifiedBy>
  <cp:revision>90</cp:revision>
  <dcterms:created xsi:type="dcterms:W3CDTF">2015-02-10T20:21:29Z</dcterms:created>
  <dcterms:modified xsi:type="dcterms:W3CDTF">2018-10-22T16:48:49Z</dcterms:modified>
</cp:coreProperties>
</file>