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7" r:id="rId2"/>
    <p:sldId id="259" r:id="rId3"/>
    <p:sldId id="366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365" r:id="rId12"/>
    <p:sldId id="354" r:id="rId13"/>
    <p:sldId id="362" r:id="rId14"/>
    <p:sldId id="355" r:id="rId15"/>
    <p:sldId id="356" r:id="rId16"/>
    <p:sldId id="357" r:id="rId17"/>
    <p:sldId id="358" r:id="rId18"/>
    <p:sldId id="359" r:id="rId19"/>
    <p:sldId id="363" r:id="rId20"/>
    <p:sldId id="36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39">
          <p15:clr>
            <a:srgbClr val="A4A3A4"/>
          </p15:clr>
        </p15:guide>
        <p15:guide id="2" pos="49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0"/>
    <p:restoredTop sz="94587"/>
  </p:normalViewPr>
  <p:slideViewPr>
    <p:cSldViewPr snapToGrid="0" snapToObjects="1" showGuides="1">
      <p:cViewPr varScale="1">
        <p:scale>
          <a:sx n="170" d="100"/>
          <a:sy n="170" d="100"/>
        </p:scale>
        <p:origin x="1656" y="184"/>
      </p:cViewPr>
      <p:guideLst>
        <p:guide orient="horz" pos="2339"/>
        <p:guide pos="490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64F4E-05BF-F249-9E8D-CF6EA99682A1}" type="datetimeFigureOut">
              <a:rPr lang="en-US" smtClean="0"/>
              <a:t>11/7/18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70F6E-7E3C-2E4F-89B6-28FEA8E2B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49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665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76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03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8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48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25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2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78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11/7/18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7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11/7/18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32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11/7/18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276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295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67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B75D8-8394-F847-B92F-DEAC13C5AA71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2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/>
                <a:cs typeface="Arial"/>
              </a:rPr>
              <a:t>Lectures 15 &amp; 16:  Instrumental Conditioning </a:t>
            </a:r>
            <a:r>
              <a:rPr lang="en-US" sz="2800" dirty="0">
                <a:latin typeface="Arial"/>
                <a:cs typeface="Arial"/>
              </a:rPr>
              <a:t>(Schedules of Reinforcement)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Learning, Psychology 3510</a:t>
            </a:r>
          </a:p>
          <a:p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Fall, 2018</a:t>
            </a:r>
          </a:p>
          <a:p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Professor Delamater</a:t>
            </a:r>
          </a:p>
        </p:txBody>
      </p:sp>
    </p:spTree>
    <p:extLst>
      <p:ext uri="{BB962C8B-B14F-4D97-AF65-F5344CB8AC3E}">
        <p14:creationId xmlns:p14="http://schemas.microsoft.com/office/powerpoint/2010/main" val="2227803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Instrumental Learning: Choice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1786467" y="6111579"/>
            <a:ext cx="64177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/>
            <a:r>
              <a:rPr lang="en-US" dirty="0"/>
              <a:t>Concurrent Schedules of Reinforcement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934" y="2370667"/>
            <a:ext cx="6156960" cy="256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90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Instrumental Learning: Choice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457200" y="1480313"/>
            <a:ext cx="80662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/>
            <a:r>
              <a:rPr lang="en-US" dirty="0"/>
              <a:t>Concurrent Schedules of Reinforcement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2125990"/>
            <a:ext cx="68659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Two simple schedules are in effect simultaneously</a:t>
            </a:r>
          </a:p>
          <a:p>
            <a:r>
              <a:rPr lang="en-US" sz="2400" dirty="0">
                <a:solidFill>
                  <a:srgbClr val="FF0000"/>
                </a:solidFill>
              </a:rPr>
              <a:t>	e.g., </a:t>
            </a:r>
            <a:r>
              <a:rPr lang="en-US" sz="2400" dirty="0" err="1">
                <a:solidFill>
                  <a:srgbClr val="FF0000"/>
                </a:solidFill>
              </a:rPr>
              <a:t>Conc</a:t>
            </a:r>
            <a:r>
              <a:rPr lang="en-US" sz="2400" dirty="0">
                <a:solidFill>
                  <a:srgbClr val="FF0000"/>
                </a:solidFill>
              </a:rPr>
              <a:t> VI 60s VI 30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133" y="2956987"/>
            <a:ext cx="5240867" cy="2856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020733" y="3243048"/>
            <a:ext cx="567267" cy="2198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796053" y="3168291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VI 30 sec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23441" y="4166523"/>
            <a:ext cx="845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(Key A)</a:t>
            </a:r>
          </a:p>
        </p:txBody>
      </p:sp>
      <p:sp>
        <p:nvSpPr>
          <p:cNvPr id="7" name="Rectangle 6"/>
          <p:cNvSpPr/>
          <p:nvPr/>
        </p:nvSpPr>
        <p:spPr>
          <a:xfrm>
            <a:off x="5660105" y="4166523"/>
            <a:ext cx="837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(Key B)</a:t>
            </a:r>
          </a:p>
        </p:txBody>
      </p:sp>
    </p:spTree>
    <p:extLst>
      <p:ext uri="{BB962C8B-B14F-4D97-AF65-F5344CB8AC3E}">
        <p14:creationId xmlns:p14="http://schemas.microsoft.com/office/powerpoint/2010/main" val="1370421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Instrumental Learning: Choice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620509" y="1251301"/>
            <a:ext cx="8066291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/>
            <a:r>
              <a:rPr lang="en-US" dirty="0"/>
              <a:t>Herrnstein’s Matching Law - </a:t>
            </a:r>
            <a:r>
              <a:rPr lang="en-US" dirty="0">
                <a:solidFill>
                  <a:srgbClr val="FF0000"/>
                </a:solidFill>
              </a:rPr>
              <a:t>Relative Rate of Responding matches the Relative Rate of Reinforcement</a:t>
            </a:r>
          </a:p>
          <a:p>
            <a:pPr marL="0" indent="0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35203" y="2057977"/>
            <a:ext cx="30321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     B</a:t>
            </a:r>
            <a:r>
              <a:rPr lang="en-US" sz="3200" baseline="-25000" dirty="0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			     </a:t>
            </a:r>
            <a:r>
              <a:rPr lang="en-US" sz="2400" dirty="0" err="1">
                <a:solidFill>
                  <a:srgbClr val="FF0000"/>
                </a:solidFill>
              </a:rPr>
              <a:t>r</a:t>
            </a:r>
            <a:r>
              <a:rPr lang="en-US" sz="3200" baseline="-25000" dirty="0" err="1">
                <a:solidFill>
                  <a:srgbClr val="FF0000"/>
                </a:solidFill>
              </a:rPr>
              <a:t>B</a:t>
            </a:r>
            <a:endParaRPr lang="en-US" sz="3200" baseline="-250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(B</a:t>
            </a:r>
            <a:r>
              <a:rPr lang="en-US" sz="3200" baseline="-25000" dirty="0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 + B</a:t>
            </a:r>
            <a:r>
              <a:rPr lang="en-US" sz="3200" baseline="-25000" dirty="0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)		(</a:t>
            </a:r>
            <a:r>
              <a:rPr lang="en-US" sz="2400" dirty="0" err="1">
                <a:solidFill>
                  <a:srgbClr val="FF0000"/>
                </a:solidFill>
              </a:rPr>
              <a:t>r</a:t>
            </a:r>
            <a:r>
              <a:rPr lang="en-US" sz="3200" baseline="-25000" dirty="0" err="1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 + </a:t>
            </a:r>
            <a:r>
              <a:rPr lang="en-US" sz="2400" dirty="0" err="1">
                <a:solidFill>
                  <a:srgbClr val="FF0000"/>
                </a:solidFill>
              </a:rPr>
              <a:t>r</a:t>
            </a:r>
            <a:r>
              <a:rPr lang="en-US" sz="3200" baseline="-25000" dirty="0" err="1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36" y="2928452"/>
            <a:ext cx="4682068" cy="2551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4131737" y="253211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319868" y="253211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598609" y="2174630"/>
            <a:ext cx="414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=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394" y="2922559"/>
            <a:ext cx="4377267" cy="372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141133" y="3191933"/>
            <a:ext cx="524934" cy="203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742416" y="3136363"/>
            <a:ext cx="9236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VI 30 sec</a:t>
            </a:r>
          </a:p>
        </p:txBody>
      </p:sp>
      <p:sp>
        <p:nvSpPr>
          <p:cNvPr id="8" name="Rectangle 7"/>
          <p:cNvSpPr/>
          <p:nvPr/>
        </p:nvSpPr>
        <p:spPr>
          <a:xfrm>
            <a:off x="1655369" y="4011123"/>
            <a:ext cx="7728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(Key A)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00216" y="4005746"/>
            <a:ext cx="7664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(Key B)</a:t>
            </a:r>
          </a:p>
        </p:txBody>
      </p:sp>
    </p:spTree>
    <p:extLst>
      <p:ext uri="{BB962C8B-B14F-4D97-AF65-F5344CB8AC3E}">
        <p14:creationId xmlns:p14="http://schemas.microsoft.com/office/powerpoint/2010/main" val="1054531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Instrumental Learning: Choice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620509" y="1251301"/>
            <a:ext cx="8066291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/>
            <a:r>
              <a:rPr lang="en-US" dirty="0"/>
              <a:t>Herrnstein’s Matching Law - </a:t>
            </a:r>
            <a:r>
              <a:rPr lang="en-US" dirty="0">
                <a:solidFill>
                  <a:srgbClr val="FF0000"/>
                </a:solidFill>
              </a:rPr>
              <a:t>Relative Rate of Responding matches the Relative Rate of Reinforcement</a:t>
            </a:r>
          </a:p>
          <a:p>
            <a:pPr marL="0" indent="0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35203" y="2057977"/>
            <a:ext cx="30321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     B</a:t>
            </a:r>
            <a:r>
              <a:rPr lang="en-US" sz="3200" baseline="-25000" dirty="0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			     </a:t>
            </a:r>
            <a:r>
              <a:rPr lang="en-US" sz="2400" dirty="0" err="1">
                <a:solidFill>
                  <a:srgbClr val="FF0000"/>
                </a:solidFill>
              </a:rPr>
              <a:t>r</a:t>
            </a:r>
            <a:r>
              <a:rPr lang="en-US" sz="3200" baseline="-25000" dirty="0" err="1">
                <a:solidFill>
                  <a:srgbClr val="FF0000"/>
                </a:solidFill>
              </a:rPr>
              <a:t>B</a:t>
            </a:r>
            <a:endParaRPr lang="en-US" sz="3200" baseline="-250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(B</a:t>
            </a:r>
            <a:r>
              <a:rPr lang="en-US" sz="3200" baseline="-25000" dirty="0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 + B</a:t>
            </a:r>
            <a:r>
              <a:rPr lang="en-US" sz="3200" baseline="-25000" dirty="0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)		(</a:t>
            </a:r>
            <a:r>
              <a:rPr lang="en-US" sz="2400" dirty="0" err="1">
                <a:solidFill>
                  <a:srgbClr val="FF0000"/>
                </a:solidFill>
              </a:rPr>
              <a:t>r</a:t>
            </a:r>
            <a:r>
              <a:rPr lang="en-US" sz="3200" baseline="-25000" dirty="0" err="1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 + </a:t>
            </a:r>
            <a:r>
              <a:rPr lang="en-US" sz="2400" dirty="0" err="1">
                <a:solidFill>
                  <a:srgbClr val="FF0000"/>
                </a:solidFill>
              </a:rPr>
              <a:t>r</a:t>
            </a:r>
            <a:r>
              <a:rPr lang="en-US" sz="3200" baseline="-25000" dirty="0" err="1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36" y="2922559"/>
            <a:ext cx="4682068" cy="2551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4131737" y="253211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319868" y="253211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598609" y="2174630"/>
            <a:ext cx="414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=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394" y="2922559"/>
            <a:ext cx="4377267" cy="372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8536" y="5366953"/>
            <a:ext cx="470483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means that choice of any one behavior</a:t>
            </a:r>
          </a:p>
          <a:p>
            <a:r>
              <a:rPr lang="en-US" dirty="0"/>
              <a:t>Reflects the degree to which OTHER behaviors</a:t>
            </a:r>
          </a:p>
          <a:p>
            <a:r>
              <a:rPr lang="en-US" dirty="0"/>
              <a:t>Can be reinforced in the situation.  This could be</a:t>
            </a:r>
          </a:p>
          <a:p>
            <a:r>
              <a:rPr lang="en-US" dirty="0"/>
              <a:t>Related to problem behaviors like drug abuse,</a:t>
            </a:r>
          </a:p>
          <a:p>
            <a:r>
              <a:rPr lang="en-US" dirty="0"/>
              <a:t>unprotected sex, criminality, etc.</a:t>
            </a:r>
          </a:p>
        </p:txBody>
      </p:sp>
      <p:sp>
        <p:nvSpPr>
          <p:cNvPr id="8" name="Rectangle 7"/>
          <p:cNvSpPr/>
          <p:nvPr/>
        </p:nvSpPr>
        <p:spPr>
          <a:xfrm>
            <a:off x="3141133" y="3183467"/>
            <a:ext cx="550334" cy="18626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50882" y="3115790"/>
            <a:ext cx="9236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VI 30 sec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41498" y="4003373"/>
            <a:ext cx="7728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(Key A)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691467" y="4006463"/>
            <a:ext cx="7664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(Key B)</a:t>
            </a:r>
          </a:p>
        </p:txBody>
      </p:sp>
    </p:spTree>
    <p:extLst>
      <p:ext uri="{BB962C8B-B14F-4D97-AF65-F5344CB8AC3E}">
        <p14:creationId xmlns:p14="http://schemas.microsoft.com/office/powerpoint/2010/main" val="812097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Instrumental Learning: Choice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620509" y="1251301"/>
            <a:ext cx="806629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/>
            <a:r>
              <a:rPr lang="en-US" dirty="0"/>
              <a:t>Herrnstein’s Matching Law – </a:t>
            </a:r>
            <a:r>
              <a:rPr lang="en-US" dirty="0">
                <a:solidFill>
                  <a:srgbClr val="FF0000"/>
                </a:solidFill>
              </a:rPr>
              <a:t>Why does matching occur?</a:t>
            </a:r>
          </a:p>
          <a:p>
            <a:pPr marL="0" indent="0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5200" y="2082298"/>
            <a:ext cx="70101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/>
              <a:t>Molecular (or Momentary) Maximizing</a:t>
            </a:r>
          </a:p>
          <a:p>
            <a:pPr lvl="1"/>
            <a:r>
              <a:rPr lang="en-US" sz="2400" i="1" dirty="0"/>
              <a:t>Local probability </a:t>
            </a:r>
            <a:r>
              <a:rPr lang="en-US" sz="2400" dirty="0"/>
              <a:t>of reinforcement directs behavior. 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3" y="2913295"/>
            <a:ext cx="4682068" cy="2551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5481837"/>
            <a:ext cx="68018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Animal chooses the response option that has the highest payoff</a:t>
            </a:r>
          </a:p>
          <a:p>
            <a:r>
              <a:rPr lang="en-US" sz="2000" dirty="0">
                <a:solidFill>
                  <a:srgbClr val="FF0000"/>
                </a:solidFill>
              </a:rPr>
              <a:t>probability at that moment in time.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792133" y="3175000"/>
            <a:ext cx="550334" cy="2300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538138" y="3120747"/>
            <a:ext cx="9236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VI 30 sec</a:t>
            </a:r>
          </a:p>
        </p:txBody>
      </p:sp>
    </p:spTree>
    <p:extLst>
      <p:ext uri="{BB962C8B-B14F-4D97-AF65-F5344CB8AC3E}">
        <p14:creationId xmlns:p14="http://schemas.microsoft.com/office/powerpoint/2010/main" val="2457724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Instrumental Learning: Choice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620509" y="1251301"/>
            <a:ext cx="806629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/>
            <a:r>
              <a:rPr lang="en-US" dirty="0"/>
              <a:t>Herrnstein’s Matching Law – </a:t>
            </a:r>
            <a:r>
              <a:rPr lang="en-US" dirty="0">
                <a:solidFill>
                  <a:srgbClr val="FF0000"/>
                </a:solidFill>
              </a:rPr>
              <a:t>Why does matching occur?</a:t>
            </a:r>
          </a:p>
          <a:p>
            <a:pPr marL="0" indent="0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5200" y="2082298"/>
            <a:ext cx="62775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2.   Melioration Theory</a:t>
            </a:r>
          </a:p>
          <a:p>
            <a:pPr lvl="1"/>
            <a:r>
              <a:rPr lang="en-US" sz="2400" i="1" dirty="0"/>
              <a:t>Local</a:t>
            </a:r>
            <a:r>
              <a:rPr lang="en-US" sz="2400" dirty="0"/>
              <a:t> </a:t>
            </a:r>
            <a:r>
              <a:rPr lang="en-US" sz="2400" i="1" dirty="0"/>
              <a:t>rates</a:t>
            </a:r>
            <a:r>
              <a:rPr lang="en-US" sz="2400" dirty="0"/>
              <a:t> of reinforcement direct behavior. 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3" y="2913295"/>
            <a:ext cx="4682068" cy="2551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82604" y="5464904"/>
            <a:ext cx="83250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Animal chooses the response option that has the highest experienced</a:t>
            </a:r>
          </a:p>
          <a:p>
            <a:r>
              <a:rPr lang="en-US" sz="2000" dirty="0">
                <a:solidFill>
                  <a:srgbClr val="FF0000"/>
                </a:solidFill>
              </a:rPr>
              <a:t>reinforcement rate, and then keeps adjusting until the same experienced rates</a:t>
            </a:r>
          </a:p>
          <a:p>
            <a:r>
              <a:rPr lang="en-US" sz="2000" dirty="0">
                <a:solidFill>
                  <a:srgbClr val="FF0000"/>
                </a:solidFill>
              </a:rPr>
              <a:t>occur on each side.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809067" y="3175000"/>
            <a:ext cx="558800" cy="1862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596622" y="3115790"/>
            <a:ext cx="9236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VI 30 sec</a:t>
            </a:r>
          </a:p>
        </p:txBody>
      </p:sp>
    </p:spTree>
    <p:extLst>
      <p:ext uri="{BB962C8B-B14F-4D97-AF65-F5344CB8AC3E}">
        <p14:creationId xmlns:p14="http://schemas.microsoft.com/office/powerpoint/2010/main" val="724286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Instrumental Learning: Choice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620509" y="1251301"/>
            <a:ext cx="806629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/>
            <a:r>
              <a:rPr lang="en-US" dirty="0"/>
              <a:t>Herrnstein’s Matching Law – </a:t>
            </a:r>
            <a:r>
              <a:rPr lang="en-US" dirty="0">
                <a:solidFill>
                  <a:srgbClr val="FF0000"/>
                </a:solidFill>
              </a:rPr>
              <a:t>Why does matching occur?</a:t>
            </a:r>
          </a:p>
          <a:p>
            <a:pPr marL="0" indent="0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5200" y="2082298"/>
            <a:ext cx="62775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2.   Melioration Theory</a:t>
            </a:r>
          </a:p>
          <a:p>
            <a:pPr lvl="1"/>
            <a:r>
              <a:rPr lang="en-US" sz="2400" i="1" dirty="0"/>
              <a:t>Local</a:t>
            </a:r>
            <a:r>
              <a:rPr lang="en-US" sz="2400" dirty="0"/>
              <a:t> </a:t>
            </a:r>
            <a:r>
              <a:rPr lang="en-US" sz="2400" i="1" dirty="0"/>
              <a:t>rates</a:t>
            </a:r>
            <a:r>
              <a:rPr lang="en-US" sz="2400" dirty="0"/>
              <a:t> of reinforcement direct behavior.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5701971"/>
            <a:ext cx="83250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Animal chooses the response option that has the highest experienced</a:t>
            </a:r>
          </a:p>
          <a:p>
            <a:r>
              <a:rPr lang="en-US" sz="2000" dirty="0">
                <a:solidFill>
                  <a:srgbClr val="FF0000"/>
                </a:solidFill>
              </a:rPr>
              <a:t>reinforcement rate, and then keeps adjusting until the same experienced rates</a:t>
            </a:r>
          </a:p>
          <a:p>
            <a:r>
              <a:rPr lang="en-US" sz="2000" dirty="0">
                <a:solidFill>
                  <a:srgbClr val="FF0000"/>
                </a:solidFill>
              </a:rPr>
              <a:t>occur on each side.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5730" y="2964094"/>
            <a:ext cx="5791200" cy="252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8142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Instrumental Learning: Self Control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457200" y="1186805"/>
            <a:ext cx="42502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/>
            <a:r>
              <a:rPr lang="en-US" dirty="0"/>
              <a:t>Concurrent-Chain Schedules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3200" y="1712966"/>
            <a:ext cx="51593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Animal makes a “commitment” response to  gain access to a simple schedule of reinforcement.</a:t>
            </a:r>
          </a:p>
          <a:p>
            <a:endParaRPr lang="en-US" sz="2400" dirty="0"/>
          </a:p>
          <a:p>
            <a:r>
              <a:rPr lang="en-US" sz="2400" dirty="0"/>
              <a:t>Choice Link leads to Terminal Link of the schedule</a:t>
            </a:r>
          </a:p>
          <a:p>
            <a:endParaRPr lang="en-US" sz="2400" dirty="0"/>
          </a:p>
          <a:p>
            <a:r>
              <a:rPr lang="en-US" sz="2400" dirty="0"/>
              <a:t>Response choice in the initial link can be studied.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4947" y="5414105"/>
            <a:ext cx="79047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In this example, does the bird prefer working for reward after a Variable or</a:t>
            </a:r>
          </a:p>
          <a:p>
            <a:r>
              <a:rPr lang="en-US" sz="2000" dirty="0">
                <a:solidFill>
                  <a:srgbClr val="FF0000"/>
                </a:solidFill>
              </a:rPr>
              <a:t>Fixed interval?  Answer:  They prefer the variable.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2416" y="1163643"/>
            <a:ext cx="3979333" cy="2163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6291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Instrumental Learning: Self Control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457200" y="1186805"/>
            <a:ext cx="42502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/>
            <a:r>
              <a:rPr lang="en-US" dirty="0"/>
              <a:t>Concurrent-Chain Schedules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3200" y="1712966"/>
            <a:ext cx="515934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This task can be used to study</a:t>
            </a:r>
          </a:p>
          <a:p>
            <a:r>
              <a:rPr lang="en-US" sz="2400" dirty="0"/>
              <a:t>“Self Control”</a:t>
            </a:r>
          </a:p>
          <a:p>
            <a:endParaRPr lang="en-US" sz="2400" dirty="0"/>
          </a:p>
          <a:p>
            <a:r>
              <a:rPr lang="en-US" sz="2400" dirty="0"/>
              <a:t>One option leads to small immediate</a:t>
            </a:r>
          </a:p>
          <a:p>
            <a:r>
              <a:rPr lang="en-US" sz="2400" dirty="0"/>
              <a:t>Reward, while the other option leads to a large but delayed reward.</a:t>
            </a:r>
          </a:p>
          <a:p>
            <a:endParaRPr lang="en-US" sz="2400" dirty="0"/>
          </a:p>
          <a:p>
            <a:r>
              <a:rPr lang="en-US" sz="2400" dirty="0"/>
              <a:t>Is the bird Impulsive or Thoughtful???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4947" y="5414105"/>
            <a:ext cx="6198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Answer:  It depends on the Delayed Discounting Function.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2416" y="1163643"/>
            <a:ext cx="3979333" cy="216372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62545" y="1163643"/>
            <a:ext cx="2833188" cy="4848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81038" y="1274505"/>
            <a:ext cx="12631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Small, 1” delay</a:t>
            </a:r>
          </a:p>
        </p:txBody>
      </p:sp>
      <p:sp>
        <p:nvSpPr>
          <p:cNvPr id="5" name="Rectangle 4"/>
          <p:cNvSpPr/>
          <p:nvPr/>
        </p:nvSpPr>
        <p:spPr>
          <a:xfrm>
            <a:off x="7029006" y="1263749"/>
            <a:ext cx="12667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Large, 5” delay</a:t>
            </a:r>
          </a:p>
        </p:txBody>
      </p:sp>
    </p:spTree>
    <p:extLst>
      <p:ext uri="{BB962C8B-B14F-4D97-AF65-F5344CB8AC3E}">
        <p14:creationId xmlns:p14="http://schemas.microsoft.com/office/powerpoint/2010/main" val="169442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Instrumental Learning: Self Control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457200" y="1186805"/>
            <a:ext cx="42502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/>
            <a:r>
              <a:rPr lang="en-US" dirty="0"/>
              <a:t>Concurrent-Chain Schedules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0277" y="5329435"/>
            <a:ext cx="84234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Delayed Discounting Function:</a:t>
            </a:r>
          </a:p>
          <a:p>
            <a:r>
              <a:rPr lang="en-US" sz="2000" dirty="0">
                <a:solidFill>
                  <a:srgbClr val="FF0000"/>
                </a:solidFill>
              </a:rPr>
              <a:t>	The subjective value of the reward decreases as a function of waiting time.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	The relative values of the two options at any moment (T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000" dirty="0">
                <a:solidFill>
                  <a:srgbClr val="FF0000"/>
                </a:solidFill>
              </a:rPr>
              <a:t>, T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) determines</a:t>
            </a:r>
          </a:p>
          <a:p>
            <a:r>
              <a:rPr lang="en-US" sz="2000" dirty="0">
                <a:solidFill>
                  <a:srgbClr val="FF0000"/>
                </a:solidFill>
              </a:rPr>
              <a:t>	choice.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2416" y="1163643"/>
            <a:ext cx="3979333" cy="216372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62545" y="1163643"/>
            <a:ext cx="2833188" cy="4848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81038" y="1274505"/>
            <a:ext cx="12631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Small, 1” delay</a:t>
            </a:r>
          </a:p>
        </p:txBody>
      </p:sp>
      <p:sp>
        <p:nvSpPr>
          <p:cNvPr id="5" name="Rectangle 4"/>
          <p:cNvSpPr/>
          <p:nvPr/>
        </p:nvSpPr>
        <p:spPr>
          <a:xfrm>
            <a:off x="7029006" y="1263749"/>
            <a:ext cx="12667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Large, 5” delay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48470"/>
            <a:ext cx="4250267" cy="3524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6561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Instrumental Learning: Simple Schedules of Reinforcement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468438"/>
            <a:ext cx="8182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Life is learning to adapt to a bunch of reinforcement schedules…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73" y="2603202"/>
            <a:ext cx="4211927" cy="28024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43" y="1930103"/>
            <a:ext cx="4565657" cy="25484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3142" y="4512734"/>
            <a:ext cx="3648192" cy="234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2910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Instrumental Learning: Self Control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457200" y="1186805"/>
            <a:ext cx="42502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/>
            <a:r>
              <a:rPr lang="en-US" dirty="0"/>
              <a:t>Concurrent-Chain Schedules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4865" y="5244765"/>
            <a:ext cx="857157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Interestingly, how well you are able to display self-control as a child predicts</a:t>
            </a:r>
          </a:p>
          <a:p>
            <a:r>
              <a:rPr lang="en-US" sz="2000" dirty="0">
                <a:solidFill>
                  <a:srgbClr val="FF0000"/>
                </a:solidFill>
              </a:rPr>
              <a:t>how healthy you become as an adult.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Also, an organism’s “delay discounting function” may also predict their proclivity</a:t>
            </a:r>
          </a:p>
          <a:p>
            <a:r>
              <a:rPr lang="en-US" sz="2000" dirty="0">
                <a:solidFill>
                  <a:srgbClr val="FF0000"/>
                </a:solidFill>
              </a:rPr>
              <a:t>towards developing a substance abuse problem (as revealed in animal studies).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2416" y="1163643"/>
            <a:ext cx="3979333" cy="216372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62545" y="1163643"/>
            <a:ext cx="2833188" cy="4848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81038" y="1274505"/>
            <a:ext cx="12631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Small, 1” delay</a:t>
            </a:r>
          </a:p>
        </p:txBody>
      </p:sp>
      <p:sp>
        <p:nvSpPr>
          <p:cNvPr id="5" name="Rectangle 4"/>
          <p:cNvSpPr/>
          <p:nvPr/>
        </p:nvSpPr>
        <p:spPr>
          <a:xfrm>
            <a:off x="7029006" y="1263749"/>
            <a:ext cx="12667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Large, 5” delay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944" y="1590004"/>
            <a:ext cx="3472256" cy="3583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082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Instrumental Learning: Simple Schedules of Reinforcement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865068" y="2018342"/>
            <a:ext cx="576311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 typeface="Arial" charset="0"/>
              <a:buAutoNum type="arabicPeriod"/>
            </a:pPr>
            <a:r>
              <a:rPr lang="en-US" dirty="0"/>
              <a:t>Ratio Schedules (Fixed or Variable)</a:t>
            </a:r>
          </a:p>
          <a:p>
            <a:pPr>
              <a:buFont typeface="Arial" charset="0"/>
              <a:buAutoNum type="arabicPeriod"/>
            </a:pPr>
            <a:r>
              <a:rPr lang="en-US" dirty="0"/>
              <a:t>Interval Schedules (Fixed or Variable)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7571" y="3542226"/>
            <a:ext cx="859722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A “schedule of reinforcement” defines the rules by which reward</a:t>
            </a:r>
          </a:p>
          <a:p>
            <a:r>
              <a:rPr lang="en-US" sz="2400" dirty="0">
                <a:solidFill>
                  <a:srgbClr val="FF0000"/>
                </a:solidFill>
              </a:rPr>
              <a:t>will be given to an organism for responding.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Rewards can be made to depend upon a set # of responses.  This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is characteristic of a “ratio” schedule.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They can also be made to depend upon a set amount of elapsed</a:t>
            </a:r>
          </a:p>
          <a:p>
            <a:r>
              <a:rPr lang="en-US" sz="2400" dirty="0">
                <a:solidFill>
                  <a:srgbClr val="FF0000"/>
                </a:solidFill>
              </a:rPr>
              <a:t>time.  This is characteristic of an interval schedule.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Further, the set # or set amount of time can be fixed or variable.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63101" y="3013796"/>
            <a:ext cx="5265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For example:  FR 10, VR 10, FI 60s, VI 60s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468438"/>
            <a:ext cx="8182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Life is learning to adapt to a bunch of reinforcement schedules…</a:t>
            </a:r>
          </a:p>
        </p:txBody>
      </p:sp>
    </p:spTree>
    <p:extLst>
      <p:ext uri="{BB962C8B-B14F-4D97-AF65-F5344CB8AC3E}">
        <p14:creationId xmlns:p14="http://schemas.microsoft.com/office/powerpoint/2010/main" val="741486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Instrumental Learning: Simple Schedules of Reinforcement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214108" y="1299100"/>
            <a:ext cx="8929891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 typeface="Arial" charset="0"/>
              <a:buAutoNum type="arabicPeriod"/>
            </a:pPr>
            <a:r>
              <a:rPr lang="en-US" dirty="0"/>
              <a:t>Examples of Ratio Schedules:</a:t>
            </a:r>
          </a:p>
          <a:p>
            <a:pPr marL="0" indent="0"/>
            <a:r>
              <a:rPr lang="en-US" dirty="0"/>
              <a:t>	CRF (”continuous reinforcement” - every response is rewarded)</a:t>
            </a:r>
          </a:p>
          <a:p>
            <a:pPr marL="0" indent="0"/>
            <a:r>
              <a:rPr lang="en-US" dirty="0"/>
              <a:t>	PRF (partial reinforcement – only some </a:t>
            </a:r>
            <a:r>
              <a:rPr lang="en-US" dirty="0" err="1"/>
              <a:t>Rs</a:t>
            </a:r>
            <a:r>
              <a:rPr lang="en-US" dirty="0"/>
              <a:t> rewarded)</a:t>
            </a:r>
          </a:p>
          <a:p>
            <a:pPr marL="0" indent="0"/>
            <a:r>
              <a:rPr lang="en-US" dirty="0"/>
              <a:t>		FR 1 = CRF</a:t>
            </a:r>
          </a:p>
          <a:p>
            <a:pPr marL="0" indent="0"/>
            <a:r>
              <a:rPr lang="en-US" dirty="0"/>
              <a:t>		FR 10:  10 responses required to get a reward</a:t>
            </a:r>
          </a:p>
          <a:p>
            <a:pPr marL="0" indent="0"/>
            <a:r>
              <a:rPr lang="en-US" dirty="0"/>
              <a:t>			(salesman working on commission)</a:t>
            </a:r>
          </a:p>
          <a:p>
            <a:pPr marL="0" indent="0"/>
            <a:r>
              <a:rPr lang="en-US" dirty="0"/>
              <a:t>		VR 10:  on average 10 responses required</a:t>
            </a:r>
          </a:p>
          <a:p>
            <a:pPr marL="0" indent="0"/>
            <a:r>
              <a:rPr lang="en-US" dirty="0"/>
              <a:t>			(playing a slot machine…)</a:t>
            </a:r>
          </a:p>
          <a:p>
            <a:pPr marL="0" indent="0"/>
            <a:endParaRPr lang="en-US" dirty="0"/>
          </a:p>
          <a:p>
            <a:pPr>
              <a:buAutoNum type="arabicPeriod" startAt="2"/>
            </a:pPr>
            <a:r>
              <a:rPr lang="en-US" dirty="0"/>
              <a:t>Examples of Interval Schedules</a:t>
            </a:r>
          </a:p>
          <a:p>
            <a:pPr marL="457200" lvl="1" indent="0"/>
            <a:r>
              <a:rPr lang="en-US" dirty="0"/>
              <a:t>	FI 60s:  1</a:t>
            </a:r>
            <a:r>
              <a:rPr lang="en-US" baseline="30000" dirty="0"/>
              <a:t>st</a:t>
            </a:r>
            <a:r>
              <a:rPr lang="en-US" dirty="0"/>
              <a:t> response after 60 s is rewarded</a:t>
            </a:r>
          </a:p>
          <a:p>
            <a:pPr marL="457200" lvl="1" indent="0"/>
            <a:r>
              <a:rPr lang="en-US" dirty="0"/>
              <a:t>		(Studying for exams throughout the term)</a:t>
            </a:r>
          </a:p>
          <a:p>
            <a:pPr marL="457200" lvl="1" indent="0"/>
            <a:r>
              <a:rPr lang="en-US" dirty="0"/>
              <a:t>	VI 60s:  1</a:t>
            </a:r>
            <a:r>
              <a:rPr lang="en-US" baseline="30000" dirty="0"/>
              <a:t>st</a:t>
            </a:r>
            <a:r>
              <a:rPr lang="en-US" dirty="0"/>
              <a:t> response after X s is rewarded</a:t>
            </a:r>
          </a:p>
          <a:p>
            <a:pPr marL="457200" lvl="1" indent="0"/>
            <a:r>
              <a:rPr lang="en-US" dirty="0"/>
              <a:t>		(where x=60s on average) (studying with pop quizzes)</a:t>
            </a:r>
          </a:p>
        </p:txBody>
      </p:sp>
    </p:spTree>
    <p:extLst>
      <p:ext uri="{BB962C8B-B14F-4D97-AF65-F5344CB8AC3E}">
        <p14:creationId xmlns:p14="http://schemas.microsoft.com/office/powerpoint/2010/main" val="1704141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Instrumental Learning: Simple Schedules of Reinforcement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457200" y="1480313"/>
            <a:ext cx="80662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/>
            <a:r>
              <a:rPr lang="en-US" dirty="0"/>
              <a:t>Different schedules produce different response patterns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200" y="2336800"/>
            <a:ext cx="569277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39405" y="5167812"/>
            <a:ext cx="824739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Response patterns can be read from a “cumulative recorder”</a:t>
            </a:r>
          </a:p>
          <a:p>
            <a:r>
              <a:rPr lang="en-US" sz="2000" dirty="0">
                <a:solidFill>
                  <a:srgbClr val="FF0000"/>
                </a:solidFill>
              </a:rPr>
              <a:t>Cumulative responses is indicated over time.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The slope of the line is a measure of response rate – steeper slope, faster rate.</a:t>
            </a:r>
          </a:p>
        </p:txBody>
      </p:sp>
    </p:spTree>
    <p:extLst>
      <p:ext uri="{BB962C8B-B14F-4D97-AF65-F5344CB8AC3E}">
        <p14:creationId xmlns:p14="http://schemas.microsoft.com/office/powerpoint/2010/main" val="3297888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Instrumental Learning: Simple Schedules of Reinforcement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457200" y="1480313"/>
            <a:ext cx="80662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/>
            <a:r>
              <a:rPr lang="en-US" dirty="0"/>
              <a:t>Different schedules produce different response patterns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27272" y="4998479"/>
            <a:ext cx="737062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FR – Pause and Run pattern</a:t>
            </a:r>
          </a:p>
          <a:p>
            <a:r>
              <a:rPr lang="en-US" sz="2000" dirty="0">
                <a:solidFill>
                  <a:srgbClr val="FF0000"/>
                </a:solidFill>
              </a:rPr>
              <a:t>VR – Steady rate (fairly quick, though not as quick as run phase of FR)</a:t>
            </a:r>
          </a:p>
          <a:p>
            <a:r>
              <a:rPr lang="en-US" sz="2000" dirty="0">
                <a:solidFill>
                  <a:srgbClr val="FF0000"/>
                </a:solidFill>
              </a:rPr>
              <a:t>FI – Scallop pattern (slow initially, increase as interval approaches)</a:t>
            </a:r>
          </a:p>
          <a:p>
            <a:r>
              <a:rPr lang="en-US" sz="2000" dirty="0">
                <a:solidFill>
                  <a:srgbClr val="FF0000"/>
                </a:solidFill>
              </a:rPr>
              <a:t>VI – Steady rate (slower than VR)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171" y="2136247"/>
            <a:ext cx="5705475" cy="252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4042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Instrumental Learning: Simple Schedules of Reinforcement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457200" y="1480313"/>
            <a:ext cx="806629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/>
            <a:r>
              <a:rPr lang="en-US" dirty="0"/>
              <a:t>Ratio schedules promote faster rates of responding than interval schedules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27272" y="5572555"/>
            <a:ext cx="71155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With overall reinforcement rates held constant, VR produces faster</a:t>
            </a:r>
          </a:p>
          <a:p>
            <a:r>
              <a:rPr lang="en-US" sz="2000" dirty="0">
                <a:solidFill>
                  <a:srgbClr val="FF0000"/>
                </a:solidFill>
              </a:rPr>
              <a:t>responding than VI.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333" y="2270893"/>
            <a:ext cx="4428067" cy="333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118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Instrumental Learning: Simple Schedules of Reinforcement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457200" y="1480313"/>
            <a:ext cx="806629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/>
            <a:r>
              <a:rPr lang="en-US" dirty="0"/>
              <a:t>Ratio schedules promote faster rates of responding than interval schedules.  </a:t>
            </a:r>
            <a:r>
              <a:rPr lang="en-US" dirty="0">
                <a:solidFill>
                  <a:srgbClr val="FF0000"/>
                </a:solidFill>
              </a:rPr>
              <a:t>WHY?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7373" y="5149222"/>
            <a:ext cx="79261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Feedback functions for ratio and interval schedules differ: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	Reinforcement rate increases with Response rate on Ratio,</a:t>
            </a:r>
          </a:p>
          <a:p>
            <a:r>
              <a:rPr lang="en-US" sz="2400" dirty="0">
                <a:solidFill>
                  <a:srgbClr val="FF0000"/>
                </a:solidFill>
              </a:rPr>
              <a:t>	but NOT on Interval Schedules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7033" y="2311310"/>
            <a:ext cx="4364566" cy="2854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427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Instrumental Learning: Simple Schedules of Reinforcement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457200" y="1480313"/>
            <a:ext cx="806629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/>
            <a:r>
              <a:rPr lang="en-US" dirty="0"/>
              <a:t>Ratio schedules promote faster rates of responding than interval schedules.  </a:t>
            </a:r>
            <a:r>
              <a:rPr lang="en-US" dirty="0">
                <a:solidFill>
                  <a:srgbClr val="FF0000"/>
                </a:solidFill>
              </a:rPr>
              <a:t>WHY?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2541489"/>
            <a:ext cx="855875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1.  Feedback functions for ratio and interval schedules differ: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	Reinforcement rate increases with Response rate on Ratio,</a:t>
            </a:r>
          </a:p>
          <a:p>
            <a:r>
              <a:rPr lang="en-US" sz="2400" dirty="0">
                <a:solidFill>
                  <a:srgbClr val="FF0000"/>
                </a:solidFill>
              </a:rPr>
              <a:t>	but NOT on Interval Schedules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pPr marL="457200" indent="-457200">
              <a:buAutoNum type="arabicPeriod" startAt="2"/>
            </a:pPr>
            <a:r>
              <a:rPr lang="en-US" sz="2400" dirty="0">
                <a:solidFill>
                  <a:srgbClr val="FF0000"/>
                </a:solidFill>
              </a:rPr>
              <a:t>Also, Ratio schedules reinforce short IRTs (inter-response times)</a:t>
            </a:r>
          </a:p>
          <a:p>
            <a:r>
              <a:rPr lang="en-US" sz="2400" dirty="0">
                <a:solidFill>
                  <a:srgbClr val="FF0000"/>
                </a:solidFill>
              </a:rPr>
              <a:t>	whereas Interval schedules reinforce longer IRTs.</a:t>
            </a:r>
          </a:p>
        </p:txBody>
      </p:sp>
    </p:spTree>
    <p:extLst>
      <p:ext uri="{BB962C8B-B14F-4D97-AF65-F5344CB8AC3E}">
        <p14:creationId xmlns:p14="http://schemas.microsoft.com/office/powerpoint/2010/main" val="1833447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</TotalTime>
  <Words>909</Words>
  <Application>Microsoft Macintosh PowerPoint</Application>
  <PresentationFormat>On-screen Show (4:3)</PresentationFormat>
  <Paragraphs>172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ＭＳ Ｐゴシック</vt:lpstr>
      <vt:lpstr>Arial</vt:lpstr>
      <vt:lpstr>Calibri</vt:lpstr>
      <vt:lpstr>Office Theme</vt:lpstr>
      <vt:lpstr>Lectures 15 &amp; 16:  Instrumental Conditioning (Schedules of Reinforcement)</vt:lpstr>
      <vt:lpstr>Instrumental Learning: Simple Schedules of Reinforcement</vt:lpstr>
      <vt:lpstr>Instrumental Learning: Simple Schedules of Reinforcement</vt:lpstr>
      <vt:lpstr>Instrumental Learning: Simple Schedules of Reinforcement</vt:lpstr>
      <vt:lpstr>Instrumental Learning: Simple Schedules of Reinforcement</vt:lpstr>
      <vt:lpstr>Instrumental Learning: Simple Schedules of Reinforcement</vt:lpstr>
      <vt:lpstr>Instrumental Learning: Simple Schedules of Reinforcement</vt:lpstr>
      <vt:lpstr>Instrumental Learning: Simple Schedules of Reinforcement</vt:lpstr>
      <vt:lpstr>Instrumental Learning: Simple Schedules of Reinforcement</vt:lpstr>
      <vt:lpstr>Instrumental Learning: Choice</vt:lpstr>
      <vt:lpstr>Instrumental Learning: Choice</vt:lpstr>
      <vt:lpstr>Instrumental Learning: Choice</vt:lpstr>
      <vt:lpstr>Instrumental Learning: Choice</vt:lpstr>
      <vt:lpstr>Instrumental Learning: Choice</vt:lpstr>
      <vt:lpstr>Instrumental Learning: Choice</vt:lpstr>
      <vt:lpstr>Instrumental Learning: Choice</vt:lpstr>
      <vt:lpstr>Instrumental Learning: Self Control</vt:lpstr>
      <vt:lpstr>Instrumental Learning: Self Control</vt:lpstr>
      <vt:lpstr>Instrumental Learning: Self Control</vt:lpstr>
      <vt:lpstr>Instrumental Learning: Self Control</vt:lpstr>
    </vt:vector>
  </TitlesOfParts>
  <Company>Brooklyn College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5:  Pavlovian Conditioning (Basic Concepts &amp; Generality)</dc:title>
  <dc:creator>Andrew Delamater</dc:creator>
  <cp:lastModifiedBy>Andy Delamater</cp:lastModifiedBy>
  <cp:revision>115</cp:revision>
  <dcterms:created xsi:type="dcterms:W3CDTF">2015-02-10T20:21:29Z</dcterms:created>
  <dcterms:modified xsi:type="dcterms:W3CDTF">2018-11-07T17:47:48Z</dcterms:modified>
</cp:coreProperties>
</file>