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302" r:id="rId3"/>
    <p:sldId id="260" r:id="rId4"/>
    <p:sldId id="277" r:id="rId5"/>
    <p:sldId id="306" r:id="rId6"/>
    <p:sldId id="278" r:id="rId7"/>
    <p:sldId id="279" r:id="rId8"/>
    <p:sldId id="280" r:id="rId9"/>
    <p:sldId id="281" r:id="rId10"/>
    <p:sldId id="283" r:id="rId11"/>
    <p:sldId id="286" r:id="rId12"/>
    <p:sldId id="287" r:id="rId13"/>
    <p:sldId id="288" r:id="rId14"/>
    <p:sldId id="289" r:id="rId15"/>
    <p:sldId id="290" r:id="rId16"/>
    <p:sldId id="282" r:id="rId17"/>
    <p:sldId id="304" r:id="rId18"/>
    <p:sldId id="284" r:id="rId19"/>
    <p:sldId id="285" r:id="rId20"/>
    <p:sldId id="305" r:id="rId21"/>
    <p:sldId id="303" r:id="rId22"/>
    <p:sldId id="291" r:id="rId23"/>
    <p:sldId id="293" r:id="rId24"/>
    <p:sldId id="301" r:id="rId25"/>
    <p:sldId id="292" r:id="rId26"/>
    <p:sldId id="295" r:id="rId27"/>
    <p:sldId id="297" r:id="rId28"/>
    <p:sldId id="298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5"/>
    <p:restoredTop sz="94685"/>
  </p:normalViewPr>
  <p:slideViewPr>
    <p:cSldViewPr snapToGrid="0" snapToObjects="1" showGuides="1">
      <p:cViewPr varScale="1">
        <p:scale>
          <a:sx n="170" d="100"/>
          <a:sy n="170" d="100"/>
        </p:scale>
        <p:origin x="1872" y="192"/>
      </p:cViewPr>
      <p:guideLst>
        <p:guide orient="horz" pos="4319"/>
        <p:guide pos="57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4F4E-05BF-F249-9E8D-CF6EA99682A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0F6E-7E3C-2E4F-89B6-28FEA8E2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5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2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99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9F6714-9D84-2A41-BDEA-14128BA37122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50181E-DD3D-F54F-8859-F279F78AEE2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50181E-DD3D-F54F-8859-F279F78AEE29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5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2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75D8-8394-F847-B92F-DEAC13C5AA7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Lecture 18&amp;19:  Stimulus Control </a:t>
            </a:r>
            <a:r>
              <a:rPr lang="en-US" sz="2800" dirty="0">
                <a:latin typeface="Arial"/>
                <a:cs typeface="Arial"/>
              </a:rPr>
              <a:t>(</a:t>
            </a:r>
            <a:r>
              <a:rPr lang="en-US" sz="2800" dirty="0" err="1">
                <a:latin typeface="Arial"/>
                <a:cs typeface="Arial"/>
              </a:rPr>
              <a:t>Pavlovian</a:t>
            </a:r>
            <a:r>
              <a:rPr lang="en-US" sz="2800" dirty="0">
                <a:latin typeface="Arial"/>
                <a:cs typeface="Arial"/>
              </a:rPr>
              <a:t> &amp; Instrumental)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Learning, Psychology 3510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Fall, 2018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Professor Delamater</a:t>
            </a:r>
          </a:p>
        </p:txBody>
      </p:sp>
    </p:spTree>
    <p:extLst>
      <p:ext uri="{BB962C8B-B14F-4D97-AF65-F5344CB8AC3E}">
        <p14:creationId xmlns:p14="http://schemas.microsoft.com/office/powerpoint/2010/main" val="222780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Determining Conditions (factors that affect it)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7227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Another factor that affects stimulus control:</a:t>
            </a:r>
            <a:endParaRPr lang="en-US" sz="2400" dirty="0"/>
          </a:p>
          <a:p>
            <a:r>
              <a:rPr lang="en-US" sz="2400" dirty="0"/>
              <a:t>	4.  Discrimination Training (Jenkins &amp; Harrison, 1962)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53" y="2633120"/>
            <a:ext cx="87853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Three groups of birds were trained to peck a lighted key</a:t>
            </a:r>
          </a:p>
          <a:p>
            <a:r>
              <a:rPr lang="en-US" dirty="0">
                <a:solidFill>
                  <a:srgbClr val="FF0000"/>
                </a:solidFill>
              </a:rPr>
              <a:t>in the presence of an auditory stimulus for food reward.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also could learn that no reward would occur</a:t>
            </a:r>
          </a:p>
          <a:p>
            <a:r>
              <a:rPr lang="en-US" dirty="0">
                <a:solidFill>
                  <a:srgbClr val="FF0000"/>
                </a:solidFill>
              </a:rPr>
              <a:t>when the auditory stimulus was absent (Tone, No Tone </a:t>
            </a:r>
            <a:r>
              <a:rPr lang="en-US" dirty="0" err="1">
                <a:solidFill>
                  <a:srgbClr val="FF0000"/>
                </a:solidFill>
              </a:rPr>
              <a:t>gp</a:t>
            </a:r>
            <a:r>
              <a:rPr lang="en-US" dirty="0">
                <a:solidFill>
                  <a:srgbClr val="FF0000"/>
                </a:solidFill>
              </a:rPr>
              <a:t>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 second group did not receive these extra trials (control)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 third group learned that no reward would occur in the</a:t>
            </a:r>
          </a:p>
          <a:p>
            <a:r>
              <a:rPr lang="en-US" dirty="0">
                <a:solidFill>
                  <a:srgbClr val="FF0000"/>
                </a:solidFill>
              </a:rPr>
              <a:t>when a different tone was presented (1000 cps, 950 cps </a:t>
            </a:r>
            <a:r>
              <a:rPr lang="en-US" dirty="0" err="1">
                <a:solidFill>
                  <a:srgbClr val="FF0000"/>
                </a:solidFill>
              </a:rPr>
              <a:t>gp</a:t>
            </a:r>
            <a:r>
              <a:rPr lang="en-US" dirty="0">
                <a:solidFill>
                  <a:srgbClr val="FF0000"/>
                </a:solidFill>
              </a:rPr>
              <a:t>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all three groups were given a generalization test</a:t>
            </a:r>
          </a:p>
          <a:p>
            <a:r>
              <a:rPr lang="en-US" dirty="0">
                <a:solidFill>
                  <a:srgbClr val="FF0000"/>
                </a:solidFill>
              </a:rPr>
              <a:t>along the tone frequency dimension.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“no discrimination” training group showed no stimulus control by tone frequency.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Tone, No Tone discrimination training group showed reasonable stimulus control.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differential 1000 </a:t>
            </a:r>
            <a:r>
              <a:rPr lang="en-US" dirty="0" err="1">
                <a:solidFill>
                  <a:srgbClr val="FF0000"/>
                </a:solidFill>
              </a:rPr>
              <a:t>vs</a:t>
            </a:r>
            <a:r>
              <a:rPr lang="en-US" dirty="0">
                <a:solidFill>
                  <a:srgbClr val="FF0000"/>
                </a:solidFill>
              </a:rPr>
              <a:t> 950 group showed the strongest stimulus control by frequency.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Thus, explicit discrimination training strengthens the development of stimulus control.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group also showed a “peak shift” where responding was maximal away from S+ in a direction opposite S-.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56" y="2179099"/>
            <a:ext cx="3066742" cy="303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3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825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	1.  Stimulus elements theory (e.g., Wagner &amp; Brandon, 2001)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9133" y="2635401"/>
            <a:ext cx="55322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 “stimulus” consists of a set of “elements.”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You can think of these as separate neural populations.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Stimulus Generalization or Discrimination can be</a:t>
            </a:r>
          </a:p>
          <a:p>
            <a:r>
              <a:rPr lang="en-US" dirty="0">
                <a:solidFill>
                  <a:srgbClr val="FF0000"/>
                </a:solidFill>
              </a:rPr>
              <a:t>based on the amount of overlap between two stimulus</a:t>
            </a:r>
          </a:p>
          <a:p>
            <a:r>
              <a:rPr lang="en-US" dirty="0">
                <a:solidFill>
                  <a:srgbClr val="FF0000"/>
                </a:solidFill>
              </a:rPr>
              <a:t>element populations.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" y="2525449"/>
            <a:ext cx="3064933" cy="33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825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	1.  Stimulus elements theory (e.g., Wagner &amp; Brandon, 2001)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4333" y="4907089"/>
            <a:ext cx="593440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this example, stimulus generalization along the line</a:t>
            </a:r>
          </a:p>
          <a:p>
            <a:r>
              <a:rPr lang="en-US" dirty="0">
                <a:solidFill>
                  <a:srgbClr val="FF0000"/>
                </a:solidFill>
              </a:rPr>
              <a:t>tilt dimension can, partly, be based on more shared elements</a:t>
            </a:r>
          </a:p>
          <a:p>
            <a:r>
              <a:rPr lang="en-US" dirty="0">
                <a:solidFill>
                  <a:srgbClr val="FF0000"/>
                </a:solidFill>
              </a:rPr>
              <a:t>among adjacent stimuli than non-adjacent stimuli.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other words, there is more overlap among the</a:t>
            </a:r>
          </a:p>
          <a:p>
            <a:r>
              <a:rPr lang="en-US" dirty="0">
                <a:solidFill>
                  <a:srgbClr val="FF0000"/>
                </a:solidFill>
              </a:rPr>
              <a:t>stimulus element population when the stimuli are physically</a:t>
            </a:r>
          </a:p>
          <a:p>
            <a:r>
              <a:rPr lang="en-US" dirty="0">
                <a:solidFill>
                  <a:srgbClr val="FF0000"/>
                </a:solidFill>
              </a:rPr>
              <a:t>more similar than when they are not.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194632"/>
            <a:ext cx="3064933" cy="3320877"/>
          </a:xfrm>
          <a:prstGeom prst="rect">
            <a:avLst/>
          </a:prstGeom>
        </p:spPr>
      </p:pic>
      <p:pic>
        <p:nvPicPr>
          <p:cNvPr id="3" name="Picture 2" descr="Generalization Gradi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2249136"/>
            <a:ext cx="2700867" cy="26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4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8252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	1.  Stimulus elements theory (e.g., Wagner &amp; Brandon, 2001)</a:t>
            </a:r>
          </a:p>
          <a:p>
            <a:r>
              <a:rPr lang="en-US" sz="2400" dirty="0"/>
              <a:t>	2.  Spence (1937) discrimination learning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99" y="2133815"/>
            <a:ext cx="5518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Consider a simple discrimination task (S+ </a:t>
            </a:r>
            <a:r>
              <a:rPr lang="en-US" dirty="0" err="1">
                <a:solidFill>
                  <a:srgbClr val="FF0000"/>
                </a:solidFill>
              </a:rPr>
              <a:t>vs</a:t>
            </a:r>
            <a:r>
              <a:rPr lang="en-US" dirty="0">
                <a:solidFill>
                  <a:srgbClr val="FF0000"/>
                </a:solidFill>
              </a:rPr>
              <a:t> S- along the wavelength dimension)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Spence assumed: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S+ acquires “excitatory strength”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S- acquires “inhibitory strength”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Both stimuli generalize along the dimension to other stimuli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Responding to any specific stimulus reflects a sum of these two tendencies.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Notice that this predicts a “Peak Shift” phenomenon…</a:t>
            </a:r>
          </a:p>
        </p:txBody>
      </p:sp>
      <p:pic>
        <p:nvPicPr>
          <p:cNvPr id="5" name="Picture 4" descr="Generalization gradi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26" y="2100081"/>
            <a:ext cx="3007107" cy="456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8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8252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	1.  Stimulus elements theory (e.g., Wagner &amp; Brandon, 2001)</a:t>
            </a:r>
          </a:p>
          <a:p>
            <a:r>
              <a:rPr lang="en-US" sz="2400" dirty="0"/>
              <a:t>	2.  Spence (1937) discrimination learning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99" y="2133815"/>
            <a:ext cx="55188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Consider a simple discrimination task (S+ </a:t>
            </a:r>
            <a:r>
              <a:rPr lang="en-US" dirty="0" err="1">
                <a:solidFill>
                  <a:srgbClr val="FF0000"/>
                </a:solidFill>
              </a:rPr>
              <a:t>vs</a:t>
            </a:r>
            <a:r>
              <a:rPr lang="en-US" dirty="0">
                <a:solidFill>
                  <a:srgbClr val="FF0000"/>
                </a:solidFill>
              </a:rPr>
              <a:t> S- along the wavelength dimension)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Spence assumed: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S+ acquires “excitatory strength”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S- acquires “inhibitory strength”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Both stimuli generalize along the dimension to other stimuli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Responding to any specific stimulus reflects a sum of these two tendencies.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Notice that this predicts a “Peak Shift” phenomenon…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And Hanson (1959) demonstrated just that.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closer S- is to S+, the stronger the peak shift.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36" y="2133815"/>
            <a:ext cx="3467543" cy="26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19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82526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	1.  Stimulus elements theory (e.g., Wagner &amp; Brandon, 2001)</a:t>
            </a:r>
          </a:p>
          <a:p>
            <a:r>
              <a:rPr lang="en-US" sz="2400" dirty="0"/>
              <a:t>	2.  Spence (1937) discrimination learning theory</a:t>
            </a:r>
          </a:p>
          <a:p>
            <a:r>
              <a:rPr lang="en-US" sz="2400" dirty="0"/>
              <a:t>	3.  Pearce (1987; 1994; 2002) </a:t>
            </a:r>
            <a:r>
              <a:rPr lang="en-US" sz="2400" dirty="0" err="1"/>
              <a:t>Configural</a:t>
            </a:r>
            <a:r>
              <a:rPr lang="en-US" sz="2400" dirty="0"/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342062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837676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Elemental versus </a:t>
            </a:r>
            <a:r>
              <a:rPr lang="en-US" sz="2400" dirty="0" err="1">
                <a:solidFill>
                  <a:srgbClr val="0000FF"/>
                </a:solidFill>
              </a:rPr>
              <a:t>Configural</a:t>
            </a:r>
            <a:r>
              <a:rPr lang="en-US" sz="2400" dirty="0">
                <a:solidFill>
                  <a:srgbClr val="0000FF"/>
                </a:solidFill>
              </a:rPr>
              <a:t> Processes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When a stimulus compound is trained, how does the animal encode this?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e.g., think of an orchestra (lots of individual instruments, but the overall sound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is unique).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Does this mean the animal encodes the compound stimulus in terms of its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individual elements or in terms of some compound-unique configuration?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63" y="5055882"/>
            <a:ext cx="9114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Pearce’s </a:t>
            </a:r>
            <a:r>
              <a:rPr lang="en-US" dirty="0" err="1">
                <a:solidFill>
                  <a:srgbClr val="FF0000"/>
                </a:solidFill>
              </a:rPr>
              <a:t>configural</a:t>
            </a:r>
            <a:r>
              <a:rPr lang="en-US" dirty="0">
                <a:solidFill>
                  <a:srgbClr val="FF0000"/>
                </a:solidFill>
              </a:rPr>
              <a:t> theory (Pearce, 1987; 2002; 2004) explains overshadowing, for ex,</a:t>
            </a:r>
          </a:p>
          <a:p>
            <a:r>
              <a:rPr lang="en-US" dirty="0">
                <a:solidFill>
                  <a:srgbClr val="FF0000"/>
                </a:solidFill>
              </a:rPr>
              <a:t>in terms of generalization decrement from the training compound to the test element.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Stimulus compound is processed as a unique stimulus configuration (i.e., the </a:t>
            </a:r>
            <a:r>
              <a:rPr lang="en-US" dirty="0" err="1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configure).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</a:t>
            </a:r>
            <a:r>
              <a:rPr lang="en-US" dirty="0" err="1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configure is what gets associated with the US.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Testing on one element alone (e.g., a) results in generalization decrement as a function of its similarity to the training stimulus.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6" y="3672698"/>
            <a:ext cx="5156201" cy="138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4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8" y="1302818"/>
            <a:ext cx="897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Pearce’s </a:t>
            </a:r>
            <a:r>
              <a:rPr lang="en-US" sz="2400" dirty="0" err="1">
                <a:solidFill>
                  <a:srgbClr val="0000FF"/>
                </a:solidFill>
              </a:rPr>
              <a:t>Configural</a:t>
            </a:r>
            <a:r>
              <a:rPr lang="en-US" sz="2400" dirty="0">
                <a:solidFill>
                  <a:srgbClr val="0000FF"/>
                </a:solidFill>
              </a:rPr>
              <a:t> Theory explanation of overshadowing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Conditioning occurs to a “</a:t>
            </a:r>
            <a:r>
              <a:rPr lang="en-US" sz="2000" dirty="0" err="1">
                <a:solidFill>
                  <a:srgbClr val="000000"/>
                </a:solidFill>
              </a:rPr>
              <a:t>configural</a:t>
            </a:r>
            <a:r>
              <a:rPr lang="en-US" sz="2000" dirty="0">
                <a:solidFill>
                  <a:srgbClr val="000000"/>
                </a:solidFill>
              </a:rPr>
              <a:t>” representation of the stimulus compound.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Responding is low to test stimulus “a” after conditioning the “</a:t>
            </a:r>
            <a:r>
              <a:rPr lang="en-US" sz="2000" dirty="0" err="1">
                <a:solidFill>
                  <a:srgbClr val="000000"/>
                </a:solidFill>
              </a:rPr>
              <a:t>aB</a:t>
            </a:r>
            <a:r>
              <a:rPr lang="en-US" sz="2000" dirty="0">
                <a:solidFill>
                  <a:srgbClr val="000000"/>
                </a:solidFill>
              </a:rPr>
              <a:t>” compound stimulus because responding to “a” alone is based on a computation of how similar it is to the </a:t>
            </a:r>
            <a:r>
              <a:rPr lang="en-US" sz="2000" dirty="0" err="1">
                <a:solidFill>
                  <a:srgbClr val="000000"/>
                </a:solidFill>
              </a:rPr>
              <a:t>configural</a:t>
            </a:r>
            <a:r>
              <a:rPr lang="en-US" sz="2000" dirty="0">
                <a:solidFill>
                  <a:srgbClr val="000000"/>
                </a:solidFill>
              </a:rPr>
              <a:t> “</a:t>
            </a:r>
            <a:r>
              <a:rPr lang="en-US" sz="2000" dirty="0" err="1">
                <a:solidFill>
                  <a:srgbClr val="000000"/>
                </a:solidFill>
              </a:rPr>
              <a:t>aB</a:t>
            </a:r>
            <a:r>
              <a:rPr lang="en-US" sz="2000" dirty="0">
                <a:solidFill>
                  <a:srgbClr val="000000"/>
                </a:solidFill>
              </a:rPr>
              <a:t>” compound representation.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 if “a” were trained alone, then a representation of it gets all the conditioning.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41" y="5386174"/>
            <a:ext cx="5156201" cy="138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300" y="3790658"/>
            <a:ext cx="4165956" cy="14964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06623" y="4155035"/>
            <a:ext cx="226773" cy="2048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76342" y="4507292"/>
            <a:ext cx="175566" cy="2048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2372" y="404839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725" y="440375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2365134" y="3788088"/>
            <a:ext cx="307238" cy="3145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49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7787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Discrimination tasks used to study </a:t>
            </a:r>
            <a:r>
              <a:rPr lang="en-US" sz="2400" i="1" dirty="0" err="1"/>
              <a:t>configural</a:t>
            </a:r>
            <a:r>
              <a:rPr lang="en-US" sz="2400" i="1" dirty="0"/>
              <a:t> processes:</a:t>
            </a:r>
          </a:p>
          <a:p>
            <a:endParaRPr lang="en-US" sz="2400" dirty="0"/>
          </a:p>
          <a:p>
            <a:r>
              <a:rPr lang="en-US" sz="2400" dirty="0"/>
              <a:t>  	Positive and Negative Patterning Tasks (Harris et al, 2008)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775196"/>
            <a:ext cx="8545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these tasks the animals must learn to distinguish between two stimuli when they</a:t>
            </a:r>
          </a:p>
          <a:p>
            <a:r>
              <a:rPr lang="en-US" dirty="0">
                <a:solidFill>
                  <a:srgbClr val="FF0000"/>
                </a:solidFill>
              </a:rPr>
              <a:t>are presented alone versus when they are presented together in a stimulus compound.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compound is reinforced in the “positive patterning” task, but </a:t>
            </a:r>
            <a:r>
              <a:rPr lang="en-US" dirty="0" err="1">
                <a:solidFill>
                  <a:srgbClr val="FF0000"/>
                </a:solidFill>
              </a:rPr>
              <a:t>nonreinforced</a:t>
            </a:r>
            <a:r>
              <a:rPr lang="en-US" dirty="0">
                <a:solidFill>
                  <a:srgbClr val="FF0000"/>
                </a:solidFill>
              </a:rPr>
              <a:t> in the</a:t>
            </a:r>
          </a:p>
          <a:p>
            <a:r>
              <a:rPr lang="en-US" dirty="0">
                <a:solidFill>
                  <a:srgbClr val="FF0000"/>
                </a:solidFill>
              </a:rPr>
              <a:t>“negative patterning” task.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4" y="2872478"/>
            <a:ext cx="5604933" cy="147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321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7876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Discrimination tasks used to study </a:t>
            </a:r>
            <a:r>
              <a:rPr lang="en-US" sz="2400" i="1" dirty="0" err="1"/>
              <a:t>configural</a:t>
            </a:r>
            <a:r>
              <a:rPr lang="en-US" sz="2400" i="1" dirty="0"/>
              <a:t> processes: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Positive and Negative Patterning Tasks (Harris et al, 2008)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613" y="5368069"/>
            <a:ext cx="839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rats (in this case) learn both tasks, and this suggests that sometimes “</a:t>
            </a:r>
            <a:r>
              <a:rPr lang="en-US" dirty="0" err="1">
                <a:solidFill>
                  <a:srgbClr val="FF0000"/>
                </a:solidFill>
              </a:rPr>
              <a:t>configural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r>
              <a:rPr lang="en-US" dirty="0">
                <a:solidFill>
                  <a:srgbClr val="FF0000"/>
                </a:solidFill>
              </a:rPr>
              <a:t>cues can serve as the basis of the discrimination learning.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106"/>
            <a:ext cx="4930262" cy="12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98" y="2462105"/>
            <a:ext cx="4231736" cy="250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93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How to Measure 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9109"/>
            <a:ext cx="421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How to assess stimulus control?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391" y="5308601"/>
            <a:ext cx="5684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What specific stimuli do organisms learn to respond to?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What are the processes involved in this learning?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is the study of stimulus control.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7" y="1861344"/>
            <a:ext cx="4004733" cy="300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1861344"/>
            <a:ext cx="3826942" cy="28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0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789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Pearce’s </a:t>
            </a:r>
            <a:r>
              <a:rPr lang="en-US" sz="2400" i="1" dirty="0" err="1"/>
              <a:t>configural</a:t>
            </a:r>
            <a:r>
              <a:rPr lang="en-US" sz="2400" i="1" dirty="0"/>
              <a:t> theory explanation of negative patterning: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14" y="2609607"/>
            <a:ext cx="3354375" cy="1680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5976" y="1764483"/>
            <a:ext cx="4644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assumes the following training:</a:t>
            </a:r>
          </a:p>
          <a:p>
            <a:r>
              <a:rPr lang="en-US" dirty="0"/>
              <a:t>	A+, B+, AB-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and B as elements recruit their own internal representations that form excitatory associations with the US representation.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AB compound recruits a separate “</a:t>
            </a:r>
            <a:r>
              <a:rPr lang="en-US" dirty="0" err="1"/>
              <a:t>configural</a:t>
            </a:r>
            <a:r>
              <a:rPr lang="en-US" dirty="0"/>
              <a:t>” representation that develops an inhibitory association with the US.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or B alone only very weakly activate the AB configure, but they strongly activate their own representations.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AB together more strongly activate the AB configure and this effectively inhibits the US. </a:t>
            </a:r>
          </a:p>
        </p:txBody>
      </p:sp>
    </p:spTree>
    <p:extLst>
      <p:ext uri="{BB962C8B-B14F-4D97-AF65-F5344CB8AC3E}">
        <p14:creationId xmlns:p14="http://schemas.microsoft.com/office/powerpoint/2010/main" val="104110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6209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Negative Patterning:  Effect of Stimulus Salience 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Readhead</a:t>
            </a:r>
            <a:r>
              <a:rPr lang="en-US" sz="2400" dirty="0"/>
              <a:t> &amp; Pearce, 1994)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505" y="5218652"/>
            <a:ext cx="84789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this task, the Tone CS was independently shown to be more salient than the Clicker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However, the discrimination between the compound stimulus and the less salient</a:t>
            </a:r>
          </a:p>
          <a:p>
            <a:r>
              <a:rPr lang="en-US" dirty="0">
                <a:solidFill>
                  <a:srgbClr val="FF0000"/>
                </a:solidFill>
              </a:rPr>
              <a:t>Clicker CS was stronger than between the compound and the more salient Tone CS.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Thus, negative patterning seems to be learned on the basis of </a:t>
            </a:r>
            <a:r>
              <a:rPr lang="en-US" dirty="0" err="1">
                <a:solidFill>
                  <a:srgbClr val="FF0000"/>
                </a:solidFill>
              </a:rPr>
              <a:t>configural</a:t>
            </a:r>
            <a:r>
              <a:rPr lang="en-US" dirty="0">
                <a:solidFill>
                  <a:srgbClr val="FF0000"/>
                </a:solidFill>
              </a:rPr>
              <a:t> processes</a:t>
            </a:r>
          </a:p>
          <a:p>
            <a:r>
              <a:rPr lang="en-US" dirty="0">
                <a:solidFill>
                  <a:srgbClr val="FF0000"/>
                </a:solidFill>
              </a:rPr>
              <a:t>because this is exactly what would be expected according to this theory.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15" y="2314824"/>
            <a:ext cx="3869267" cy="27228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505" y="2216083"/>
            <a:ext cx="40346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Learning in the negative patterning task should be easier between the compound and the less salient element.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This is because there will be more similarity between the compound and the more salient element.  That will make its discrimination difficult.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2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Enhancing Stimulus Generalization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23855"/>
            <a:ext cx="8430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We have seen that physical similarity plays a role in stimulus generalization.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 this is not the only factor:  Stimulus Equivalence training can promote it.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This means that physically distinct stimuli can acquire a sort of functional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equivalence between them such that they are “coded” as being more similar.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400" y="4580467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2483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Enhancing Stimulus Generalization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23855"/>
            <a:ext cx="895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We have seen that physical similarity plays a role in stimulus generalization.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 this is not the only factor:  Stimulus Equivalence training can promote it.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This means that physically distinct stimuli can acquire a sort of functional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equivalence between them such that they are “coded” as being more similar.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For example, consider the following three objects.  In some ways, these are three “equivalent” stimuli – all fruits.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057" y="5425214"/>
            <a:ext cx="8804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Three physically very different stimuli, but we “equate” them in a functional way because they are all associated with the same category – “fruit.”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Because of this common associate, we show a lot of stimulus generalization among them.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Can we provide evidence for this in other animals?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Consider the following experimental design….</a:t>
            </a:r>
          </a:p>
        </p:txBody>
      </p:sp>
      <p:pic>
        <p:nvPicPr>
          <p:cNvPr id="2" name="Picture 1" descr="ap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10" y="3202021"/>
            <a:ext cx="2216151" cy="2213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8400" y="4580467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6EAF2-8576-1E47-BF00-A57EB3A97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65" y="3721850"/>
            <a:ext cx="2366750" cy="1325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CA45AA-4AF4-C547-9D07-F795DF548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924" y="2907021"/>
            <a:ext cx="2516578" cy="25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2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Enhancing Stimulus Generalization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23855"/>
            <a:ext cx="673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Here is the Experimental Setup within a pigeon experiment: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057" y="5425214"/>
            <a:ext cx="784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They view different stimuli (category “exemplars”) on a central viewing screen.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they choose one of the various response options.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Correct response choices can be reinforced with food reward.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400" y="4580467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pic>
        <p:nvPicPr>
          <p:cNvPr id="9" name="Picture 8" descr="Categorization displa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2" y="1796682"/>
            <a:ext cx="4851400" cy="35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Enhancing Stimulus Generalization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64" y="4324911"/>
            <a:ext cx="89083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4 sets of physically distinct stimuli (4 in each set: e.g., fruits, vehicles, trees, furniture).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Animals learn that “A” and “B” stimuli are rewarded with an R1 response, but that</a:t>
            </a:r>
          </a:p>
          <a:p>
            <a:r>
              <a:rPr lang="en-US" dirty="0">
                <a:solidFill>
                  <a:srgbClr val="FF0000"/>
                </a:solidFill>
              </a:rPr>
              <a:t>“C” and “D” stimuli are rewarded with an R2 response during initial training.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Then, during “reassignment” training, “A” and “C” stimuli are rewarded with R3 and R4,</a:t>
            </a:r>
          </a:p>
          <a:p>
            <a:r>
              <a:rPr lang="en-US" dirty="0">
                <a:solidFill>
                  <a:srgbClr val="FF0000"/>
                </a:solidFill>
              </a:rPr>
              <a:t>responses, respectively.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Finally, R3 and R4 choice responses to “B” and “D” stimuli are tested.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Animals show the appropriate choices indicating “A/B” and “C/D” equivalence.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shows that stimulus generalization can be enhanced beyond what would be expected</a:t>
            </a:r>
          </a:p>
          <a:p>
            <a:r>
              <a:rPr lang="en-US" dirty="0">
                <a:solidFill>
                  <a:srgbClr val="FF0000"/>
                </a:solidFill>
              </a:rPr>
              <a:t>from physical similarity alone, and it seems to be based on common associations.</a:t>
            </a:r>
          </a:p>
        </p:txBody>
      </p:sp>
      <p:pic>
        <p:nvPicPr>
          <p:cNvPr id="2" name="Picture 1" descr="ap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48" y="1078968"/>
            <a:ext cx="1054096" cy="1052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8400" y="4580467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45" y="1290234"/>
            <a:ext cx="5736441" cy="30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19986-0128-B246-9431-0278413A6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87" y="1889139"/>
            <a:ext cx="1188674" cy="665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3B65FE-E616-0045-8A91-7FE5C0B57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51" y="2534394"/>
            <a:ext cx="965096" cy="9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9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Role of Context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945" y="2439660"/>
            <a:ext cx="5183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Pigeons learned that pecking a vertical line stimulus was reinforced with food but pecking a horizontal line stimulus was not (V+, H-).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took place in Context 1.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the reverse occurred in Context 2 (V-, H+).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Generalization tests were then conducted in Contexts 1 and 2, where different line orientation stimuli were tested under extinction conditions.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birds showed context-appropriate stimulus control (i.e., the responded most to V lines in Context 1, but most to H lines in Context 2.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indicates that the Context in which these discriminations were learned acquired relational control over that learning.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Sounds like “hierarchical” associative learning….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400" y="4580467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73945" y="1207654"/>
            <a:ext cx="8232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Stimulus control not only develops to discrete stimuli, but also to contexts.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Contexts can acquire relational control over reward contingencies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occurring in its presence (Thomas, </a:t>
            </a:r>
            <a:r>
              <a:rPr lang="en-US" sz="2000" dirty="0" err="1">
                <a:solidFill>
                  <a:srgbClr val="000000"/>
                </a:solidFill>
              </a:rPr>
              <a:t>McKelvie</a:t>
            </a:r>
            <a:r>
              <a:rPr lang="en-US" sz="2000" dirty="0">
                <a:solidFill>
                  <a:srgbClr val="000000"/>
                </a:solidFill>
              </a:rPr>
              <a:t>, &amp; </a:t>
            </a:r>
            <a:r>
              <a:rPr lang="en-US" sz="2000" dirty="0" err="1">
                <a:solidFill>
                  <a:srgbClr val="000000"/>
                </a:solidFill>
              </a:rPr>
              <a:t>Mah</a:t>
            </a:r>
            <a:r>
              <a:rPr lang="en-US" sz="2000" dirty="0">
                <a:solidFill>
                  <a:srgbClr val="000000"/>
                </a:solidFill>
              </a:rPr>
              <a:t>, 1985).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98" y="2524331"/>
            <a:ext cx="3511374" cy="409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833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 in </a:t>
            </a:r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Hierarchical Associations</a:t>
            </a:r>
          </a:p>
        </p:txBody>
      </p:sp>
      <p:sp>
        <p:nvSpPr>
          <p:cNvPr id="131075" name="Text Box 20"/>
          <p:cNvSpPr txBox="1">
            <a:spLocks noChangeArrowheads="1"/>
          </p:cNvSpPr>
          <p:nvPr/>
        </p:nvSpPr>
        <p:spPr bwMode="auto">
          <a:xfrm>
            <a:off x="1019628" y="2021114"/>
            <a:ext cx="39007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Positive Occasion Setting Task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Light – Noise – Food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            Noise – No Food</a:t>
            </a:r>
          </a:p>
        </p:txBody>
      </p:sp>
      <p:sp>
        <p:nvSpPr>
          <p:cNvPr id="131077" name="Text Box 22"/>
          <p:cNvSpPr txBox="1">
            <a:spLocks noChangeArrowheads="1"/>
          </p:cNvSpPr>
          <p:nvPr/>
        </p:nvSpPr>
        <p:spPr bwMode="auto">
          <a:xfrm>
            <a:off x="379640" y="3892777"/>
            <a:ext cx="875544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Here, Noise leads to the food US only when presented after Light</a:t>
            </a:r>
          </a:p>
          <a:p>
            <a:r>
              <a:rPr lang="en-US" sz="1800" dirty="0">
                <a:solidFill>
                  <a:srgbClr val="FF0000"/>
                </a:solidFill>
              </a:rPr>
              <a:t>	but NOT when presented on its own.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Light could come to “set the occasion” upon which Noise is associated with	</a:t>
            </a:r>
          </a:p>
          <a:p>
            <a:r>
              <a:rPr lang="en-US" sz="1800" dirty="0">
                <a:solidFill>
                  <a:srgbClr val="FF0000"/>
                </a:solidFill>
              </a:rPr>
              <a:t>	the food US.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3613F3"/>
                </a:solidFill>
              </a:rPr>
              <a:t>In other words, Light could itself come to associate with the Noise-Food association.</a:t>
            </a:r>
          </a:p>
          <a:p>
            <a:r>
              <a:rPr lang="en-US" sz="1800" dirty="0">
                <a:solidFill>
                  <a:srgbClr val="3613F3"/>
                </a:solidFill>
              </a:rPr>
              <a:t>This is similar to how the Context acquires control over the different </a:t>
            </a:r>
            <a:r>
              <a:rPr lang="en-US" sz="1800" dirty="0" err="1">
                <a:solidFill>
                  <a:srgbClr val="3613F3"/>
                </a:solidFill>
              </a:rPr>
              <a:t>keylight</a:t>
            </a:r>
            <a:r>
              <a:rPr lang="en-US" sz="1800" dirty="0">
                <a:solidFill>
                  <a:srgbClr val="3613F3"/>
                </a:solidFill>
              </a:rPr>
              <a:t> – food</a:t>
            </a:r>
          </a:p>
          <a:p>
            <a:r>
              <a:rPr lang="en-US" sz="1800" dirty="0">
                <a:solidFill>
                  <a:srgbClr val="3613F3"/>
                </a:solidFill>
              </a:rPr>
              <a:t>associations learned there in the Thomas, et al (1985) study.  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019628" y="1494971"/>
            <a:ext cx="211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Holland, 1985 Study</a:t>
            </a:r>
          </a:p>
        </p:txBody>
      </p:sp>
    </p:spTree>
    <p:extLst>
      <p:ext uri="{BB962C8B-B14F-4D97-AF65-F5344CB8AC3E}">
        <p14:creationId xmlns:p14="http://schemas.microsoft.com/office/powerpoint/2010/main" val="1848745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 in </a:t>
            </a:r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Binary </a:t>
            </a:r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Hierarchical Associations</a:t>
            </a:r>
          </a:p>
        </p:txBody>
      </p:sp>
      <p:sp>
        <p:nvSpPr>
          <p:cNvPr id="153602" name="Text Box 3"/>
          <p:cNvSpPr txBox="1">
            <a:spLocks noChangeArrowheads="1"/>
          </p:cNvSpPr>
          <p:nvPr/>
        </p:nvSpPr>
        <p:spPr bwMode="auto">
          <a:xfrm>
            <a:off x="755342" y="1332239"/>
            <a:ext cx="6843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Occasion Setting </a:t>
            </a:r>
            <a:r>
              <a:rPr lang="en-US" i="1" dirty="0" err="1"/>
              <a:t>vs</a:t>
            </a:r>
            <a:r>
              <a:rPr lang="en-US" i="1" dirty="0"/>
              <a:t> Simple Discrimination Tasks</a:t>
            </a:r>
            <a:endParaRPr lang="en-US" dirty="0"/>
          </a:p>
        </p:txBody>
      </p:sp>
      <p:sp>
        <p:nvSpPr>
          <p:cNvPr id="153603" name="Text Box 4"/>
          <p:cNvSpPr txBox="1">
            <a:spLocks noChangeArrowheads="1"/>
          </p:cNvSpPr>
          <p:nvPr/>
        </p:nvSpPr>
        <p:spPr bwMode="auto">
          <a:xfrm>
            <a:off x="755342" y="1872624"/>
            <a:ext cx="8077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Holland 1985</a:t>
            </a:r>
          </a:p>
          <a:p>
            <a:pPr>
              <a:spcBef>
                <a:spcPct val="50000"/>
              </a:spcBef>
            </a:pPr>
            <a:r>
              <a:rPr lang="en-US" sz="1800" dirty="0" err="1"/>
              <a:t>Gp</a:t>
            </a:r>
            <a:r>
              <a:rPr lang="en-US" sz="1800" dirty="0"/>
              <a:t> Simultaneous		LN – Pellet		Rearing CRs to LN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	  			  N – No Pellet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 err="1"/>
              <a:t>Gp</a:t>
            </a:r>
            <a:r>
              <a:rPr lang="en-US" sz="1800" dirty="0"/>
              <a:t> Serial			L - N – Pellet		Head Jerk CRs to L - N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	     			     N – No Pellet</a:t>
            </a:r>
          </a:p>
        </p:txBody>
      </p:sp>
    </p:spTree>
    <p:extLst>
      <p:ext uri="{BB962C8B-B14F-4D97-AF65-F5344CB8AC3E}">
        <p14:creationId xmlns:p14="http://schemas.microsoft.com/office/powerpoint/2010/main" val="2424221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 in </a:t>
            </a:r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Learning: Binary </a:t>
            </a:r>
            <a:r>
              <a:rPr lang="en-US" sz="3200" b="1" u="sng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 Hierarchical Associations</a:t>
            </a:r>
          </a:p>
        </p:txBody>
      </p:sp>
      <p:sp>
        <p:nvSpPr>
          <p:cNvPr id="153602" name="Text Box 3"/>
          <p:cNvSpPr txBox="1">
            <a:spLocks noChangeArrowheads="1"/>
          </p:cNvSpPr>
          <p:nvPr/>
        </p:nvSpPr>
        <p:spPr bwMode="auto">
          <a:xfrm>
            <a:off x="755342" y="1332239"/>
            <a:ext cx="6843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Occasion Setting </a:t>
            </a:r>
            <a:r>
              <a:rPr lang="en-US" i="1" dirty="0" err="1"/>
              <a:t>vs</a:t>
            </a:r>
            <a:r>
              <a:rPr lang="en-US" i="1" dirty="0"/>
              <a:t> Simple Discrimination Tasks</a:t>
            </a:r>
            <a:endParaRPr lang="en-US" dirty="0"/>
          </a:p>
        </p:txBody>
      </p:sp>
      <p:sp>
        <p:nvSpPr>
          <p:cNvPr id="153603" name="Text Box 4"/>
          <p:cNvSpPr txBox="1">
            <a:spLocks noChangeArrowheads="1"/>
          </p:cNvSpPr>
          <p:nvPr/>
        </p:nvSpPr>
        <p:spPr bwMode="auto">
          <a:xfrm>
            <a:off x="755342" y="1872624"/>
            <a:ext cx="8077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Holland 1985</a:t>
            </a:r>
          </a:p>
          <a:p>
            <a:pPr>
              <a:spcBef>
                <a:spcPct val="50000"/>
              </a:spcBef>
            </a:pPr>
            <a:r>
              <a:rPr lang="en-US" sz="1800" dirty="0" err="1"/>
              <a:t>Gp</a:t>
            </a:r>
            <a:r>
              <a:rPr lang="en-US" sz="1800" dirty="0"/>
              <a:t> Simultaneous		LN – Pellet		Rearing CRs to LN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	  			  N – No Pellet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 err="1"/>
              <a:t>Gp</a:t>
            </a:r>
            <a:r>
              <a:rPr lang="en-US" sz="1800" dirty="0"/>
              <a:t> Serial			L - N – Pellet		Head Jerk CRs to L - N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	     			     N – No Pellet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753100" y="5029200"/>
            <a:ext cx="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448300" y="5638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L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6863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N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627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Pel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219700" y="49530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219700" y="4800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2781300" y="5105400"/>
            <a:ext cx="6858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476500" y="5638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L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7145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N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3909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Pel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141" y="6313338"/>
            <a:ext cx="875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Gp</a:t>
            </a:r>
            <a:r>
              <a:rPr lang="en-US" dirty="0"/>
              <a:t> Simultaneous (binary associations)				</a:t>
            </a:r>
            <a:r>
              <a:rPr lang="en-US" dirty="0" err="1"/>
              <a:t>Gp</a:t>
            </a:r>
            <a:r>
              <a:rPr lang="en-US" dirty="0"/>
              <a:t> Serial (hierarchical associations)</a:t>
            </a:r>
          </a:p>
        </p:txBody>
      </p:sp>
    </p:spTree>
    <p:extLst>
      <p:ext uri="{BB962C8B-B14F-4D97-AF65-F5344CB8AC3E}">
        <p14:creationId xmlns:p14="http://schemas.microsoft.com/office/powerpoint/2010/main" val="289007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How to Measure 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9109"/>
            <a:ext cx="421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How to assess stimulus control?</a:t>
            </a:r>
          </a:p>
        </p:txBody>
      </p:sp>
      <p:pic>
        <p:nvPicPr>
          <p:cNvPr id="3" name="Picture 2" descr="pigeon natural pec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2" y="2490259"/>
            <a:ext cx="3699933" cy="2086762"/>
          </a:xfrm>
          <a:prstGeom prst="rect">
            <a:avLst/>
          </a:prstGeom>
        </p:spPr>
      </p:pic>
      <p:pic>
        <p:nvPicPr>
          <p:cNvPr id="5" name="Picture 4" descr="pigeon to peck or not to pe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7" y="2695303"/>
            <a:ext cx="4191000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391" y="5308601"/>
            <a:ext cx="8161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natural settings the bird wanders around and chooses (or not) to peck at things.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can also be studied in the lab by pairing various stimuli with food (or not).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We can ask what stimuli control their pecking behavior in order to get a sense</a:t>
            </a:r>
          </a:p>
          <a:p>
            <a:r>
              <a:rPr lang="en-US" dirty="0">
                <a:solidFill>
                  <a:srgbClr val="FF0000"/>
                </a:solidFill>
              </a:rPr>
              <a:t>as to what stimuli they can sense and are significant to them.</a:t>
            </a:r>
          </a:p>
        </p:txBody>
      </p:sp>
    </p:spTree>
    <p:extLst>
      <p:ext uri="{BB962C8B-B14F-4D97-AF65-F5344CB8AC3E}">
        <p14:creationId xmlns:p14="http://schemas.microsoft.com/office/powerpoint/2010/main" val="379942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How to Measure 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99109"/>
            <a:ext cx="9245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How to assess stimulus control?</a:t>
            </a:r>
          </a:p>
          <a:p>
            <a:r>
              <a:rPr lang="en-US" sz="2400" dirty="0"/>
              <a:t>	Answer #1:  Differential responding to stimuli (Reynolds, 1961 study)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826675"/>
            <a:ext cx="7724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Birds first learned to peck at a key that contained a complex stimulus (a white</a:t>
            </a:r>
          </a:p>
          <a:p>
            <a:r>
              <a:rPr lang="en-US" dirty="0">
                <a:solidFill>
                  <a:srgbClr val="FF0000"/>
                </a:solidFill>
              </a:rPr>
              <a:t>triangle on a red background).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they were tested with the two stimuli presented separately.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353733"/>
            <a:ext cx="5989637" cy="24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E7EC6-702E-F54A-B29C-8E513F0B33B9}"/>
              </a:ext>
            </a:extLst>
          </p:cNvPr>
          <p:cNvSpPr/>
          <p:nvPr/>
        </p:nvSpPr>
        <p:spPr>
          <a:xfrm>
            <a:off x="3620125" y="2130106"/>
            <a:ext cx="3874957" cy="2633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6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How to Measure 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99109"/>
            <a:ext cx="9245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How to assess stimulus control?</a:t>
            </a:r>
          </a:p>
          <a:p>
            <a:r>
              <a:rPr lang="en-US" sz="2400" dirty="0"/>
              <a:t>	Answer #1:  Differential responding to stimuli (Reynolds, 1961 study)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826675"/>
            <a:ext cx="83150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Birds first learned to peck at a key that contained a complex stimulus (a white</a:t>
            </a:r>
          </a:p>
          <a:p>
            <a:r>
              <a:rPr lang="en-US" dirty="0">
                <a:solidFill>
                  <a:srgbClr val="FF0000"/>
                </a:solidFill>
              </a:rPr>
              <a:t>triangle on a red background).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they were tested with the two stimuli presented separately.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bird showed stimulus control by color and the other by shape, because they</a:t>
            </a:r>
          </a:p>
          <a:p>
            <a:r>
              <a:rPr lang="en-US" dirty="0">
                <a:solidFill>
                  <a:srgbClr val="FF0000"/>
                </a:solidFill>
              </a:rPr>
              <a:t>responded differentially to these stimuli during the test.</a:t>
            </a:r>
          </a:p>
          <a:p>
            <a:r>
              <a:rPr lang="en-US" dirty="0">
                <a:solidFill>
                  <a:srgbClr val="FF0000"/>
                </a:solidFill>
              </a:rPr>
              <a:t>Notice that this shows also that the birds showed a “</a:t>
            </a:r>
            <a:r>
              <a:rPr lang="en-US" dirty="0">
                <a:solidFill>
                  <a:srgbClr val="0000FF"/>
                </a:solidFill>
              </a:rPr>
              <a:t>stimulus discrimination</a:t>
            </a:r>
            <a:r>
              <a:rPr lang="en-US" dirty="0">
                <a:solidFill>
                  <a:srgbClr val="FF0000"/>
                </a:solidFill>
              </a:rPr>
              <a:t>,” i.e., they</a:t>
            </a:r>
          </a:p>
          <a:p>
            <a:r>
              <a:rPr lang="en-US" dirty="0">
                <a:solidFill>
                  <a:srgbClr val="FF0000"/>
                </a:solidFill>
              </a:rPr>
              <a:t>Responded differently to the two stimuli.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353733"/>
            <a:ext cx="5989637" cy="24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50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How to Measure 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739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How to assess stimulus control?</a:t>
            </a:r>
          </a:p>
          <a:p>
            <a:r>
              <a:rPr lang="en-US" sz="2400" dirty="0"/>
              <a:t>	Answer #2:  Look at Stimulus Generalization gradients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057" y="4936067"/>
            <a:ext cx="890500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Birds first learn to peck at a key with one training stimulus.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they are tested with a wide variety of stimuli that differ along a stimulus dimension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If the resulting “gradient” is steep, then it shows good discrimination learning (good</a:t>
            </a:r>
          </a:p>
          <a:p>
            <a:r>
              <a:rPr lang="en-US" dirty="0">
                <a:solidFill>
                  <a:srgbClr val="FF0000"/>
                </a:solidFill>
              </a:rPr>
              <a:t>Stimulus control).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If the gradient is flat, it shows poor discrimination learning (poor stimulus control).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that case, there is much “</a:t>
            </a:r>
            <a:r>
              <a:rPr lang="en-US" dirty="0">
                <a:solidFill>
                  <a:srgbClr val="0000FF"/>
                </a:solidFill>
              </a:rPr>
              <a:t>stimulus generalization</a:t>
            </a:r>
            <a:r>
              <a:rPr lang="en-US" dirty="0">
                <a:solidFill>
                  <a:srgbClr val="FF0000"/>
                </a:solidFill>
              </a:rPr>
              <a:t>” shown across the stimulus dimension.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451842"/>
            <a:ext cx="2785533" cy="233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45" y="2451843"/>
            <a:ext cx="2830441" cy="229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wavelength spectr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7" y="3939454"/>
            <a:ext cx="2271482" cy="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Determining Conditions (factors that affect it)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80366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What factors affect stimulus control?</a:t>
            </a:r>
          </a:p>
          <a:p>
            <a:endParaRPr lang="en-US" sz="2400" dirty="0"/>
          </a:p>
          <a:p>
            <a:r>
              <a:rPr lang="en-US" sz="2400" dirty="0"/>
              <a:t>	1.  Sensory capacity of the animal</a:t>
            </a:r>
          </a:p>
          <a:p>
            <a:r>
              <a:rPr lang="en-US" sz="2400" dirty="0"/>
              <a:t>	2.  Relative salience (ease of conditioning different stimuli)</a:t>
            </a:r>
          </a:p>
          <a:p>
            <a:r>
              <a:rPr lang="en-US" sz="2400" dirty="0"/>
              <a:t>		e.g., the “overshadowing” phenomenon illustrates this.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057" y="4758260"/>
            <a:ext cx="88024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of subjects is trained with a weak stimulus (a) by itself.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 second group is trained with the weak stimulus combined with a stronger one (</a:t>
            </a:r>
            <a:r>
              <a:rPr lang="en-US" dirty="0" err="1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Both groups are then tested with the weak (a) stimulus by itself.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It is observed that the weak stimulus (a) shows less learning in the compound group (i.e.,</a:t>
            </a:r>
          </a:p>
          <a:p>
            <a:r>
              <a:rPr lang="en-US" dirty="0">
                <a:solidFill>
                  <a:srgbClr val="FF0000"/>
                </a:solidFill>
              </a:rPr>
              <a:t>the group trained with the </a:t>
            </a:r>
            <a:r>
              <a:rPr lang="en-US" dirty="0" err="1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stimulus compound).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shows that the more salient stimulus competes with the less salient one and limits</a:t>
            </a:r>
          </a:p>
          <a:p>
            <a:r>
              <a:rPr lang="en-US" dirty="0">
                <a:solidFill>
                  <a:srgbClr val="FF0000"/>
                </a:solidFill>
              </a:rPr>
              <a:t>the degree to which the less salient stimulus can acquire stimulus control.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6" y="3374483"/>
            <a:ext cx="5156201" cy="138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4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Determining Conditions (factors that affect it)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80366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What factors affect stimulus control?</a:t>
            </a:r>
          </a:p>
          <a:p>
            <a:endParaRPr lang="en-US" sz="2400" dirty="0"/>
          </a:p>
          <a:p>
            <a:r>
              <a:rPr lang="en-US" sz="2400" dirty="0"/>
              <a:t>	1.  Sensory capacity of the animal</a:t>
            </a:r>
          </a:p>
          <a:p>
            <a:r>
              <a:rPr lang="en-US" sz="2400" dirty="0"/>
              <a:t>	2.  Relative salience (ease of conditioning different stimuli)</a:t>
            </a:r>
          </a:p>
          <a:p>
            <a:r>
              <a:rPr lang="en-US" sz="2400" dirty="0"/>
              <a:t>		e.g., the “overshadowing” phenomenon illustrates this.</a:t>
            </a:r>
          </a:p>
          <a:p>
            <a:r>
              <a:rPr lang="en-US" sz="2400" dirty="0"/>
              <a:t>	3.  Type of reinforcement (or stimulus-</a:t>
            </a:r>
            <a:r>
              <a:rPr lang="en-US" sz="2400" dirty="0" err="1"/>
              <a:t>reinforcer</a:t>
            </a:r>
            <a:r>
              <a:rPr lang="en-US" sz="2400" dirty="0"/>
              <a:t> relation)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Foree</a:t>
            </a:r>
            <a:r>
              <a:rPr lang="en-US" sz="2400" dirty="0"/>
              <a:t> &amp; </a:t>
            </a:r>
            <a:r>
              <a:rPr lang="en-US" sz="2400" dirty="0" err="1"/>
              <a:t>LoLordo</a:t>
            </a:r>
            <a:r>
              <a:rPr lang="en-US" sz="2400" dirty="0"/>
              <a:t> (1971) experiment</a:t>
            </a:r>
          </a:p>
        </p:txBody>
      </p:sp>
    </p:spTree>
    <p:extLst>
      <p:ext uri="{BB962C8B-B14F-4D97-AF65-F5344CB8AC3E}">
        <p14:creationId xmlns:p14="http://schemas.microsoft.com/office/powerpoint/2010/main" val="245721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Stimulus Control: Determining Conditions (factors that affect it)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7" y="1302818"/>
            <a:ext cx="344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Foree</a:t>
            </a:r>
            <a:r>
              <a:rPr lang="en-US" sz="2400" i="1" dirty="0"/>
              <a:t> and </a:t>
            </a:r>
            <a:r>
              <a:rPr lang="en-US" sz="2400" i="1" dirty="0" err="1"/>
              <a:t>LoLordo</a:t>
            </a:r>
            <a:r>
              <a:rPr lang="en-US" sz="2400" i="1" dirty="0"/>
              <a:t> (1971)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057" y="3908017"/>
            <a:ext cx="859722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of birds was trained to press a treadle in the presence of a Tone + Light</a:t>
            </a:r>
          </a:p>
          <a:p>
            <a:r>
              <a:rPr lang="en-US" dirty="0">
                <a:solidFill>
                  <a:srgbClr val="FF0000"/>
                </a:solidFill>
              </a:rPr>
              <a:t>Compound stimulus in order to earn food reinforcement.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 second group was trained to press the treadle in the presence of the Tone + Light</a:t>
            </a:r>
          </a:p>
          <a:p>
            <a:r>
              <a:rPr lang="en-US" dirty="0">
                <a:solidFill>
                  <a:srgbClr val="FF0000"/>
                </a:solidFill>
              </a:rPr>
              <a:t>stimulus in order to avoid getting an electric shock.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Both groups learned to respond when the TL stimulus compound occurred.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they were both tested with the T and L stimuli separately (in addition to TL).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Stimulus control occurred to the Light when food was used, but to the T when shock</a:t>
            </a:r>
          </a:p>
          <a:p>
            <a:r>
              <a:rPr lang="en-US" dirty="0">
                <a:solidFill>
                  <a:srgbClr val="FF0000"/>
                </a:solidFill>
              </a:rPr>
              <a:t>avoidance was used as the reward.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shows that which stimulus acquires control depends upon the S-</a:t>
            </a:r>
            <a:r>
              <a:rPr lang="en-US" dirty="0" err="1">
                <a:solidFill>
                  <a:srgbClr val="FF0000"/>
                </a:solidFill>
              </a:rPr>
              <a:t>Rft</a:t>
            </a:r>
            <a:r>
              <a:rPr lang="en-US" dirty="0">
                <a:solidFill>
                  <a:srgbClr val="FF0000"/>
                </a:solidFill>
              </a:rPr>
              <a:t> relation (recall</a:t>
            </a:r>
          </a:p>
          <a:p>
            <a:r>
              <a:rPr lang="en-US" dirty="0">
                <a:solidFill>
                  <a:srgbClr val="FF0000"/>
                </a:solidFill>
              </a:rPr>
              <a:t>the behavior systems theory…)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33" y="1380165"/>
            <a:ext cx="3793067" cy="26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Pigeon Skinner_bo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2" y="1908416"/>
            <a:ext cx="2205567" cy="19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2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2216</Words>
  <Application>Microsoft Macintosh PowerPoint</Application>
  <PresentationFormat>On-screen Show (4:3)</PresentationFormat>
  <Paragraphs>296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ＭＳ Ｐゴシック</vt:lpstr>
      <vt:lpstr>Arial</vt:lpstr>
      <vt:lpstr>Calibri</vt:lpstr>
      <vt:lpstr>Office Theme</vt:lpstr>
      <vt:lpstr>Lecture 18&amp;19:  Stimulus Control (Pavlovian &amp; Instrumental)</vt:lpstr>
      <vt:lpstr>Stimulus Control: How to Measure it</vt:lpstr>
      <vt:lpstr>Stimulus Control: How to Measure it</vt:lpstr>
      <vt:lpstr>Stimulus Control: How to Measure it</vt:lpstr>
      <vt:lpstr>Stimulus Control: How to Measure it</vt:lpstr>
      <vt:lpstr>Stimulus Control: How to Measure it</vt:lpstr>
      <vt:lpstr>Stimulus Control: Determining Conditions (factors that affect it)</vt:lpstr>
      <vt:lpstr>Stimulus Control: Determining Conditions (factors that affect it)</vt:lpstr>
      <vt:lpstr>Stimulus Control: Determining Conditions (factors that affect it)</vt:lpstr>
      <vt:lpstr>Stimulus Control: Determining Conditions (factors that affect it)</vt:lpstr>
      <vt:lpstr>Stimulus Control: What is Learned?</vt:lpstr>
      <vt:lpstr>Stimulus Control: What is Learned?</vt:lpstr>
      <vt:lpstr>Stimulus Control: What is Learned?</vt:lpstr>
      <vt:lpstr>Stimulus Control: What is Learned?</vt:lpstr>
      <vt:lpstr>Stimulus Control: What is Learned?</vt:lpstr>
      <vt:lpstr>Stimulus Control: What is Learned?</vt:lpstr>
      <vt:lpstr>Stimulus Control: What is Learned?</vt:lpstr>
      <vt:lpstr>Stimulus Control: What is Learned?</vt:lpstr>
      <vt:lpstr>Stimulus Control: What is Learned?</vt:lpstr>
      <vt:lpstr>Stimulus Control: What is Learned?</vt:lpstr>
      <vt:lpstr>Stimulus Control: What is Learned?</vt:lpstr>
      <vt:lpstr>Stimulus Control: Enhancing Stimulus Generalization</vt:lpstr>
      <vt:lpstr>Stimulus Control: Enhancing Stimulus Generalization</vt:lpstr>
      <vt:lpstr>Stimulus Control: Enhancing Stimulus Generalization</vt:lpstr>
      <vt:lpstr>Stimulus Control: Enhancing Stimulus Generalization</vt:lpstr>
      <vt:lpstr>Stimulus Control: Role of Context</vt:lpstr>
      <vt:lpstr>Stimulus Control in Pavlovian Learning: Hierarchical Associations</vt:lpstr>
      <vt:lpstr>Stimulus Control in Pavlovian Learning: Binary vs Hierarchical Associations</vt:lpstr>
      <vt:lpstr>Stimulus Control in Pavlovian Learning: Binary vs Hierarchical Associations</vt:lpstr>
    </vt:vector>
  </TitlesOfParts>
  <Company>Brooklyn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Pavlovian Conditioning (Basic Concepts &amp; Generality)</dc:title>
  <dc:creator>Andrew Delamater</dc:creator>
  <cp:lastModifiedBy>Andy Delamater</cp:lastModifiedBy>
  <cp:revision>164</cp:revision>
  <dcterms:created xsi:type="dcterms:W3CDTF">2015-02-10T20:21:29Z</dcterms:created>
  <dcterms:modified xsi:type="dcterms:W3CDTF">2018-11-28T17:46:48Z</dcterms:modified>
</cp:coreProperties>
</file>