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8" r:id="rId20"/>
    <p:sldId id="274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5"/>
    <p:restoredTop sz="94685"/>
  </p:normalViewPr>
  <p:slideViewPr>
    <p:cSldViewPr snapToGrid="0" snapToObjects="1" showGuides="1">
      <p:cViewPr varScale="1">
        <p:scale>
          <a:sx n="170" d="100"/>
          <a:sy n="170" d="100"/>
        </p:scale>
        <p:origin x="1440" y="192"/>
      </p:cViewPr>
      <p:guideLst>
        <p:guide orient="horz" pos="27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4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Workbook14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Dishabituation of the Startle</a:t>
            </a:r>
            <a:r>
              <a:rPr lang="en-US" baseline="0"/>
              <a:t> Response in the Rat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5385243553399"/>
          <c:y val="0.27169805554299797"/>
          <c:w val="0.58119185331752299"/>
          <c:h val="0.512172673945141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Tone</c:v>
                </c:pt>
              </c:strCache>
            </c:strRef>
          </c:tx>
          <c:cat>
            <c:strRef>
              <c:f>Sheet1!$B$3:$O$3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3">
                  <c:v>Test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1">
                  <c:v>43</c:v>
                </c:pt>
                <c:pt idx="2">
                  <c:v>28</c:v>
                </c:pt>
                <c:pt idx="3">
                  <c:v>24</c:v>
                </c:pt>
                <c:pt idx="4">
                  <c:v>21</c:v>
                </c:pt>
                <c:pt idx="5">
                  <c:v>30</c:v>
                </c:pt>
                <c:pt idx="6">
                  <c:v>23.5</c:v>
                </c:pt>
                <c:pt idx="7">
                  <c:v>25</c:v>
                </c:pt>
                <c:pt idx="8">
                  <c:v>20</c:v>
                </c:pt>
                <c:pt idx="9">
                  <c:v>22</c:v>
                </c:pt>
                <c:pt idx="10">
                  <c:v>12</c:v>
                </c:pt>
                <c:pt idx="1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0F-3444-A3FA-1121628FD3DD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Light - Tone</c:v>
                </c:pt>
              </c:strCache>
            </c:strRef>
          </c:tx>
          <c:cat>
            <c:strRef>
              <c:f>Sheet1!$B$3:$O$3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3">
                  <c:v>Test</c:v>
                </c:pt>
              </c:strCache>
            </c:strRef>
          </c:cat>
          <c:val>
            <c:numRef>
              <c:f>Sheet1!$B$5:$O$5</c:f>
              <c:numCache>
                <c:formatCode>General</c:formatCode>
                <c:ptCount val="14"/>
                <c:pt idx="13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0F-3444-A3FA-1121628FD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77517616"/>
        <c:axId val="-2093292640"/>
      </c:lineChart>
      <c:catAx>
        <c:axId val="-1777517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Stimulus</a:t>
                </a:r>
                <a:r>
                  <a:rPr lang="en-US" baseline="0"/>
                  <a:t> Presentations ("Trials")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2093292640"/>
        <c:crosses val="autoZero"/>
        <c:auto val="1"/>
        <c:lblAlgn val="ctr"/>
        <c:lblOffset val="100"/>
        <c:noMultiLvlLbl val="0"/>
      </c:catAx>
      <c:valAx>
        <c:axId val="-2093292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Startle Response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17775176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56452370511503"/>
          <c:y val="0.213007149647229"/>
          <c:w val="0.250844289891475"/>
          <c:h val="0.162395491564511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Dishabituation of the Startle</a:t>
            </a:r>
            <a:r>
              <a:rPr lang="en-US" baseline="0"/>
              <a:t> Response in the Rat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5385243553399"/>
          <c:y val="0.27169805554299797"/>
          <c:w val="0.58119185331752299"/>
          <c:h val="0.512172673945141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Tone</c:v>
                </c:pt>
              </c:strCache>
            </c:strRef>
          </c:tx>
          <c:cat>
            <c:strRef>
              <c:f>Sheet1!$B$3:$O$3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3">
                  <c:v>Test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1">
                  <c:v>43</c:v>
                </c:pt>
                <c:pt idx="2">
                  <c:v>28</c:v>
                </c:pt>
                <c:pt idx="3">
                  <c:v>24</c:v>
                </c:pt>
                <c:pt idx="4">
                  <c:v>21</c:v>
                </c:pt>
                <c:pt idx="5">
                  <c:v>30</c:v>
                </c:pt>
                <c:pt idx="6">
                  <c:v>23.5</c:v>
                </c:pt>
                <c:pt idx="7">
                  <c:v>25</c:v>
                </c:pt>
                <c:pt idx="8">
                  <c:v>20</c:v>
                </c:pt>
                <c:pt idx="9">
                  <c:v>22</c:v>
                </c:pt>
                <c:pt idx="10">
                  <c:v>12</c:v>
                </c:pt>
                <c:pt idx="1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21-EB40-976B-7F6360E13A45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Light - Tone</c:v>
                </c:pt>
              </c:strCache>
            </c:strRef>
          </c:tx>
          <c:cat>
            <c:strRef>
              <c:f>Sheet1!$B$3:$O$3</c:f>
              <c:strCache>
                <c:ptCount val="14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3">
                  <c:v>Test</c:v>
                </c:pt>
              </c:strCache>
            </c:strRef>
          </c:cat>
          <c:val>
            <c:numRef>
              <c:f>Sheet1!$B$5:$O$5</c:f>
              <c:numCache>
                <c:formatCode>General</c:formatCode>
                <c:ptCount val="14"/>
                <c:pt idx="13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21-EB40-976B-7F6360E13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03437904"/>
        <c:axId val="-1703396576"/>
      </c:lineChart>
      <c:catAx>
        <c:axId val="-1703437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Stimulus</a:t>
                </a:r>
                <a:r>
                  <a:rPr lang="en-US" baseline="0"/>
                  <a:t> Presentations ("Trials")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1703396576"/>
        <c:crosses val="autoZero"/>
        <c:auto val="1"/>
        <c:lblAlgn val="ctr"/>
        <c:lblOffset val="100"/>
        <c:noMultiLvlLbl val="0"/>
      </c:catAx>
      <c:valAx>
        <c:axId val="-17033965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Startle Response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17034379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56452370511503"/>
          <c:y val="0.213007149647229"/>
          <c:w val="0.250844289891475"/>
          <c:h val="0.162395491564511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FD93-568C-6346-8656-DB9BFA983AC0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22F4-5045-2841-BC35-2A005C49B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5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68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5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79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3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8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66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91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95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3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34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6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17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67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31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4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80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7D4134-B9F9-4C48-9BFA-69FD6198302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5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7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3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7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6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A75C-7914-B64F-9D87-A05314EA2F4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EB6D-91F4-F945-ADAA-DC3A0719D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Arial"/>
              </a:rPr>
              <a:t>Lecture 3:  Non-associative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Learning, Psychology 3510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Fall, 2018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Professor Delamater</a:t>
            </a:r>
          </a:p>
        </p:txBody>
      </p:sp>
    </p:spTree>
    <p:extLst>
      <p:ext uri="{BB962C8B-B14F-4D97-AF65-F5344CB8AC3E}">
        <p14:creationId xmlns:p14="http://schemas.microsoft.com/office/powerpoint/2010/main" val="249537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Short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Long-Term 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81261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– Recovery in responsiveness to an already habituated</a:t>
            </a:r>
          </a:p>
          <a:p>
            <a:r>
              <a:rPr lang="en-US" sz="2000" dirty="0"/>
              <a:t>stimulus.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296702" y="5437680"/>
            <a:ext cx="8390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Tones presented once a day produces lasting long term habituation.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Tones presented every 3 s produces deeper habituation.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But this does not last until the next day – short term habituation (shows spontaneous recovery).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Short ISI leads to good short term habituation, but long ISI leads to good long term habituation.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This means there are 2 different types of processes or “forms” of habituation.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2"/>
          <a:stretch>
            <a:fillRect/>
          </a:stretch>
        </p:blipFill>
        <p:spPr bwMode="auto">
          <a:xfrm>
            <a:off x="530006" y="2767565"/>
            <a:ext cx="2421754" cy="160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436" y="2046426"/>
            <a:ext cx="3724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Leaton</a:t>
            </a:r>
            <a:r>
              <a:rPr lang="en-US" i="1" dirty="0"/>
              <a:t> (1976) Experiment:</a:t>
            </a:r>
          </a:p>
          <a:p>
            <a:r>
              <a:rPr lang="en-US" i="1" dirty="0"/>
              <a:t>  Studied Startle responding in the rat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0"/>
          <a:stretch>
            <a:fillRect/>
          </a:stretch>
        </p:blipFill>
        <p:spPr bwMode="auto">
          <a:xfrm>
            <a:off x="3977616" y="2046426"/>
            <a:ext cx="4193017" cy="257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06235" y="4498653"/>
            <a:ext cx="48805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FIGURE 2.10</a:t>
            </a:r>
          </a:p>
          <a:p>
            <a:r>
              <a:rPr lang="en-US" sz="1000" dirty="0"/>
              <a:t>Startle response of rats to a tone presented once a day in Phase 1, every 3 seconds in Phase 2, and once a day in Phase 3. (Based on “Long-Term Retention of the Habituation of Lick Suppression and Startle Response Produced by a Single Auditory Stimulus,” by R.N. </a:t>
            </a:r>
            <a:r>
              <a:rPr lang="en-US" sz="1000" dirty="0" err="1"/>
              <a:t>Leaton</a:t>
            </a:r>
            <a:r>
              <a:rPr lang="en-US" sz="1000" dirty="0"/>
              <a:t>, 1976, </a:t>
            </a:r>
            <a:r>
              <a:rPr lang="en-US" sz="1000" i="1" dirty="0"/>
              <a:t>Journal of Experimental Psychology: Animal Behavior Processes, </a:t>
            </a:r>
            <a:r>
              <a:rPr lang="en-US" sz="1000" dirty="0"/>
              <a:t> 2, pp. 248</a:t>
            </a:r>
            <a:r>
              <a:rPr lang="en-US" sz="1000" dirty="0">
                <a:cs typeface="Arial" charset="0"/>
              </a:rPr>
              <a:t>–</a:t>
            </a:r>
            <a:r>
              <a:rPr lang="en-US" sz="1000" dirty="0"/>
              <a:t>259.)</a:t>
            </a:r>
          </a:p>
        </p:txBody>
      </p:sp>
    </p:spTree>
    <p:extLst>
      <p:ext uri="{BB962C8B-B14F-4D97-AF65-F5344CB8AC3E}">
        <p14:creationId xmlns:p14="http://schemas.microsoft.com/office/powerpoint/2010/main" val="268760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6551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Sensitization – Increase in responsiveness to a stimulus when the</a:t>
            </a:r>
          </a:p>
          <a:p>
            <a:r>
              <a:rPr lang="en-US" sz="2000" dirty="0"/>
              <a:t>  stimulus is presented in an “arousing” context.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296703" y="5521421"/>
            <a:ext cx="804933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Tones presented in a relatively quite environment undergo habituation.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Tones presented in a noisy environment undergoes sensitization.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2"/>
          <a:stretch>
            <a:fillRect/>
          </a:stretch>
        </p:blipFill>
        <p:spPr bwMode="auto">
          <a:xfrm>
            <a:off x="530006" y="2767565"/>
            <a:ext cx="2421754" cy="160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436" y="2046426"/>
            <a:ext cx="3724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Davis (1974) Experiment:</a:t>
            </a:r>
          </a:p>
          <a:p>
            <a:r>
              <a:rPr lang="en-US" i="1" dirty="0"/>
              <a:t>  Studied Startle responding in the rat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0"/>
          <a:stretch>
            <a:fillRect/>
          </a:stretch>
        </p:blipFill>
        <p:spPr bwMode="auto">
          <a:xfrm>
            <a:off x="4319088" y="2181443"/>
            <a:ext cx="3796506" cy="259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14800" y="4570731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/>
              <a:t>FIGURE 2.11</a:t>
            </a:r>
          </a:p>
          <a:p>
            <a:r>
              <a:rPr lang="en-US" sz="1000" dirty="0"/>
              <a:t>Magnitude of the startle response of rats to successive presentations of a tone with a background noise of 60 or 80 </a:t>
            </a:r>
            <a:r>
              <a:rPr lang="en-US" sz="1000" dirty="0" err="1"/>
              <a:t>dB.</a:t>
            </a:r>
            <a:r>
              <a:rPr lang="en-US" sz="1000" dirty="0"/>
              <a:t> (Based on “Sensitization of the Rat Startle Response by Noise,” by M. Davis, 1974, </a:t>
            </a:r>
            <a:r>
              <a:rPr lang="en-US" sz="1000" i="1" dirty="0"/>
              <a:t>Journal of Comparative and Physiological Psychology,</a:t>
            </a:r>
            <a:r>
              <a:rPr lang="en-US" sz="1000" dirty="0"/>
              <a:t> 87, pp. 571</a:t>
            </a:r>
            <a:r>
              <a:rPr lang="en-US" sz="1000" dirty="0">
                <a:cs typeface="Arial" charset="0"/>
              </a:rPr>
              <a:t>–</a:t>
            </a:r>
            <a:r>
              <a:rPr lang="en-US" sz="1000" dirty="0"/>
              <a:t>581.)</a:t>
            </a:r>
          </a:p>
        </p:txBody>
      </p:sp>
    </p:spTree>
    <p:extLst>
      <p:ext uri="{BB962C8B-B14F-4D97-AF65-F5344CB8AC3E}">
        <p14:creationId xmlns:p14="http://schemas.microsoft.com/office/powerpoint/2010/main" val="362259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6551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Sensitization – Increase in responsiveness to a stimulus when the</a:t>
            </a:r>
          </a:p>
          <a:p>
            <a:r>
              <a:rPr lang="en-US" sz="2000" dirty="0"/>
              <a:t>  stimulus is presented in an “arousing” context.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722417" y="4936645"/>
            <a:ext cx="8049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The Tone produces more startle responding when it follows a Shock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than when presented alone.  The shock “potentiates” the startle response to the Tone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probably because it “arouses” the rat.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2"/>
          <a:stretch>
            <a:fillRect/>
          </a:stretch>
        </p:blipFill>
        <p:spPr bwMode="auto">
          <a:xfrm>
            <a:off x="530006" y="2767565"/>
            <a:ext cx="2421754" cy="160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436" y="2046426"/>
            <a:ext cx="4874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Davis:</a:t>
            </a:r>
          </a:p>
          <a:p>
            <a:r>
              <a:rPr lang="en-US" i="1" dirty="0"/>
              <a:t>  Studied Potentiated Startle responding in the rat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3380" y="2920977"/>
            <a:ext cx="6298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Experimental Procedure:</a:t>
            </a:r>
          </a:p>
          <a:p>
            <a:r>
              <a:rPr lang="en-US" dirty="0"/>
              <a:t>    Present Tone and measure startle responding</a:t>
            </a:r>
          </a:p>
          <a:p>
            <a:r>
              <a:rPr lang="en-US" dirty="0"/>
              <a:t>    Present Foot Shock, then Tone and measure startle responding</a:t>
            </a:r>
          </a:p>
        </p:txBody>
      </p:sp>
    </p:spTree>
    <p:extLst>
      <p:ext uri="{BB962C8B-B14F-4D97-AF65-F5344CB8AC3E}">
        <p14:creationId xmlns:p14="http://schemas.microsoft.com/office/powerpoint/2010/main" val="321114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5797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&amp; Sensitization processes both can affect responding</a:t>
            </a:r>
          </a:p>
          <a:p>
            <a:r>
              <a:rPr lang="en-US" sz="2000" dirty="0"/>
              <a:t>at the same time.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81436" y="2046426"/>
            <a:ext cx="325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Habituation in the human infant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3380" y="2433730"/>
            <a:ext cx="5849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Experimental Procedure:</a:t>
            </a:r>
          </a:p>
          <a:p>
            <a:r>
              <a:rPr lang="en-US" dirty="0"/>
              <a:t>    Present visual stimuli that vary in complexity and measure</a:t>
            </a:r>
          </a:p>
          <a:p>
            <a:r>
              <a:rPr lang="en-US" dirty="0"/>
              <a:t>Looking time.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6" y="2328530"/>
            <a:ext cx="2739093" cy="182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025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5797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&amp; Sensitization processes both can affect responding</a:t>
            </a:r>
          </a:p>
          <a:p>
            <a:r>
              <a:rPr lang="en-US" sz="2000" dirty="0"/>
              <a:t>at the same time.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5411174"/>
            <a:ext cx="8049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Looking time steadily decreases over trials as the infant habituates to the visual stimulus.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Looking time first increases to the complex 12 x 12 stimulus (sensitization) before it decreases (habituation).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436" y="2046426"/>
            <a:ext cx="6496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Habituation in the human infant (</a:t>
            </a:r>
            <a:r>
              <a:rPr lang="en-US" i="1" dirty="0" err="1"/>
              <a:t>Bashinski</a:t>
            </a:r>
            <a:r>
              <a:rPr lang="en-US" i="1" dirty="0"/>
              <a:t>, Werner, &amp; Rudy, 1985)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3380" y="2433730"/>
            <a:ext cx="5849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Experimental Procedure:</a:t>
            </a:r>
          </a:p>
          <a:p>
            <a:r>
              <a:rPr lang="en-US" dirty="0"/>
              <a:t>    Present visual stimuli that vary in complexity and measure</a:t>
            </a:r>
          </a:p>
          <a:p>
            <a:r>
              <a:rPr lang="en-US" dirty="0"/>
              <a:t>Looking time.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6" y="2328530"/>
            <a:ext cx="2739093" cy="182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66"/>
          <a:stretch>
            <a:fillRect/>
          </a:stretch>
        </p:blipFill>
        <p:spPr bwMode="auto">
          <a:xfrm>
            <a:off x="5027545" y="3101920"/>
            <a:ext cx="2746119" cy="230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281" y="3376443"/>
            <a:ext cx="796264" cy="194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9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Dual Process Theory (Groves &amp; Thompson, 1970)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5797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&amp; Sensitization processes both can affect responding</a:t>
            </a:r>
          </a:p>
          <a:p>
            <a:r>
              <a:rPr lang="en-US" sz="2000" dirty="0"/>
              <a:t>at the same time.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84731" y="2445402"/>
            <a:ext cx="8049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S-R System	:	Habituation (processing of information from sensory to motor neurons)</a:t>
            </a:r>
          </a:p>
          <a:p>
            <a:r>
              <a:rPr lang="en-US" sz="1600" dirty="0"/>
              <a:t>State System:	Sensitization (general process that can influence many neural pathways)</a:t>
            </a:r>
          </a:p>
          <a:p>
            <a:endParaRPr lang="en-US" sz="1600" dirty="0"/>
          </a:p>
          <a:p>
            <a:r>
              <a:rPr lang="en-US" sz="1600" dirty="0"/>
              <a:t>	Habituation should be stimulus specific</a:t>
            </a:r>
          </a:p>
          <a:p>
            <a:r>
              <a:rPr lang="en-US" sz="1600" dirty="0"/>
              <a:t>	Sensitization should be stimulus general because it relies on a general “state” system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31" y="4053015"/>
            <a:ext cx="3747270" cy="15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80289" y="4204741"/>
            <a:ext cx="1730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State System</a:t>
            </a:r>
          </a:p>
          <a:p>
            <a:r>
              <a:rPr lang="en-US" dirty="0"/>
              <a:t>(e.g., arousal)</a:t>
            </a:r>
          </a:p>
          <a:p>
            <a:r>
              <a:rPr lang="en-US" dirty="0"/>
              <a:t>affects many S-R</a:t>
            </a:r>
          </a:p>
          <a:p>
            <a:r>
              <a:rPr lang="en-US" dirty="0"/>
              <a:t>circuits.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6183443" y="4729397"/>
            <a:ext cx="816964" cy="749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1204" y="4526717"/>
            <a:ext cx="19197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S-R System</a:t>
            </a:r>
          </a:p>
          <a:p>
            <a:r>
              <a:rPr lang="en-US" dirty="0"/>
              <a:t>is stimulus specific</a:t>
            </a:r>
          </a:p>
        </p:txBody>
      </p:sp>
    </p:spTree>
    <p:extLst>
      <p:ext uri="{BB962C8B-B14F-4D97-AF65-F5344CB8AC3E}">
        <p14:creationId xmlns:p14="http://schemas.microsoft.com/office/powerpoint/2010/main" val="429130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 and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Dishabituation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Compared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042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&amp; Sensitization both increase responding.</a:t>
            </a:r>
          </a:p>
          <a:p>
            <a:r>
              <a:rPr lang="en-US" sz="2000" dirty="0"/>
              <a:t>Do they have a common underlying substrate, e.g., arousal?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177623"/>
            <a:ext cx="8049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Hypothesis:  If they have a common underlying substrate, then whenever one occurs the other should also occur.</a:t>
            </a:r>
          </a:p>
          <a:p>
            <a:endParaRPr lang="en-US" sz="1600" dirty="0"/>
          </a:p>
          <a:p>
            <a:r>
              <a:rPr lang="en-US" sz="1600" dirty="0"/>
              <a:t>Marcus, Nolen, Rankin, &amp; Carew (1988) </a:t>
            </a:r>
            <a:r>
              <a:rPr lang="en-US" sz="1600" dirty="0" err="1"/>
              <a:t>Aplysia</a:t>
            </a:r>
            <a:r>
              <a:rPr lang="en-US" sz="1600" dirty="0"/>
              <a:t> Study</a:t>
            </a:r>
          </a:p>
          <a:p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403" y="2644242"/>
            <a:ext cx="4103286" cy="386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3501062"/>
            <a:ext cx="419858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Gill Withdrawal Response habituates,</a:t>
            </a:r>
          </a:p>
          <a:p>
            <a:r>
              <a:rPr lang="en-US" dirty="0" err="1">
                <a:solidFill>
                  <a:srgbClr val="FF0000"/>
                </a:solidFill>
              </a:rPr>
              <a:t>Dishabituates</a:t>
            </a:r>
            <a:r>
              <a:rPr lang="en-US" dirty="0">
                <a:solidFill>
                  <a:srgbClr val="FF0000"/>
                </a:solidFill>
              </a:rPr>
              <a:t>, and sensitizes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 they have different developmental</a:t>
            </a:r>
          </a:p>
          <a:p>
            <a:r>
              <a:rPr lang="en-US" dirty="0">
                <a:solidFill>
                  <a:srgbClr val="FF0000"/>
                </a:solidFill>
              </a:rPr>
              <a:t>onsets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That means </a:t>
            </a:r>
            <a:r>
              <a:rPr lang="en-US" dirty="0" err="1">
                <a:solidFill>
                  <a:srgbClr val="FF0000"/>
                </a:solidFill>
              </a:rPr>
              <a:t>dishabituation</a:t>
            </a:r>
            <a:r>
              <a:rPr lang="en-US" dirty="0">
                <a:solidFill>
                  <a:srgbClr val="FF0000"/>
                </a:solidFill>
              </a:rPr>
              <a:t> can occur</a:t>
            </a:r>
          </a:p>
          <a:p>
            <a:r>
              <a:rPr lang="en-US" dirty="0">
                <a:solidFill>
                  <a:srgbClr val="FF0000"/>
                </a:solidFill>
              </a:rPr>
              <a:t>without sensitization, so they must rely</a:t>
            </a:r>
          </a:p>
          <a:p>
            <a:r>
              <a:rPr lang="en-US" dirty="0">
                <a:solidFill>
                  <a:srgbClr val="FF0000"/>
                </a:solidFill>
              </a:rPr>
              <a:t>on different underlying substrates.</a:t>
            </a:r>
          </a:p>
        </p:txBody>
      </p:sp>
    </p:spTree>
    <p:extLst>
      <p:ext uri="{BB962C8B-B14F-4D97-AF65-F5344CB8AC3E}">
        <p14:creationId xmlns:p14="http://schemas.microsoft.com/office/powerpoint/2010/main" val="285884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 and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Dishabituation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Compared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042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&amp; Sensitization both increase responding.</a:t>
            </a:r>
          </a:p>
          <a:p>
            <a:r>
              <a:rPr lang="en-US" sz="2000" dirty="0"/>
              <a:t>Do they have a common underlying substrate, e.g., arousal?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031446"/>
            <a:ext cx="8049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Hypothesis:  If they have a common underlying substrate, then whenever one occurs the other should also occur.</a:t>
            </a:r>
          </a:p>
          <a:p>
            <a:endParaRPr lang="en-US" sz="1600" dirty="0"/>
          </a:p>
          <a:p>
            <a:r>
              <a:rPr lang="en-US" sz="1600" dirty="0"/>
              <a:t>Whitlow (1975) Rabbit Study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94115" y="5685301"/>
            <a:ext cx="822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Vasoconstriction measured in response to different tone stimuli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Less responding to Event 2 on Same than Different trials indicates habituation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6427" y="3098363"/>
            <a:ext cx="393568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Trial Type		</a:t>
            </a:r>
            <a:r>
              <a:rPr lang="en-US" u="sng" dirty="0"/>
              <a:t>Event 1		Event 2</a:t>
            </a:r>
          </a:p>
          <a:p>
            <a:r>
              <a:rPr lang="en-US" dirty="0"/>
              <a:t>	A – A	Tone 1		Tone 1</a:t>
            </a:r>
          </a:p>
          <a:p>
            <a:r>
              <a:rPr lang="en-US" dirty="0"/>
              <a:t>	B – B	Tone 2		Tone 2</a:t>
            </a:r>
          </a:p>
          <a:p>
            <a:r>
              <a:rPr lang="en-US" dirty="0"/>
              <a:t>	A – B	Tone 1		Tone 2</a:t>
            </a:r>
          </a:p>
          <a:p>
            <a:r>
              <a:rPr lang="en-US" dirty="0"/>
              <a:t>	B – A	Tone 2		Tone 1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0497" y="3407438"/>
            <a:ext cx="192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Same Trials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59452" y="3875171"/>
            <a:ext cx="1792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Different Trials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565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 and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Dishabituation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Compared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042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&amp; Sensitization both increase responding.</a:t>
            </a:r>
          </a:p>
          <a:p>
            <a:r>
              <a:rPr lang="en-US" sz="2000" dirty="0"/>
              <a:t>Do they have a common underlying substrate, e.g., arousal?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031446"/>
            <a:ext cx="8049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Hypothesis:  If they have a common underlying substrate, then whenever one occurs the other should also occur.</a:t>
            </a:r>
          </a:p>
          <a:p>
            <a:endParaRPr lang="en-US" sz="1600" dirty="0"/>
          </a:p>
          <a:p>
            <a:r>
              <a:rPr lang="en-US" sz="1600" dirty="0"/>
              <a:t>Whitlow (1975) Rabbit Study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94114" y="5685301"/>
            <a:ext cx="894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Vasoconstriction measured in response to different tone stimuli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Less responding to Event 2 on Same than Different trials indicates habituation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More responding to Event 2 on Same + distractor than Same trials indicates </a:t>
            </a:r>
            <a:r>
              <a:rPr lang="en-US" dirty="0" err="1">
                <a:solidFill>
                  <a:srgbClr val="FF0000"/>
                </a:solidFill>
              </a:rPr>
              <a:t>dishabituation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Equal responding to Event 2 on Diff + distractor and Diff trials shows NO sensitization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6427" y="3098363"/>
            <a:ext cx="3935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Trial Type		</a:t>
            </a:r>
            <a:r>
              <a:rPr lang="en-US" u="sng" dirty="0"/>
              <a:t>Event 1		Event 2</a:t>
            </a:r>
          </a:p>
          <a:p>
            <a:r>
              <a:rPr lang="en-US" dirty="0"/>
              <a:t>	A – A	Tone 1		Tone 1</a:t>
            </a:r>
          </a:p>
          <a:p>
            <a:r>
              <a:rPr lang="en-US" dirty="0"/>
              <a:t>	B – B	Tone 2		Tone 2</a:t>
            </a:r>
          </a:p>
          <a:p>
            <a:r>
              <a:rPr lang="en-US" dirty="0"/>
              <a:t>	A – B	Tone 1		Tone 2</a:t>
            </a:r>
          </a:p>
          <a:p>
            <a:r>
              <a:rPr lang="en-US" dirty="0"/>
              <a:t>	B – A	Tone 2		Tone 1</a:t>
            </a:r>
          </a:p>
          <a:p>
            <a:r>
              <a:rPr lang="en-US" dirty="0"/>
              <a:t>	A-x-A	Tone 1	x	Tone 1</a:t>
            </a:r>
          </a:p>
          <a:p>
            <a:r>
              <a:rPr lang="en-US" dirty="0"/>
              <a:t>	B-x-B	Tone 2	x	Tone 2</a:t>
            </a:r>
          </a:p>
          <a:p>
            <a:r>
              <a:rPr lang="en-US" dirty="0"/>
              <a:t>	A-x-B	Tone 1	x	Tone 2</a:t>
            </a:r>
          </a:p>
          <a:p>
            <a:r>
              <a:rPr lang="en-US" dirty="0"/>
              <a:t>	B-x-A	Tone 2	x	Tone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0497" y="3407438"/>
            <a:ext cx="192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Same Trials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59452" y="3875171"/>
            <a:ext cx="1792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Different Trials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866431" y="4505960"/>
            <a:ext cx="2599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Same Trials + distractor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868409" y="5051554"/>
            <a:ext cx="2921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Different Trials + distractor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7103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Sensitization and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Dishabituation</a:t>
            </a:r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 Compared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042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&amp; Sensitization both increase responding.</a:t>
            </a:r>
          </a:p>
          <a:p>
            <a:r>
              <a:rPr lang="en-US" sz="2000" dirty="0"/>
              <a:t>Do they have a common underlying substrate, e.g., arousal?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031446"/>
            <a:ext cx="8049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Hypothesis:  If they have a common underlying substrate, then whenever one occurs the other should also occur.</a:t>
            </a:r>
          </a:p>
          <a:p>
            <a:endParaRPr lang="en-US" sz="1600" dirty="0"/>
          </a:p>
          <a:p>
            <a:r>
              <a:rPr lang="en-US" sz="1600" dirty="0"/>
              <a:t>Whitlow (1975) Rabbit Study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22135" y="5791255"/>
            <a:ext cx="795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Results:  </a:t>
            </a:r>
            <a:r>
              <a:rPr lang="en-US" dirty="0" err="1">
                <a:solidFill>
                  <a:srgbClr val="FF0000"/>
                </a:solidFill>
              </a:rPr>
              <a:t>Dishabituation</a:t>
            </a:r>
            <a:r>
              <a:rPr lang="en-US" dirty="0">
                <a:solidFill>
                  <a:srgbClr val="FF0000"/>
                </a:solidFill>
              </a:rPr>
              <a:t> can occur without Sensitization, indicating that</a:t>
            </a:r>
          </a:p>
          <a:p>
            <a:r>
              <a:rPr lang="en-US" dirty="0">
                <a:solidFill>
                  <a:srgbClr val="FF0000"/>
                </a:solidFill>
              </a:rPr>
              <a:t>these two processes must rely on different underlying substrates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6427" y="3098363"/>
            <a:ext cx="3935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Trial Type		</a:t>
            </a:r>
            <a:r>
              <a:rPr lang="en-US" u="sng" dirty="0"/>
              <a:t>Event 1		Event 2</a:t>
            </a:r>
          </a:p>
          <a:p>
            <a:r>
              <a:rPr lang="en-US" dirty="0"/>
              <a:t>	A – A	Tone 1		Tone 1</a:t>
            </a:r>
          </a:p>
          <a:p>
            <a:r>
              <a:rPr lang="en-US" dirty="0"/>
              <a:t>	B – B	Tone 2		Tone 2</a:t>
            </a:r>
          </a:p>
          <a:p>
            <a:r>
              <a:rPr lang="en-US" dirty="0"/>
              <a:t>	A – B	Tone 1		Tone 2</a:t>
            </a:r>
          </a:p>
          <a:p>
            <a:r>
              <a:rPr lang="en-US" dirty="0"/>
              <a:t>	B – A	Tone 2		Tone 1</a:t>
            </a:r>
          </a:p>
          <a:p>
            <a:r>
              <a:rPr lang="en-US" dirty="0"/>
              <a:t>	A-x-A	Tone 1	x	Tone 1</a:t>
            </a:r>
          </a:p>
          <a:p>
            <a:r>
              <a:rPr lang="en-US" dirty="0"/>
              <a:t>	B-x-B	Tone 2	x	Tone 2</a:t>
            </a:r>
          </a:p>
          <a:p>
            <a:r>
              <a:rPr lang="en-US" dirty="0"/>
              <a:t>	A-x-B	Tone 1	x	Tone 2</a:t>
            </a:r>
          </a:p>
          <a:p>
            <a:r>
              <a:rPr lang="en-US" dirty="0"/>
              <a:t>	B-x-A	Tone 2	x	Tone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0497" y="3407438"/>
            <a:ext cx="192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Same Trials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59452" y="3875171"/>
            <a:ext cx="1792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Different Trials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866431" y="4505960"/>
            <a:ext cx="2599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Same Trials + distractor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868409" y="5051554"/>
            <a:ext cx="2921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}</a:t>
            </a:r>
            <a:r>
              <a:rPr lang="en-US" dirty="0"/>
              <a:t>  Different Trials + distractor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46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822325" y="2099171"/>
            <a:ext cx="22717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Three Types</a:t>
            </a:r>
          </a:p>
          <a:p>
            <a:r>
              <a:rPr lang="en-US" sz="2000" dirty="0"/>
              <a:t>1.	Habituation</a:t>
            </a:r>
          </a:p>
          <a:p>
            <a:r>
              <a:rPr lang="en-US" sz="2000" dirty="0"/>
              <a:t>2.	</a:t>
            </a:r>
            <a:r>
              <a:rPr lang="en-US" sz="2000" dirty="0" err="1"/>
              <a:t>Dishabituation</a:t>
            </a:r>
            <a:endParaRPr lang="en-US" sz="2000" dirty="0"/>
          </a:p>
          <a:p>
            <a:r>
              <a:rPr lang="en-US" sz="2000" dirty="0"/>
              <a:t>3.	Sensitization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1274" y="1384062"/>
            <a:ext cx="727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Or, for the most part, changes in responsiveness to a single stimulus</a:t>
            </a:r>
          </a:p>
        </p:txBody>
      </p:sp>
    </p:spTree>
    <p:extLst>
      <p:ext uri="{BB962C8B-B14F-4D97-AF65-F5344CB8AC3E}">
        <p14:creationId xmlns:p14="http://schemas.microsoft.com/office/powerpoint/2010/main" val="3215487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 Involving Complex “Emotional” Stimuli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566496"/>
            <a:ext cx="56396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What is the situation with more complex stimuli?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469" y="2595529"/>
            <a:ext cx="8049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We’ve mostly considered what non-associative processes are engaged by presentation of relatively “simple” stimuli (tones, visual checkerboards, simple tastes, </a:t>
            </a:r>
            <a:r>
              <a:rPr lang="en-US" sz="1600" dirty="0" err="1"/>
              <a:t>etc</a:t>
            </a:r>
            <a:r>
              <a:rPr lang="en-US" sz="1600" dirty="0"/>
              <a:t>).  What about more complex stimuli like drug administration, airplane jumping, falling in love?  Can we say anything about the role of non-associative processes in these situations?</a:t>
            </a:r>
          </a:p>
        </p:txBody>
      </p:sp>
    </p:spTree>
    <p:extLst>
      <p:ext uri="{BB962C8B-B14F-4D97-AF65-F5344CB8AC3E}">
        <p14:creationId xmlns:p14="http://schemas.microsoft.com/office/powerpoint/2010/main" val="3044282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 Involving Complex “Emotional” Stimuli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566496"/>
            <a:ext cx="6468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Solomon and </a:t>
            </a:r>
            <a:r>
              <a:rPr lang="en-US" sz="2000" dirty="0" err="1"/>
              <a:t>Corbit</a:t>
            </a:r>
            <a:r>
              <a:rPr lang="en-US" sz="2000" dirty="0"/>
              <a:t> (1974):  Opponent Process Theory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352527" y="1980932"/>
            <a:ext cx="8049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Two opposing processes combine to produce an overall emotional effect, but one of these</a:t>
            </a:r>
          </a:p>
          <a:p>
            <a:r>
              <a:rPr lang="en-US" sz="1600" dirty="0"/>
              <a:t>processes (the opponent “b” process) change over time and the other (“a” process) does not.</a:t>
            </a:r>
          </a:p>
          <a:p>
            <a:r>
              <a:rPr lang="en-US" sz="1600" dirty="0"/>
              <a:t>This leads to a decreased emotional response when stimulus occurs, but a lasting opponent response when the stimulus is removed.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65" y="3390212"/>
            <a:ext cx="2887909" cy="306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92" y="3390212"/>
            <a:ext cx="2810888" cy="30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2985" y="3058150"/>
            <a:ext cx="658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Initial Exposure to Drug			After Repeated Exposures to Drug</a:t>
            </a:r>
          </a:p>
        </p:txBody>
      </p:sp>
    </p:spTree>
    <p:extLst>
      <p:ext uri="{BB962C8B-B14F-4D97-AF65-F5344CB8AC3E}">
        <p14:creationId xmlns:p14="http://schemas.microsoft.com/office/powerpoint/2010/main" val="271073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3090100"/>
            <a:ext cx="7869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– Decline in responsiveness to a stimulus with repeated</a:t>
            </a:r>
          </a:p>
          <a:p>
            <a:r>
              <a:rPr lang="en-US" sz="2000" dirty="0"/>
              <a:t>exposures, but arising from “central” changes.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79560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i="1" dirty="0"/>
              <a:t>Learning to “tune” out the radio, or the siren, or background noise, </a:t>
            </a:r>
            <a:r>
              <a:rPr lang="en-US" sz="2000" i="1" dirty="0" err="1"/>
              <a:t>etc</a:t>
            </a:r>
            <a:endParaRPr lang="en-US" sz="2000" i="1" dirty="0"/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Used to study sensory capacities in human infants, and, more generally,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Simple learning processes in other organisms.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Major headway in understanding the neural mechanisms in memory.</a:t>
            </a:r>
          </a:p>
        </p:txBody>
      </p:sp>
    </p:spTree>
    <p:extLst>
      <p:ext uri="{BB962C8B-B14F-4D97-AF65-F5344CB8AC3E}">
        <p14:creationId xmlns:p14="http://schemas.microsoft.com/office/powerpoint/2010/main" val="414342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2950540"/>
            <a:ext cx="7869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– Decline in responsiveness to a stimulus with repeated</a:t>
            </a:r>
          </a:p>
          <a:p>
            <a:r>
              <a:rPr lang="en-US" sz="2000" dirty="0"/>
              <a:t>exposures, but arising from “central” changes.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79560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i="1" dirty="0"/>
              <a:t>Learning to “tune” out the radio, or the siren, or background noise, </a:t>
            </a:r>
            <a:r>
              <a:rPr lang="en-US" sz="2000" i="1" dirty="0" err="1"/>
              <a:t>etc</a:t>
            </a:r>
            <a:endParaRPr lang="en-US" sz="2000" i="1" dirty="0"/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Used to study sensory capacities in human infants, and, more generally,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Simple learning processes in other organisms.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/>
              <a:t>Major headway in understanding the neural mechanisms in memory.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/>
          <a:stretch>
            <a:fillRect/>
          </a:stretch>
        </p:blipFill>
        <p:spPr bwMode="auto">
          <a:xfrm>
            <a:off x="2765515" y="3742495"/>
            <a:ext cx="2895077" cy="283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2864" y="3914870"/>
            <a:ext cx="28497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Women asked to rate the</a:t>
            </a:r>
          </a:p>
          <a:p>
            <a:r>
              <a:rPr lang="en-US" sz="1600" dirty="0"/>
              <a:t>Pleasantness of a specific</a:t>
            </a:r>
          </a:p>
          <a:p>
            <a:r>
              <a:rPr lang="en-US" sz="1600" dirty="0"/>
              <a:t>Taste stimulus.</a:t>
            </a:r>
          </a:p>
          <a:p>
            <a:endParaRPr lang="en-US" sz="1600" dirty="0"/>
          </a:p>
          <a:p>
            <a:r>
              <a:rPr lang="en-US" sz="1600" dirty="0"/>
              <a:t>Also, the amount of</a:t>
            </a:r>
          </a:p>
          <a:p>
            <a:r>
              <a:rPr lang="en-US" sz="1600" dirty="0"/>
              <a:t>Salivation was measured.</a:t>
            </a:r>
          </a:p>
          <a:p>
            <a:endParaRPr lang="en-US" sz="1600" dirty="0"/>
          </a:p>
          <a:p>
            <a:r>
              <a:rPr lang="en-US" sz="1600" dirty="0"/>
              <a:t>Steady decreases with repeated</a:t>
            </a:r>
          </a:p>
          <a:p>
            <a:r>
              <a:rPr lang="en-US" sz="1600" dirty="0"/>
              <a:t>exposures suggests habituation.</a:t>
            </a:r>
          </a:p>
        </p:txBody>
      </p:sp>
    </p:spTree>
    <p:extLst>
      <p:ext uri="{BB962C8B-B14F-4D97-AF65-F5344CB8AC3E}">
        <p14:creationId xmlns:p14="http://schemas.microsoft.com/office/powerpoint/2010/main" val="10771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869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– Decline in responsiveness to a stimulus with repeated</a:t>
            </a:r>
          </a:p>
          <a:p>
            <a:r>
              <a:rPr lang="en-US" sz="2000" dirty="0"/>
              <a:t>exposures, but arising from “central” changes.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/>
          <a:stretch>
            <a:fillRect/>
          </a:stretch>
        </p:blipFill>
        <p:spPr bwMode="auto">
          <a:xfrm>
            <a:off x="372008" y="2177239"/>
            <a:ext cx="2895077" cy="283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91382" y="2074327"/>
            <a:ext cx="4424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How do we know this is due to a “central” change?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72" y="2430429"/>
            <a:ext cx="3272755" cy="185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56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869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– Decline in responsiveness to a stimulus with repeated</a:t>
            </a:r>
          </a:p>
          <a:p>
            <a:r>
              <a:rPr lang="en-US" sz="2000" dirty="0"/>
              <a:t>exposures, but arising from “central” changes.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/>
          <a:stretch>
            <a:fillRect/>
          </a:stretch>
        </p:blipFill>
        <p:spPr bwMode="auto">
          <a:xfrm>
            <a:off x="372008" y="2177239"/>
            <a:ext cx="2895077" cy="283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662" y="2762015"/>
            <a:ext cx="3747270" cy="15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91382" y="2081291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Need to rule out sensory adaptation and motor fatigue (two “peripheral” change mechanisms).</a:t>
            </a:r>
          </a:p>
        </p:txBody>
      </p:sp>
    </p:spTree>
    <p:extLst>
      <p:ext uri="{BB962C8B-B14F-4D97-AF65-F5344CB8AC3E}">
        <p14:creationId xmlns:p14="http://schemas.microsoft.com/office/powerpoint/2010/main" val="139316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7869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Habituation – Decline in responsiveness to a stimulus with repeated</a:t>
            </a:r>
          </a:p>
          <a:p>
            <a:r>
              <a:rPr lang="en-US" sz="2000" dirty="0"/>
              <a:t>exposures, but arising from “central” changes.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/>
          <a:stretch>
            <a:fillRect/>
          </a:stretch>
        </p:blipFill>
        <p:spPr bwMode="auto">
          <a:xfrm>
            <a:off x="372008" y="2177239"/>
            <a:ext cx="2895077" cy="283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662" y="2762015"/>
            <a:ext cx="3747270" cy="15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91382" y="2081291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Need to rule out sensory adaptation and motor fatigue (two “peripheral” change mechanisms).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200416"/>
            <a:ext cx="8049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But notice that Habituation is Stimulus-Specific!!!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This rules out Motor Fatigue as an explanation of the decrease in responding.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But what about Sensory Adaptation???</a:t>
            </a:r>
          </a:p>
        </p:txBody>
      </p:sp>
    </p:spTree>
    <p:extLst>
      <p:ext uri="{BB962C8B-B14F-4D97-AF65-F5344CB8AC3E}">
        <p14:creationId xmlns:p14="http://schemas.microsoft.com/office/powerpoint/2010/main" val="405235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Dishabituation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81261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– Recovery in responsiveness to an already habituated</a:t>
            </a:r>
          </a:p>
          <a:p>
            <a:r>
              <a:rPr lang="en-US" sz="2000" dirty="0"/>
              <a:t>stimulus.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5200416"/>
            <a:ext cx="804933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Presenting a Tone stimulus causes the rat to startle.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But repeated presentations of this Tone results in progressively less startle responding.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2"/>
          <a:stretch>
            <a:fillRect/>
          </a:stretch>
        </p:blipFill>
        <p:spPr bwMode="auto">
          <a:xfrm>
            <a:off x="530006" y="2794548"/>
            <a:ext cx="2421754" cy="160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153" y="2047804"/>
            <a:ext cx="3776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Michael Davis:</a:t>
            </a:r>
          </a:p>
          <a:p>
            <a:r>
              <a:rPr lang="en-US" i="1" dirty="0"/>
              <a:t>  Studied Startle responding in the rat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966545"/>
              </p:ext>
            </p:extLst>
          </p:nvPr>
        </p:nvGraphicFramePr>
        <p:xfrm>
          <a:off x="4046305" y="2025121"/>
          <a:ext cx="4038601" cy="314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743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Non-associative Learning: </a:t>
            </a:r>
            <a:r>
              <a:rPr lang="en-US" sz="3200" b="1" u="sng" dirty="0" err="1">
                <a:latin typeface="Arial" charset="0"/>
                <a:ea typeface="ＭＳ Ｐゴシック" charset="0"/>
                <a:cs typeface="ＭＳ Ｐゴシック" charset="0"/>
              </a:rPr>
              <a:t>Dishabituation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7469" y="1366441"/>
            <a:ext cx="81261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 err="1"/>
              <a:t>Dishabituation</a:t>
            </a:r>
            <a:r>
              <a:rPr lang="en-US" sz="2000" dirty="0"/>
              <a:t> – Recovery in responsiveness to an already habituated</a:t>
            </a:r>
          </a:p>
          <a:p>
            <a:r>
              <a:rPr lang="en-US" sz="2000" dirty="0"/>
              <a:t>stimulus.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69" y="141763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5200416"/>
            <a:ext cx="8049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Is this due to Habituation, Sensory Adaptation, or Motor Fatigue?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The Startle response recovers on a test trial when Light is presented just before the Tone.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The Light stimulus </a:t>
            </a:r>
            <a:r>
              <a:rPr lang="en-US" sz="1600" dirty="0" err="1">
                <a:solidFill>
                  <a:srgbClr val="FF0000"/>
                </a:solidFill>
              </a:rPr>
              <a:t>dishabituates</a:t>
            </a:r>
            <a:r>
              <a:rPr lang="en-US" sz="1600" dirty="0">
                <a:solidFill>
                  <a:srgbClr val="FF0000"/>
                </a:solidFill>
              </a:rPr>
              <a:t> the rats startle response to Tone, but does not itself produce startle responding.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This rules out sensory adaptation, as well as motor fatigue.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2"/>
          <a:stretch>
            <a:fillRect/>
          </a:stretch>
        </p:blipFill>
        <p:spPr bwMode="auto">
          <a:xfrm>
            <a:off x="530006" y="2794548"/>
            <a:ext cx="2421754" cy="1602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436" y="2046426"/>
            <a:ext cx="3724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Michael Davis:</a:t>
            </a:r>
          </a:p>
          <a:p>
            <a:r>
              <a:rPr lang="en-US" i="1" dirty="0"/>
              <a:t>  Studied Startle responding in the rat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624303"/>
              </p:ext>
            </p:extLst>
          </p:nvPr>
        </p:nvGraphicFramePr>
        <p:xfrm>
          <a:off x="4046305" y="2025121"/>
          <a:ext cx="4038601" cy="314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924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1621</Words>
  <Application>Microsoft Macintosh PowerPoint</Application>
  <PresentationFormat>On-screen Show (4:3)</PresentationFormat>
  <Paragraphs>236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ＭＳ Ｐゴシック</vt:lpstr>
      <vt:lpstr>Arial</vt:lpstr>
      <vt:lpstr>Calibri</vt:lpstr>
      <vt:lpstr>Office Theme</vt:lpstr>
      <vt:lpstr>Lecture 3:  Non-associative Learning</vt:lpstr>
      <vt:lpstr>Non-associative Learning</vt:lpstr>
      <vt:lpstr>Non-associative Learning: Habituation</vt:lpstr>
      <vt:lpstr>Non-associative Learning: Habituation</vt:lpstr>
      <vt:lpstr>Non-associative Learning: Habituation</vt:lpstr>
      <vt:lpstr>Non-associative Learning: Habituation</vt:lpstr>
      <vt:lpstr>Non-associative Learning: Habituation</vt:lpstr>
      <vt:lpstr>Non-associative Learning: Dishabituation</vt:lpstr>
      <vt:lpstr>Non-associative Learning: Dishabituation</vt:lpstr>
      <vt:lpstr>Non-associative Learning: Short vs Long-Term Habituation</vt:lpstr>
      <vt:lpstr>Non-associative Learning: Sensitization</vt:lpstr>
      <vt:lpstr>Non-associative Learning: Sensitization</vt:lpstr>
      <vt:lpstr>Non-associative Learning: Sensitization</vt:lpstr>
      <vt:lpstr>Non-associative Learning: Sensitization</vt:lpstr>
      <vt:lpstr>Non-associative Learning: Dual Process Theory (Groves &amp; Thompson, 1970)</vt:lpstr>
      <vt:lpstr>Non-associative Learning: Sensitization and Dishabituation Compared</vt:lpstr>
      <vt:lpstr>Non-associative Learning: Sensitization and Dishabituation Compared</vt:lpstr>
      <vt:lpstr>Non-associative Learning: Sensitization and Dishabituation Compared</vt:lpstr>
      <vt:lpstr>Non-associative Learning: Sensitization and Dishabituation Compared</vt:lpstr>
      <vt:lpstr>Non-associative Learning Involving Complex “Emotional” Stimuli</vt:lpstr>
      <vt:lpstr>Non-associative Learning Involving Complex “Emotional” Stimuli</vt:lpstr>
    </vt:vector>
  </TitlesOfParts>
  <Company>Brooklyn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 Historical and Philosophical Roots</dc:title>
  <dc:creator>Andrew Delamater</dc:creator>
  <cp:lastModifiedBy>Andy Delamater</cp:lastModifiedBy>
  <cp:revision>30</cp:revision>
  <dcterms:created xsi:type="dcterms:W3CDTF">2015-02-03T20:16:57Z</dcterms:created>
  <dcterms:modified xsi:type="dcterms:W3CDTF">2018-09-12T16:47:36Z</dcterms:modified>
</cp:coreProperties>
</file>