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79" r:id="rId19"/>
    <p:sldId id="272" r:id="rId20"/>
    <p:sldId id="271" r:id="rId21"/>
    <p:sldId id="280" r:id="rId22"/>
    <p:sldId id="273" r:id="rId23"/>
    <p:sldId id="274" r:id="rId24"/>
    <p:sldId id="275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>
          <p15:clr>
            <a:srgbClr val="A4A3A4"/>
          </p15:clr>
        </p15:guide>
        <p15:guide id="2" pos="2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5"/>
  </p:normalViewPr>
  <p:slideViewPr>
    <p:cSldViewPr snapToGrid="0" snapToObjects="1" showGuides="1">
      <p:cViewPr varScale="1">
        <p:scale>
          <a:sx n="170" d="100"/>
          <a:sy n="170" d="100"/>
        </p:scale>
        <p:origin x="1664" y="192"/>
      </p:cViewPr>
      <p:guideLst>
        <p:guide orient="horz" pos="2090"/>
        <p:guide pos="2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4F4E-05BF-F249-9E8D-CF6EA99682A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0F6E-7E3C-2E4F-89B6-28FEA8E2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83005-5965-B743-B869-552706B6D08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4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1095C5-F87D-E04A-A42D-8EA8559D190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A72603-B54E-0A47-9F23-77B1E52E87F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DA55BF-7C24-4747-8AAB-B42DB80874A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49146-8A89-4D4B-BE23-0F3A631EDEF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0A4AE6-1811-C94C-899B-BBAD8FCFB29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FF5BF0-F855-2243-A3B8-9C2EB97DD86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19547-C0AE-714A-9985-94BBFD82068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A576BE-AA6F-7A4F-8CD6-901152474BC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2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5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6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0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55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F88C9-2FE7-144A-8657-7F8ECF77733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2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EBB49B-5484-254A-806F-14C34866CA2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C587F-CFEF-9647-B78E-954D2E92656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E92791-7DA9-6047-AC4B-85638B45664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E92791-7DA9-6047-AC4B-85638B45664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2CF01-446F-F345-AED5-28AB9D5FC9B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10AA9B-E388-6E41-8A76-C5EE7B59297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75D8-8394-F847-B92F-DEAC13C5AA71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Lectures 5&amp;6:  </a:t>
            </a:r>
            <a:r>
              <a:rPr lang="en-US" sz="3600" dirty="0" err="1">
                <a:latin typeface="Arial"/>
                <a:cs typeface="Arial"/>
              </a:rPr>
              <a:t>Pavlovian</a:t>
            </a:r>
            <a:r>
              <a:rPr lang="en-US" sz="3600" dirty="0">
                <a:latin typeface="Arial"/>
                <a:cs typeface="Arial"/>
              </a:rPr>
              <a:t> Conditioning </a:t>
            </a:r>
            <a:r>
              <a:rPr lang="en-US" sz="2800" dirty="0">
                <a:latin typeface="Arial"/>
                <a:cs typeface="Arial"/>
              </a:rPr>
              <a:t>(Basic Concepts &amp; Generality)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Learning, Psychology 3510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Fall, 2018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Professor Delamater</a:t>
            </a:r>
          </a:p>
        </p:txBody>
      </p:sp>
    </p:spTree>
    <p:extLst>
      <p:ext uri="{BB962C8B-B14F-4D97-AF65-F5344CB8AC3E}">
        <p14:creationId xmlns:p14="http://schemas.microsoft.com/office/powerpoint/2010/main" val="22278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Text Box 1027"/>
          <p:cNvSpPr txBox="1">
            <a:spLocks noChangeArrowheads="1"/>
          </p:cNvSpPr>
          <p:nvPr/>
        </p:nvSpPr>
        <p:spPr bwMode="auto">
          <a:xfrm>
            <a:off x="709899" y="1247792"/>
            <a:ext cx="667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 startAt="4"/>
            </a:pPr>
            <a:r>
              <a:rPr lang="en-US" dirty="0"/>
              <a:t>Fear Conditioning:</a:t>
            </a:r>
          </a:p>
          <a:p>
            <a:pPr marL="0" indent="0"/>
            <a:r>
              <a:rPr lang="en-US" dirty="0"/>
              <a:t>	 a. </a:t>
            </a:r>
            <a:r>
              <a:rPr lang="en-US" u="sng" dirty="0"/>
              <a:t>C</a:t>
            </a:r>
            <a:r>
              <a:rPr lang="en-US" dirty="0"/>
              <a:t>onditioned </a:t>
            </a:r>
            <a:r>
              <a:rPr lang="en-US" u="sng" dirty="0"/>
              <a:t>E</a:t>
            </a:r>
            <a:r>
              <a:rPr lang="en-US" dirty="0"/>
              <a:t>motional </a:t>
            </a:r>
            <a:r>
              <a:rPr lang="en-US" u="sng" dirty="0"/>
              <a:t>R</a:t>
            </a:r>
            <a:r>
              <a:rPr lang="en-US" dirty="0"/>
              <a:t>esponse – CER</a:t>
            </a:r>
          </a:p>
          <a:p>
            <a:pPr marL="0" indent="0"/>
            <a:r>
              <a:rPr lang="en-US" dirty="0"/>
              <a:t>		(also known as conditioned suppression)</a:t>
            </a:r>
          </a:p>
          <a:p>
            <a:pPr marL="0" indent="0"/>
            <a:r>
              <a:rPr lang="en-US" dirty="0"/>
              <a:t>	 b. Conditioned freezing</a:t>
            </a:r>
          </a:p>
        </p:txBody>
      </p:sp>
      <p:sp>
        <p:nvSpPr>
          <p:cNvPr id="35843" name="Text Box 1028"/>
          <p:cNvSpPr txBox="1">
            <a:spLocks noChangeArrowheads="1"/>
          </p:cNvSpPr>
          <p:nvPr/>
        </p:nvSpPr>
        <p:spPr bwMode="auto">
          <a:xfrm>
            <a:off x="1143000" y="5857407"/>
            <a:ext cx="604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monitor Freezing, Conditioned Suppression</a:t>
            </a:r>
          </a:p>
        </p:txBody>
      </p:sp>
      <p:pic>
        <p:nvPicPr>
          <p:cNvPr id="35844" name="Picture 1031" descr="Fear Conditi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85862"/>
            <a:ext cx="3333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32" descr="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38262"/>
            <a:ext cx="29718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1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822325" y="1952625"/>
            <a:ext cx="728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5.  Magazine Approach Conditioning (Goal Tracking)</a:t>
            </a:r>
          </a:p>
        </p:txBody>
      </p:sp>
      <p:sp>
        <p:nvSpPr>
          <p:cNvPr id="37891" name="Text Box 1028"/>
          <p:cNvSpPr txBox="1">
            <a:spLocks noChangeArrowheads="1"/>
          </p:cNvSpPr>
          <p:nvPr/>
        </p:nvSpPr>
        <p:spPr bwMode="auto">
          <a:xfrm>
            <a:off x="1066800" y="2971800"/>
            <a:ext cx="7131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Tone CS - Food US</a:t>
            </a:r>
          </a:p>
          <a:p>
            <a:endParaRPr lang="en-US"/>
          </a:p>
          <a:p>
            <a:r>
              <a:rPr lang="en-US"/>
              <a:t>Monitor food cup (magazine) approach during Tone</a:t>
            </a:r>
          </a:p>
        </p:txBody>
      </p:sp>
      <p:pic>
        <p:nvPicPr>
          <p:cNvPr id="37892" name="Picture 1051" descr="0213021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445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6.  Autoshaping (Sign Tracking)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3995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10</a:t>
            </a:r>
            <a:r>
              <a:rPr lang="ja-JP" altLang="en-US"/>
              <a:t>”</a:t>
            </a:r>
            <a:r>
              <a:rPr lang="en-US" altLang="ja-JP"/>
              <a:t> Keylight CS - Food US</a:t>
            </a:r>
          </a:p>
          <a:p>
            <a:endParaRPr lang="en-US"/>
          </a:p>
          <a:p>
            <a:r>
              <a:rPr lang="en-US"/>
              <a:t>Monitor keypecks during CS</a:t>
            </a:r>
          </a:p>
        </p:txBody>
      </p:sp>
      <p:pic>
        <p:nvPicPr>
          <p:cNvPr id="39940" name="Picture 5" descr="autosha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2362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autoshap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22738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3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7.  Drug Conditioning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45545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Context CS - Drug US</a:t>
            </a:r>
          </a:p>
          <a:p>
            <a:r>
              <a:rPr lang="en-US"/>
              <a:t>      |                    |</a:t>
            </a:r>
          </a:p>
          <a:p>
            <a:r>
              <a:rPr lang="en-US"/>
              <a:t>  Drug            Drug Response</a:t>
            </a:r>
          </a:p>
          <a:p>
            <a:r>
              <a:rPr lang="en-US"/>
              <a:t>Opposite</a:t>
            </a:r>
          </a:p>
          <a:p>
            <a:r>
              <a:rPr lang="en-US"/>
              <a:t>Response</a:t>
            </a:r>
          </a:p>
          <a:p>
            <a:endParaRPr lang="en-US"/>
          </a:p>
          <a:p>
            <a:r>
              <a:rPr lang="en-US"/>
              <a:t>Conditioned Compensatory CRs</a:t>
            </a:r>
          </a:p>
          <a:p>
            <a:r>
              <a:rPr lang="en-US"/>
              <a:t>Tolerance is Context-Specific</a:t>
            </a:r>
          </a:p>
        </p:txBody>
      </p:sp>
    </p:spTree>
    <p:extLst>
      <p:ext uri="{BB962C8B-B14F-4D97-AF65-F5344CB8AC3E}">
        <p14:creationId xmlns:p14="http://schemas.microsoft.com/office/powerpoint/2010/main" val="89403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7.  Drug Conditioning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70278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Context CS - Morphine US</a:t>
            </a:r>
          </a:p>
          <a:p>
            <a:r>
              <a:rPr lang="en-US"/>
              <a:t>      |                    |</a:t>
            </a:r>
          </a:p>
          <a:p>
            <a:r>
              <a:rPr lang="en-US"/>
              <a:t>Hyperalgesia  Analgesia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Conditioned Compensatory CRs</a:t>
            </a:r>
          </a:p>
          <a:p>
            <a:r>
              <a:rPr lang="en-US"/>
              <a:t>    Test for pain sensitivity in context without drug</a:t>
            </a:r>
          </a:p>
          <a:p>
            <a:endParaRPr lang="en-US"/>
          </a:p>
          <a:p>
            <a:r>
              <a:rPr lang="en-US"/>
              <a:t>Tolerance is Context-Specific</a:t>
            </a:r>
          </a:p>
          <a:p>
            <a:r>
              <a:rPr lang="en-US"/>
              <a:t>    Test for pain sensitivity in New context with drug</a:t>
            </a:r>
          </a:p>
        </p:txBody>
      </p:sp>
    </p:spTree>
    <p:extLst>
      <p:ext uri="{BB962C8B-B14F-4D97-AF65-F5344CB8AC3E}">
        <p14:creationId xmlns:p14="http://schemas.microsoft.com/office/powerpoint/2010/main" val="173570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8.  Sexual Conditioning (Japanese Quail, Rats, Fish, etc)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430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Visual CS - Sexual Activity US</a:t>
            </a:r>
          </a:p>
          <a:p>
            <a:endParaRPr lang="en-US"/>
          </a:p>
          <a:p>
            <a:r>
              <a:rPr lang="en-US"/>
              <a:t>Conditioned approach to CS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2552966"/>
            <a:ext cx="3275933" cy="16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87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8.  Sexual Conditioning (Japanese Quail, Rats, Fish, etc)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430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Visual CS - Sexual Activity US</a:t>
            </a:r>
          </a:p>
          <a:p>
            <a:endParaRPr lang="en-US"/>
          </a:p>
          <a:p>
            <a:r>
              <a:rPr lang="en-US"/>
              <a:t>Conditioned approach to CS</a:t>
            </a:r>
          </a:p>
          <a:p>
            <a:r>
              <a:rPr lang="en-US"/>
              <a:t>Conditioned mounting CRs</a:t>
            </a:r>
          </a:p>
        </p:txBody>
      </p:sp>
      <p:pic>
        <p:nvPicPr>
          <p:cNvPr id="59397" name="Picture 2" descr="figur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3733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2552966"/>
            <a:ext cx="3275933" cy="16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4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8.  Sexual Conditioning (Japanese Quail, Rats, Fish, etc)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430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Visual CS - Sexual Activity US</a:t>
            </a:r>
          </a:p>
          <a:p>
            <a:endParaRPr lang="en-US"/>
          </a:p>
          <a:p>
            <a:r>
              <a:rPr lang="en-US"/>
              <a:t>Conditioned approach to CS</a:t>
            </a:r>
          </a:p>
          <a:p>
            <a:r>
              <a:rPr lang="en-US"/>
              <a:t>Conditioned mounting CRs</a:t>
            </a:r>
          </a:p>
        </p:txBody>
      </p:sp>
      <p:pic>
        <p:nvPicPr>
          <p:cNvPr id="61445" name="Picture 2" descr="figur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3733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 descr="TaxTerryBo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2116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2552966"/>
            <a:ext cx="3275933" cy="16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0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8.  Sexual Conditioning (Japanese Quail, Rats, Fish, etc)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56562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Visual CS - Sexual Activity US</a:t>
            </a:r>
          </a:p>
          <a:p>
            <a:endParaRPr lang="en-US"/>
          </a:p>
          <a:p>
            <a:r>
              <a:rPr lang="en-US"/>
              <a:t>Conditioned approach to CS</a:t>
            </a:r>
          </a:p>
          <a:p>
            <a:r>
              <a:rPr lang="en-US"/>
              <a:t>Conditioned mounting CRs</a:t>
            </a:r>
          </a:p>
          <a:p>
            <a:r>
              <a:rPr lang="en-US"/>
              <a:t>Conditioned effects on sperm production</a:t>
            </a:r>
          </a:p>
        </p:txBody>
      </p:sp>
      <p:pic>
        <p:nvPicPr>
          <p:cNvPr id="63493" name="Picture 2" descr="figur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3733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 descr="TaxTerryBo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2116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copwheadta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648200"/>
            <a:ext cx="2403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2552966"/>
            <a:ext cx="3275933" cy="16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0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1508" y="1457712"/>
            <a:ext cx="8353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dirty="0"/>
              <a:t>1.  </a:t>
            </a:r>
            <a:r>
              <a:rPr lang="en-US" i="1" dirty="0"/>
              <a:t>Excitatory Conditioning – </a:t>
            </a:r>
            <a:r>
              <a:rPr lang="en-US" sz="2000" i="1" dirty="0"/>
              <a:t>Learn a Positive CS-US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841" y="2028978"/>
            <a:ext cx="5085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2.  </a:t>
            </a:r>
            <a:r>
              <a:rPr lang="en-US" sz="2400" i="1" dirty="0">
                <a:latin typeface="Arial"/>
                <a:cs typeface="Arial"/>
              </a:rPr>
              <a:t>The Need for Control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504" y="2560423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0282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7739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Three Key Questions</a:t>
            </a:r>
          </a:p>
          <a:p>
            <a:endParaRPr lang="en-US"/>
          </a:p>
          <a:p>
            <a:r>
              <a:rPr lang="en-US"/>
              <a:t>   1. What are the major determinants of learning?</a:t>
            </a:r>
          </a:p>
          <a:p>
            <a:r>
              <a:rPr lang="en-US"/>
              <a:t>   2. What is the content of learning?</a:t>
            </a:r>
          </a:p>
          <a:p>
            <a:r>
              <a:rPr lang="en-US"/>
              <a:t>   3. How does learning get translated into performance?</a:t>
            </a:r>
          </a:p>
        </p:txBody>
      </p:sp>
    </p:spTree>
    <p:extLst>
      <p:ext uri="{BB962C8B-B14F-4D97-AF65-F5344CB8AC3E}">
        <p14:creationId xmlns:p14="http://schemas.microsoft.com/office/powerpoint/2010/main" val="384400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1508" y="1457712"/>
            <a:ext cx="8353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dirty="0"/>
              <a:t>1.  </a:t>
            </a:r>
            <a:r>
              <a:rPr lang="en-US" i="1" dirty="0"/>
              <a:t>Excitatory Conditioning – </a:t>
            </a:r>
            <a:r>
              <a:rPr lang="en-US" sz="2000" i="1" dirty="0"/>
              <a:t>Learn a Positive CS-US Relationship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25983" y="1960259"/>
            <a:ext cx="64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Procedures:</a:t>
            </a:r>
          </a:p>
          <a:p>
            <a:r>
              <a:rPr lang="en-US" dirty="0"/>
              <a:t>	</a:t>
            </a:r>
            <a:r>
              <a:rPr lang="en-US" sz="1800" dirty="0"/>
              <a:t>Short Delay, Long Delay, Trace, Simultaneous, Backward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04" y="2729699"/>
            <a:ext cx="3565371" cy="37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6202" y="2801461"/>
            <a:ext cx="35830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CS can occur before, during</a:t>
            </a:r>
          </a:p>
          <a:p>
            <a:r>
              <a:rPr lang="en-US" dirty="0">
                <a:solidFill>
                  <a:srgbClr val="FF0000"/>
                </a:solidFill>
              </a:rPr>
              <a:t>or after the US occurs.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Each of these different temporal</a:t>
            </a:r>
          </a:p>
          <a:p>
            <a:r>
              <a:rPr lang="en-US" dirty="0">
                <a:solidFill>
                  <a:srgbClr val="FF0000"/>
                </a:solidFill>
              </a:rPr>
              <a:t>arrangements is called a different</a:t>
            </a:r>
          </a:p>
          <a:p>
            <a:r>
              <a:rPr lang="en-US" dirty="0">
                <a:solidFill>
                  <a:srgbClr val="FF0000"/>
                </a:solidFill>
              </a:rPr>
              <a:t>type of procedure.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Notice that the “Law of Temporal</a:t>
            </a:r>
          </a:p>
          <a:p>
            <a:r>
              <a:rPr lang="en-US" dirty="0">
                <a:solidFill>
                  <a:srgbClr val="FF0000"/>
                </a:solidFill>
              </a:rPr>
              <a:t>Contiguity” can be studied by</a:t>
            </a:r>
          </a:p>
          <a:p>
            <a:r>
              <a:rPr lang="en-US" dirty="0">
                <a:solidFill>
                  <a:srgbClr val="FF0000"/>
                </a:solidFill>
              </a:rPr>
              <a:t>comparing learning in these</a:t>
            </a:r>
          </a:p>
          <a:p>
            <a:r>
              <a:rPr lang="en-US" dirty="0">
                <a:solidFill>
                  <a:srgbClr val="FF0000"/>
                </a:solidFill>
              </a:rPr>
              <a:t>different procedures.</a:t>
            </a:r>
          </a:p>
        </p:txBody>
      </p:sp>
    </p:spTree>
    <p:extLst>
      <p:ext uri="{BB962C8B-B14F-4D97-AF65-F5344CB8AC3E}">
        <p14:creationId xmlns:p14="http://schemas.microsoft.com/office/powerpoint/2010/main" val="315689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1508" y="1457712"/>
            <a:ext cx="8353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dirty="0"/>
              <a:t>1.  </a:t>
            </a:r>
            <a:r>
              <a:rPr lang="en-US" i="1" dirty="0"/>
              <a:t>Excitatory Conditioning – </a:t>
            </a:r>
            <a:r>
              <a:rPr lang="en-US" sz="2000" i="1" dirty="0"/>
              <a:t>Learn a Positive CS-US Relationship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25983" y="1960259"/>
            <a:ext cx="64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Procedures:</a:t>
            </a:r>
          </a:p>
          <a:p>
            <a:r>
              <a:rPr lang="en-US" dirty="0"/>
              <a:t>	</a:t>
            </a:r>
            <a:r>
              <a:rPr lang="en-US" sz="1800" dirty="0"/>
              <a:t>Short Delay, Long Delay, Trace, Simultaneous, Backward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04" y="2729699"/>
            <a:ext cx="3565371" cy="37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6202" y="2801461"/>
            <a:ext cx="3480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Generally speaking, the better</a:t>
            </a:r>
          </a:p>
          <a:p>
            <a:r>
              <a:rPr lang="en-US" dirty="0">
                <a:solidFill>
                  <a:srgbClr val="FF0000"/>
                </a:solidFill>
              </a:rPr>
              <a:t>the temporal contiguity,</a:t>
            </a:r>
          </a:p>
          <a:p>
            <a:r>
              <a:rPr lang="en-US" dirty="0">
                <a:solidFill>
                  <a:srgbClr val="FF0000"/>
                </a:solidFill>
              </a:rPr>
              <a:t>the better the learning.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But there are some exceptions…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89" y="4423532"/>
            <a:ext cx="2751138" cy="185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7155" y="6371483"/>
            <a:ext cx="2134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Tanimoto</a:t>
            </a:r>
            <a:r>
              <a:rPr lang="en-US" sz="1600" i="1" dirty="0"/>
              <a:t>, et al, (2004)</a:t>
            </a:r>
          </a:p>
        </p:txBody>
      </p:sp>
    </p:spTree>
    <p:extLst>
      <p:ext uri="{BB962C8B-B14F-4D97-AF65-F5344CB8AC3E}">
        <p14:creationId xmlns:p14="http://schemas.microsoft.com/office/powerpoint/2010/main" val="1505498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1508" y="1457712"/>
            <a:ext cx="8353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dirty="0"/>
              <a:t>1.  </a:t>
            </a:r>
            <a:r>
              <a:rPr lang="en-US" i="1" dirty="0"/>
              <a:t>Excitatory Conditioning – </a:t>
            </a:r>
            <a:r>
              <a:rPr lang="en-US" sz="2000" i="1" dirty="0"/>
              <a:t>Learn a Positive CS-US Relationship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25983" y="1960259"/>
            <a:ext cx="64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Procedures:</a:t>
            </a:r>
          </a:p>
          <a:p>
            <a:r>
              <a:rPr lang="en-US" dirty="0"/>
              <a:t>	</a:t>
            </a:r>
            <a:r>
              <a:rPr lang="en-US" sz="1800" dirty="0"/>
              <a:t>Short Delay, Long Delay, Trace, Simultaneous, Backward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315" y="2986688"/>
            <a:ext cx="5085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2.  </a:t>
            </a:r>
            <a:r>
              <a:rPr lang="en-US" sz="2400" i="1" dirty="0">
                <a:latin typeface="Arial"/>
                <a:cs typeface="Arial"/>
              </a:rPr>
              <a:t>The Need for Control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093" y="3510775"/>
            <a:ext cx="53426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Three types of control procedures:</a:t>
            </a:r>
          </a:p>
          <a:p>
            <a:r>
              <a:rPr lang="en-US" dirty="0">
                <a:latin typeface="Arial"/>
                <a:cs typeface="Arial"/>
              </a:rPr>
              <a:t>	Explicitly Unpaired, Truly Random, Novel CS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Differences relative to control group reflect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associative learning caused by the CS-US relation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as opposed to non-associative effects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(like sensitization or pseudo-conditioning).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6" y="2834016"/>
            <a:ext cx="2936596" cy="30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629" y="5889022"/>
            <a:ext cx="3016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Eyeblink</a:t>
            </a:r>
            <a:r>
              <a:rPr lang="en-US" sz="1400" dirty="0"/>
              <a:t> conditioning in human infants</a:t>
            </a:r>
          </a:p>
        </p:txBody>
      </p:sp>
    </p:spTree>
    <p:extLst>
      <p:ext uri="{BB962C8B-B14F-4D97-AF65-F5344CB8AC3E}">
        <p14:creationId xmlns:p14="http://schemas.microsoft.com/office/powerpoint/2010/main" val="20730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388" y="145771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endParaRPr lang="en-US" i="1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46863" y="196025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0195" y="298668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62" y="3510775"/>
            <a:ext cx="778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15" y="1457712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982" y="2023838"/>
            <a:ext cx="7847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Procedures for Establishing Conditioned Inhibition: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dirty="0" err="1">
                <a:latin typeface="Arial"/>
                <a:cs typeface="Arial"/>
              </a:rPr>
              <a:t>Pavlovian</a:t>
            </a:r>
            <a:r>
              <a:rPr lang="en-US" dirty="0">
                <a:latin typeface="Arial"/>
                <a:cs typeface="Arial"/>
              </a:rPr>
              <a:t> Conditioned Inhibition, Negative Contingency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48" y="3245074"/>
            <a:ext cx="2192331" cy="9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70" y="3245074"/>
            <a:ext cx="2081793" cy="8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70" y="4791006"/>
            <a:ext cx="5513359" cy="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143" y="3510775"/>
            <a:ext cx="13777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Pavlovian</a:t>
            </a:r>
            <a:r>
              <a:rPr lang="en-US" dirty="0"/>
              <a:t> CI:</a:t>
            </a:r>
          </a:p>
          <a:p>
            <a:r>
              <a:rPr lang="en-US" sz="1600" dirty="0"/>
              <a:t>(A+, AX-)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076" y="4905188"/>
            <a:ext cx="229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 Contingency: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2680" y="5775435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both cases, the inhibitory cue becomes a signal for No US.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Fear conditioning, this becomes a “safety signal.”</a:t>
            </a:r>
          </a:p>
        </p:txBody>
      </p:sp>
    </p:spTree>
    <p:extLst>
      <p:ext uri="{BB962C8B-B14F-4D97-AF65-F5344CB8AC3E}">
        <p14:creationId xmlns:p14="http://schemas.microsoft.com/office/powerpoint/2010/main" val="154961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388" y="145771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endParaRPr lang="en-US" i="1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46863" y="196025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0195" y="298668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62" y="3510775"/>
            <a:ext cx="778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15" y="1457712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982" y="2023838"/>
            <a:ext cx="7847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Procedures for Measuring Conditioned Inhibition: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dirty="0">
                <a:latin typeface="Arial"/>
                <a:cs typeface="Arial"/>
              </a:rPr>
              <a:t>Bidirectional response, Summation Test, Retardation of Acquisition Test</a:t>
            </a:r>
          </a:p>
        </p:txBody>
      </p:sp>
    </p:spTree>
    <p:extLst>
      <p:ext uri="{BB962C8B-B14F-4D97-AF65-F5344CB8AC3E}">
        <p14:creationId xmlns:p14="http://schemas.microsoft.com/office/powerpoint/2010/main" val="214164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388" y="145771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endParaRPr lang="en-US" i="1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46863" y="196025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0195" y="298668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62" y="3510775"/>
            <a:ext cx="778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15" y="1457712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982" y="2023838"/>
            <a:ext cx="7847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Procedures for Measuring Conditioned Inhibition: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dirty="0">
                <a:latin typeface="Arial"/>
                <a:cs typeface="Arial"/>
              </a:rPr>
              <a:t>Bidirectional response, Summation Test, Retardation of Acquisition 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89" y="4423532"/>
            <a:ext cx="2751138" cy="1851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529" y="2993055"/>
            <a:ext cx="817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Tanimoto</a:t>
            </a:r>
            <a:r>
              <a:rPr lang="en-US" sz="1600" i="1" dirty="0"/>
              <a:t>, et al, (2004):  Bidirectional response measure of conditioned excitation and inhibition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29" y="3547103"/>
            <a:ext cx="6327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Fruit flies (</a:t>
            </a:r>
            <a:r>
              <a:rPr lang="en-US" i="1" dirty="0">
                <a:solidFill>
                  <a:srgbClr val="FF0000"/>
                </a:solidFill>
              </a:rPr>
              <a:t>Drosophila melanogaster</a:t>
            </a:r>
            <a:r>
              <a:rPr lang="en-US" dirty="0">
                <a:solidFill>
                  <a:srgbClr val="FF0000"/>
                </a:solidFill>
              </a:rPr>
              <a:t>) trained in a tube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odor is paired with electric shock (various CS-US intervals)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other odor is unpaired with shock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 Flies are then tested in a 2-compartment T-maze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Approach to or withdrawal from the shock paired</a:t>
            </a:r>
          </a:p>
          <a:p>
            <a:r>
              <a:rPr lang="en-US" dirty="0">
                <a:solidFill>
                  <a:srgbClr val="FF0000"/>
                </a:solidFill>
              </a:rPr>
              <a:t>odor is measured.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Forward pairings result in graded withdrawal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Short backward pairings result in approach</a:t>
            </a:r>
          </a:p>
        </p:txBody>
      </p:sp>
    </p:spTree>
    <p:extLst>
      <p:ext uri="{BB962C8B-B14F-4D97-AF65-F5344CB8AC3E}">
        <p14:creationId xmlns:p14="http://schemas.microsoft.com/office/powerpoint/2010/main" val="266054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388" y="145771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endParaRPr lang="en-US" i="1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46863" y="196025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0195" y="298668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62" y="3510775"/>
            <a:ext cx="778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15" y="1457712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982" y="2023838"/>
            <a:ext cx="7847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Procedures for Measuring Conditioned Inhibition: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dirty="0">
                <a:latin typeface="Arial"/>
                <a:cs typeface="Arial"/>
              </a:rPr>
              <a:t>Bidirectional response, Summation Test, Retardation of Acquisition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529" y="2993055"/>
            <a:ext cx="5292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Cole, et al, (1997):  Summation test for conditioned inhibition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29" y="3623865"/>
            <a:ext cx="8107308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Rats trained in a fear conditioning situation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Training trials:  A+, AX-, B+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Test trials:  A-, AX-, B-, BX-, BY-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Measure time to complete 5 sec of licking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 a water tube in the presence of the stimuli.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This is a measure of conditioned “lick suppression.”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Lots of suppression caused by A and B alone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Less suppression to AX.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Less suppression to BX.  This indicates summation (of excitatory B with inhibitory X).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control stimulus, Y, however, does not alleviate lick suppression to B on BY test.  So we can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be sure that the effect of X on B’s suppression is due to X’s conditioned inhibitory properties.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54" y="3307881"/>
            <a:ext cx="3926222" cy="22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388" y="145771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endParaRPr lang="en-US" i="1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46863" y="196025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0195" y="298668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62" y="3510775"/>
            <a:ext cx="778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15" y="1457712"/>
            <a:ext cx="83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Arial"/>
                <a:cs typeface="Arial"/>
              </a:rPr>
              <a:t>3.  </a:t>
            </a:r>
            <a:r>
              <a:rPr lang="en-US" sz="2400" i="1" dirty="0">
                <a:latin typeface="Arial"/>
                <a:cs typeface="Arial"/>
              </a:rPr>
              <a:t>Inhibitory Conditioning – </a:t>
            </a:r>
            <a:r>
              <a:rPr lang="en-US" sz="2000" i="1" dirty="0">
                <a:latin typeface="Arial"/>
                <a:cs typeface="Arial"/>
              </a:rPr>
              <a:t>Learn a Negative CS-US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982" y="2023838"/>
            <a:ext cx="7847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Procedures for Measuring Conditioned Inhibition: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dirty="0">
                <a:latin typeface="Arial"/>
                <a:cs typeface="Arial"/>
              </a:rPr>
              <a:t>Bidirectional response, Summation Test, Retardation of Acquisition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529" y="2993055"/>
            <a:ext cx="6444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Cole, et al, (1997):  Retardation of acquisition test for conditioned inhibition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29" y="3623865"/>
            <a:ext cx="6149139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Rats trained in a fear conditioning situation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Training trials:  A+, AX-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Test trials:  X+, Y+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Measure “lick suppression.”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Lick suppression acquired most rapidly to Y than X.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This indicates slower excitatory learning to X.  Why?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Because X had earlier been trained as an inhibitor for the shock US,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and this interfered with excitatory learning.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In all 3 cases, “conditioned inhibition” is in some ways seen as the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conceptual opposite of conditioned excitation.  It seems to oppose that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excitation.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09" y="3118470"/>
            <a:ext cx="1944477" cy="33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2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4358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/>
              <a:t>Eyeblink Conditioning (rabbits,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Conditioned Taste Aversion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Conditioned Flavor Preference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Fear Conditioning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Appetitive Conditioning (Magazine Approach,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Autoshaping (pigeons,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Drug Conditioning (rats)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Sexual Conditioning (fish, Japanese quail, rats)</a:t>
            </a:r>
          </a:p>
        </p:txBody>
      </p:sp>
    </p:spTree>
    <p:extLst>
      <p:ext uri="{BB962C8B-B14F-4D97-AF65-F5344CB8AC3E}">
        <p14:creationId xmlns:p14="http://schemas.microsoft.com/office/powerpoint/2010/main" val="182229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4358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/>
              <a:t>Eyeblink Conditioning (rabbits,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Conditioned Taste Aversion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Conditioned Flavor Preference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Fear Conditioning (rats, mice)</a:t>
            </a:r>
          </a:p>
          <a:p>
            <a:pPr>
              <a:buFont typeface="Arial" charset="0"/>
              <a:buAutoNum type="arabicPeriod"/>
            </a:pPr>
            <a:r>
              <a:rPr lang="en-US"/>
              <a:t>Appetitive Conditioning (Magazine Approach,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Autoshaping (pigeons, 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Drug Conditioning (rats)</a:t>
            </a:r>
          </a:p>
          <a:p>
            <a:pPr>
              <a:buFont typeface="Arial" charset="0"/>
              <a:buAutoNum type="arabicPeriod"/>
            </a:pPr>
            <a:r>
              <a:rPr lang="en-US"/>
              <a:t>Sexual Conditioning (fish, Japanese quail, rats)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05869"/>
            <a:ext cx="842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variety of ways to study </a:t>
            </a:r>
            <a:r>
              <a:rPr lang="en-US" dirty="0" err="1">
                <a:solidFill>
                  <a:srgbClr val="FF0000"/>
                </a:solidFill>
              </a:rPr>
              <a:t>Pavlovian</a:t>
            </a:r>
            <a:r>
              <a:rPr lang="en-US" dirty="0">
                <a:solidFill>
                  <a:srgbClr val="FF0000"/>
                </a:solidFill>
              </a:rPr>
              <a:t> learning shows that this process affects</a:t>
            </a:r>
          </a:p>
          <a:p>
            <a:r>
              <a:rPr lang="en-US" dirty="0">
                <a:solidFill>
                  <a:srgbClr val="FF0000"/>
                </a:solidFill>
              </a:rPr>
              <a:t>a large number of response systems (motor reflex, affect, emotions, motivations, whole</a:t>
            </a:r>
          </a:p>
          <a:p>
            <a:r>
              <a:rPr lang="en-US" dirty="0">
                <a:solidFill>
                  <a:srgbClr val="FF0000"/>
                </a:solidFill>
              </a:rPr>
              <a:t>body movements, physiological effects of drugs, sex), and is, therefore, quite a</a:t>
            </a:r>
          </a:p>
          <a:p>
            <a:r>
              <a:rPr lang="en-US" dirty="0">
                <a:solidFill>
                  <a:srgbClr val="FF0000"/>
                </a:solidFill>
              </a:rPr>
              <a:t>general psychological process.</a:t>
            </a:r>
          </a:p>
        </p:txBody>
      </p:sp>
    </p:spTree>
    <p:extLst>
      <p:ext uri="{BB962C8B-B14F-4D97-AF65-F5344CB8AC3E}">
        <p14:creationId xmlns:p14="http://schemas.microsoft.com/office/powerpoint/2010/main" val="172799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357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/>
              <a:t>Eyeblink Conditioning</a:t>
            </a:r>
          </a:p>
        </p:txBody>
      </p:sp>
      <p:pic>
        <p:nvPicPr>
          <p:cNvPr id="27651" name="Picture 4" descr="Rabbit Eyeb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03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50925" y="5610225"/>
            <a:ext cx="421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750 ms Tone CS - Airpuff US</a:t>
            </a:r>
          </a:p>
          <a:p>
            <a:r>
              <a:rPr lang="en-US"/>
              <a:t>  monitor eyeblink CR to Tone</a:t>
            </a:r>
          </a:p>
        </p:txBody>
      </p:sp>
    </p:spTree>
    <p:extLst>
      <p:ext uri="{BB962C8B-B14F-4D97-AF65-F5344CB8AC3E}">
        <p14:creationId xmlns:p14="http://schemas.microsoft.com/office/powerpoint/2010/main" val="20189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613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2.  Conditioned Taste Aversion Conditioning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143000" y="5715000"/>
            <a:ext cx="675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monitor Taste Intake, Taste Reactivity Response</a:t>
            </a:r>
          </a:p>
        </p:txBody>
      </p:sp>
      <p:pic>
        <p:nvPicPr>
          <p:cNvPr id="29700" name="Picture 6" descr="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886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4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613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2.  Conditioned Taste Aversion Conditioning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7087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monitor Taste Intake, Taste Reactivity Response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=_</a:t>
            </a:r>
            <a:r>
              <a:rPr lang="en-US" dirty="0" err="1"/>
              <a:t>NdyMEvTSyE</a:t>
            </a:r>
            <a:endParaRPr lang="en-US" dirty="0"/>
          </a:p>
        </p:txBody>
      </p:sp>
      <p:pic>
        <p:nvPicPr>
          <p:cNvPr id="31748" name="Picture 5" descr="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0" y="2743200"/>
            <a:ext cx="3886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3818" y="2547954"/>
            <a:ext cx="2147299" cy="235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9346" y="2559050"/>
            <a:ext cx="2664654" cy="23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613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2.  Conditioned Taste Aversion Conditioning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7087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monitor Taste Intake, Taste Reactivity Response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=_</a:t>
            </a:r>
            <a:r>
              <a:rPr lang="en-US" dirty="0" err="1"/>
              <a:t>NdyMEvTSyE</a:t>
            </a:r>
            <a:endParaRPr lang="en-US" dirty="0"/>
          </a:p>
        </p:txBody>
      </p:sp>
      <p:pic>
        <p:nvPicPr>
          <p:cNvPr id="31748" name="Picture 5" descr="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0" y="2743200"/>
            <a:ext cx="3886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Facial 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9" y="25717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9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Basic Paradigms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Text Box 1027"/>
          <p:cNvSpPr txBox="1">
            <a:spLocks noChangeArrowheads="1"/>
          </p:cNvSpPr>
          <p:nvPr/>
        </p:nvSpPr>
        <p:spPr bwMode="auto">
          <a:xfrm>
            <a:off x="822325" y="1952625"/>
            <a:ext cx="652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/>
              <a:t>3.  Conditioned Flavor Preference Conditioning</a:t>
            </a:r>
          </a:p>
        </p:txBody>
      </p:sp>
      <p:sp>
        <p:nvSpPr>
          <p:cNvPr id="33795" name="Text Box 1028"/>
          <p:cNvSpPr txBox="1">
            <a:spLocks noChangeArrowheads="1"/>
          </p:cNvSpPr>
          <p:nvPr/>
        </p:nvSpPr>
        <p:spPr bwMode="auto">
          <a:xfrm>
            <a:off x="1143000" y="5715000"/>
            <a:ext cx="675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monitor Taste Intake, Taste Reactivity Response</a:t>
            </a:r>
          </a:p>
        </p:txBody>
      </p:sp>
      <p:sp>
        <p:nvSpPr>
          <p:cNvPr id="33796" name="Text Box 1031"/>
          <p:cNvSpPr txBox="1">
            <a:spLocks noChangeArrowheads="1"/>
          </p:cNvSpPr>
          <p:nvPr/>
        </p:nvSpPr>
        <p:spPr bwMode="auto">
          <a:xfrm>
            <a:off x="822325" y="2943225"/>
            <a:ext cx="62817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Cherry + Sucrose                  Cherry &gt; Grape </a:t>
            </a:r>
          </a:p>
          <a:p>
            <a:r>
              <a:rPr lang="en-US"/>
              <a:t>Grape -</a:t>
            </a:r>
          </a:p>
          <a:p>
            <a:endParaRPr lang="en-US"/>
          </a:p>
          <a:p>
            <a:r>
              <a:rPr lang="en-US"/>
              <a:t>Cherry -&gt; IG Sucrose            Cherry &gt; Grape</a:t>
            </a:r>
          </a:p>
          <a:p>
            <a:r>
              <a:rPr lang="en-US"/>
              <a:t>Grape -&gt; IG Water</a:t>
            </a:r>
          </a:p>
        </p:txBody>
      </p:sp>
    </p:spTree>
    <p:extLst>
      <p:ext uri="{BB962C8B-B14F-4D97-AF65-F5344CB8AC3E}">
        <p14:creationId xmlns:p14="http://schemas.microsoft.com/office/powerpoint/2010/main" val="146084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1311</Words>
  <Application>Microsoft Macintosh PowerPoint</Application>
  <PresentationFormat>On-screen Show (4:3)</PresentationFormat>
  <Paragraphs>243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Office Theme</vt:lpstr>
      <vt:lpstr>Lectures 5&amp;6:  Pavlovian Conditioning (Basic Concepts &amp; Generality)</vt:lpstr>
      <vt:lpstr>Pavlovian Learning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Paradigms</vt:lpstr>
      <vt:lpstr>Pavlovian Learning: Basic Concepts</vt:lpstr>
      <vt:lpstr>Pavlovian Learning: Basic Concepts</vt:lpstr>
      <vt:lpstr>Pavlovian Learning: Basic Concepts</vt:lpstr>
      <vt:lpstr>Pavlovian Learning: Basic Concepts</vt:lpstr>
      <vt:lpstr>Pavlovian Learning: Basic Concepts</vt:lpstr>
      <vt:lpstr>Pavlovian Learning: Basic Concepts</vt:lpstr>
      <vt:lpstr>Pavlovian Learning: Basic Concepts</vt:lpstr>
      <vt:lpstr>Pavlovian Learning: Basic Concepts</vt:lpstr>
      <vt:lpstr>Pavlovian Learning: Basic Concepts</vt:lpstr>
    </vt:vector>
  </TitlesOfParts>
  <Company>Brooklyn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Pavlovian Conditioning (Basic Concepts &amp; Generality)</dc:title>
  <dc:creator>Andrew Delamater</dc:creator>
  <cp:lastModifiedBy>Andy Delamater</cp:lastModifiedBy>
  <cp:revision>21</cp:revision>
  <dcterms:created xsi:type="dcterms:W3CDTF">2015-02-10T20:21:29Z</dcterms:created>
  <dcterms:modified xsi:type="dcterms:W3CDTF">2018-09-17T16:43:42Z</dcterms:modified>
</cp:coreProperties>
</file>