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307" r:id="rId4"/>
    <p:sldId id="308" r:id="rId5"/>
    <p:sldId id="309" r:id="rId6"/>
    <p:sldId id="259" r:id="rId7"/>
    <p:sldId id="270" r:id="rId8"/>
    <p:sldId id="286" r:id="rId9"/>
    <p:sldId id="287" r:id="rId10"/>
    <p:sldId id="288" r:id="rId11"/>
    <p:sldId id="289" r:id="rId12"/>
    <p:sldId id="290" r:id="rId13"/>
    <p:sldId id="295" r:id="rId14"/>
    <p:sldId id="296" r:id="rId15"/>
    <p:sldId id="297" r:id="rId16"/>
    <p:sldId id="315" r:id="rId17"/>
    <p:sldId id="298" r:id="rId18"/>
    <p:sldId id="291" r:id="rId19"/>
    <p:sldId id="292" r:id="rId20"/>
    <p:sldId id="316" r:id="rId21"/>
    <p:sldId id="293" r:id="rId22"/>
    <p:sldId id="294" r:id="rId23"/>
    <p:sldId id="300" r:id="rId24"/>
    <p:sldId id="318" r:id="rId25"/>
    <p:sldId id="304" r:id="rId26"/>
    <p:sldId id="310" r:id="rId27"/>
    <p:sldId id="311" r:id="rId28"/>
    <p:sldId id="313" r:id="rId29"/>
    <p:sldId id="301" r:id="rId30"/>
    <p:sldId id="314" r:id="rId31"/>
    <p:sldId id="319" r:id="rId32"/>
    <p:sldId id="302" r:id="rId33"/>
    <p:sldId id="303" r:id="rId34"/>
    <p:sldId id="305" r:id="rId35"/>
    <p:sldId id="317" r:id="rId36"/>
    <p:sldId id="30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9">
          <p15:clr>
            <a:srgbClr val="A4A3A4"/>
          </p15:clr>
        </p15:guide>
        <p15:guide id="2" pos="35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5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5"/>
    <p:restoredTop sz="94685"/>
  </p:normalViewPr>
  <p:slideViewPr>
    <p:cSldViewPr snapToGrid="0" snapToObjects="1" showGuides="1">
      <p:cViewPr varScale="1">
        <p:scale>
          <a:sx n="170" d="100"/>
          <a:sy n="170" d="100"/>
        </p:scale>
        <p:origin x="1440" y="192"/>
      </p:cViewPr>
      <p:guideLst>
        <p:guide orient="horz" pos="2149"/>
        <p:guide pos="35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64F4E-05BF-F249-9E8D-CF6EA99682A1}" type="datetimeFigureOut">
              <a:rPr lang="en-US" smtClean="0"/>
              <a:t>10/3/18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70F6E-7E3C-2E4F-89B6-28FEA8E2B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883005-5965-B743-B869-552706B6D08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0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48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56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23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3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11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16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5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89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2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94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883005-5965-B743-B869-552706B6D08D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49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58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73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BC29E8-955B-7844-8EEA-8217E97CDCBC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336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BC29E8-955B-7844-8EEA-8217E97CDCBC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2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BC29E8-955B-7844-8EEA-8217E97CDCBC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845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BC29E8-955B-7844-8EEA-8217E97CDCBC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3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BC29E8-955B-7844-8EEA-8217E97CDCBC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39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BC29E8-955B-7844-8EEA-8217E97CDCBC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123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54258A-FD22-7247-9B3F-38484EBD9A50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694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54258A-FD22-7247-9B3F-38484EBD9A50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12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883005-5965-B743-B869-552706B6D08D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130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54258A-FD22-7247-9B3F-38484EBD9A50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0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BF7CAC-D7CA-724A-BBC5-55A1DB9BA75E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109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6989D1-1DF9-EB49-96F8-50BAA5E1A56A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77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6989D1-1DF9-EB49-96F8-50BAA5E1A56A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966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6989D1-1DF9-EB49-96F8-50BAA5E1A56A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02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6989D1-1DF9-EB49-96F8-50BAA5E1A56A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883005-5965-B743-B869-552706B6D08D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74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2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3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65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56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9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0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8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4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2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10/3/18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7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10/3/18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7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10/3/18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3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10/3/18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7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10/3/18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9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10/3/18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6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B75D8-8394-F847-B92F-DEAC13C5AA71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2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package" Target="../embeddings/Microsoft_Excel_Worksheet4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Excel_Worksheet6.xlsx"/><Relationship Id="rId5" Type="http://schemas.openxmlformats.org/officeDocument/2006/relationships/image" Target="../media/image11.png"/><Relationship Id="rId4" Type="http://schemas.openxmlformats.org/officeDocument/2006/relationships/package" Target="../embeddings/Microsoft_Excel_Worksheet5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package" Target="../embeddings/Microsoft_Excel_Worksheet7.xls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png"/><Relationship Id="rId4" Type="http://schemas.openxmlformats.org/officeDocument/2006/relationships/package" Target="../embeddings/Microsoft_Excel_Worksheet8.xls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png"/><Relationship Id="rId4" Type="http://schemas.openxmlformats.org/officeDocument/2006/relationships/package" Target="../embeddings/Microsoft_Excel_Worksheet9.xls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package" Target="../embeddings/Microsoft_Excel_Worksheet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package" Target="../embeddings/Microsoft_Excel_Worksheet1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Excel_Worksheet3.xlsx"/><Relationship Id="rId5" Type="http://schemas.openxmlformats.org/officeDocument/2006/relationships/image" Target="../media/image9.png"/><Relationship Id="rId4" Type="http://schemas.openxmlformats.org/officeDocument/2006/relationships/package" Target="../embeddings/Microsoft_Excel_Worksheet2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latin typeface="Arial"/>
                <a:cs typeface="Arial"/>
              </a:rPr>
              <a:t>Lectures 7&amp;8:  </a:t>
            </a:r>
            <a:r>
              <a:rPr lang="en-US" sz="3600" dirty="0" err="1">
                <a:latin typeface="Arial"/>
                <a:cs typeface="Arial"/>
              </a:rPr>
              <a:t>Pavlovian</a:t>
            </a:r>
            <a:r>
              <a:rPr lang="en-US" sz="3600" dirty="0">
                <a:latin typeface="Arial"/>
                <a:cs typeface="Arial"/>
              </a:rPr>
              <a:t> Conditioning </a:t>
            </a:r>
            <a:r>
              <a:rPr lang="en-US" sz="2800" dirty="0">
                <a:latin typeface="Arial"/>
                <a:cs typeface="Arial"/>
              </a:rPr>
              <a:t>(Determining Conditions)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Learning, Psychology 3510</a:t>
            </a:r>
          </a:p>
          <a:p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Fall, 2018</a:t>
            </a:r>
          </a:p>
          <a:p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Professor Delamater</a:t>
            </a:r>
          </a:p>
        </p:txBody>
      </p:sp>
    </p:spTree>
    <p:extLst>
      <p:ext uri="{BB962C8B-B14F-4D97-AF65-F5344CB8AC3E}">
        <p14:creationId xmlns:p14="http://schemas.microsoft.com/office/powerpoint/2010/main" val="222780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Novelty:  US Novelty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822325" y="1768575"/>
            <a:ext cx="3309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dirty="0"/>
              <a:t>US </a:t>
            </a:r>
            <a:r>
              <a:rPr lang="en-US" dirty="0" err="1"/>
              <a:t>Preexposure</a:t>
            </a:r>
            <a:r>
              <a:rPr lang="en-US" dirty="0"/>
              <a:t> Effect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5279489"/>
            <a:ext cx="8077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One group is exposed to the US without any CS during Phase 1.  The other group</a:t>
            </a:r>
          </a:p>
          <a:p>
            <a:r>
              <a:rPr lang="en-US" dirty="0">
                <a:solidFill>
                  <a:srgbClr val="FF0000"/>
                </a:solidFill>
              </a:rPr>
              <a:t>serves as the “control” group against which to assess the effects of US </a:t>
            </a:r>
            <a:r>
              <a:rPr lang="en-US" dirty="0" err="1">
                <a:solidFill>
                  <a:srgbClr val="FF0000"/>
                </a:solidFill>
              </a:rPr>
              <a:t>preexposures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3698072"/>
            <a:ext cx="637263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		Illness		|	Tacos – Illness</a:t>
            </a:r>
          </a:p>
          <a:p>
            <a:r>
              <a:rPr lang="en-US" sz="2000" dirty="0"/>
              <a:t>				</a:t>
            </a:r>
            <a:r>
              <a:rPr lang="en-US" sz="2000" dirty="0" err="1"/>
              <a:t>vs</a:t>
            </a:r>
            <a:endParaRPr lang="en-US" sz="2000" dirty="0"/>
          </a:p>
          <a:p>
            <a:r>
              <a:rPr lang="en-US" sz="2000" dirty="0"/>
              <a:t>		No Illness	|	Tacos – Illness</a:t>
            </a:r>
          </a:p>
          <a:p>
            <a:endParaRPr lang="en-US" sz="2000" dirty="0"/>
          </a:p>
          <a:p>
            <a:r>
              <a:rPr lang="en-US" sz="2000" dirty="0"/>
              <a:t>In which case would you expect a taco aversion to develop?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929724"/>
              </p:ext>
            </p:extLst>
          </p:nvPr>
        </p:nvGraphicFramePr>
        <p:xfrm>
          <a:off x="512425" y="2451382"/>
          <a:ext cx="4017252" cy="1045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Worksheet" r:id="rId4" imgW="2489200" imgH="647700" progId="Excel.Sheet.12">
                  <p:embed/>
                </p:oleObj>
              </mc:Choice>
              <mc:Fallback>
                <p:oleObj name="Worksheet" r:id="rId4" imgW="2489200" imgH="64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2425" y="2451382"/>
                        <a:ext cx="4017252" cy="1045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81528" y="2815884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A+</a:t>
            </a:r>
          </a:p>
        </p:txBody>
      </p:sp>
    </p:spTree>
    <p:extLst>
      <p:ext uri="{BB962C8B-B14F-4D97-AF65-F5344CB8AC3E}">
        <p14:creationId xmlns:p14="http://schemas.microsoft.com/office/powerpoint/2010/main" val="2843582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Novelty:  US Novelty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822325" y="1768575"/>
            <a:ext cx="3309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dirty="0"/>
              <a:t>US </a:t>
            </a:r>
            <a:r>
              <a:rPr lang="en-US" dirty="0" err="1"/>
              <a:t>Preexposure</a:t>
            </a:r>
            <a:r>
              <a:rPr lang="en-US" dirty="0"/>
              <a:t> Effect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5279489"/>
            <a:ext cx="8052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One group is exposed to the US without any CS during Phase 1.  The other group</a:t>
            </a:r>
          </a:p>
          <a:p>
            <a:r>
              <a:rPr lang="en-US" dirty="0">
                <a:solidFill>
                  <a:srgbClr val="FF0000"/>
                </a:solidFill>
              </a:rPr>
              <a:t>serves as the “control” group against which to assess the effects of CS </a:t>
            </a:r>
            <a:r>
              <a:rPr lang="en-US" dirty="0" err="1">
                <a:solidFill>
                  <a:srgbClr val="FF0000"/>
                </a:solidFill>
              </a:rPr>
              <a:t>preexposures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err="1">
                <a:solidFill>
                  <a:srgbClr val="FF0000"/>
                </a:solidFill>
              </a:rPr>
              <a:t>Preexposed</a:t>
            </a:r>
            <a:r>
              <a:rPr lang="en-US" dirty="0">
                <a:solidFill>
                  <a:srgbClr val="FF0000"/>
                </a:solidFill>
              </a:rPr>
              <a:t> Group acquires conditioned responding slowly.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3698072"/>
            <a:ext cx="637263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		Illness		|	Tacos – Illness</a:t>
            </a:r>
          </a:p>
          <a:p>
            <a:r>
              <a:rPr lang="en-US" sz="2000" dirty="0"/>
              <a:t>				</a:t>
            </a:r>
            <a:r>
              <a:rPr lang="en-US" sz="2000" dirty="0" err="1"/>
              <a:t>vs</a:t>
            </a:r>
            <a:endParaRPr lang="en-US" sz="2000" dirty="0"/>
          </a:p>
          <a:p>
            <a:r>
              <a:rPr lang="en-US" sz="2000" dirty="0"/>
              <a:t>		No Illness	|	Tacos – Illness</a:t>
            </a:r>
          </a:p>
          <a:p>
            <a:endParaRPr lang="en-US" sz="2000" dirty="0"/>
          </a:p>
          <a:p>
            <a:r>
              <a:rPr lang="en-US" sz="2000" dirty="0"/>
              <a:t>In which case would you expect a taco aversion to develop?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089489"/>
              </p:ext>
            </p:extLst>
          </p:nvPr>
        </p:nvGraphicFramePr>
        <p:xfrm>
          <a:off x="4944383" y="2432695"/>
          <a:ext cx="3770893" cy="2281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Worksheet" r:id="rId4" imgW="4597400" imgH="2781300" progId="Excel.Sheet.12">
                  <p:embed/>
                </p:oleObj>
              </mc:Choice>
              <mc:Fallback>
                <p:oleObj name="Worksheet" r:id="rId4" imgW="4597400" imgH="2781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44383" y="2432695"/>
                        <a:ext cx="3770893" cy="2281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085179"/>
              </p:ext>
            </p:extLst>
          </p:nvPr>
        </p:nvGraphicFramePr>
        <p:xfrm>
          <a:off x="512425" y="2451382"/>
          <a:ext cx="4017252" cy="1045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Worksheet" r:id="rId6" imgW="2489200" imgH="647700" progId="Excel.Sheet.12">
                  <p:embed/>
                </p:oleObj>
              </mc:Choice>
              <mc:Fallback>
                <p:oleObj name="Worksheet" r:id="rId6" imgW="2489200" imgH="64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2425" y="2451382"/>
                        <a:ext cx="4017252" cy="1045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81528" y="2815884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A+</a:t>
            </a:r>
          </a:p>
        </p:txBody>
      </p:sp>
    </p:spTree>
    <p:extLst>
      <p:ext uri="{BB962C8B-B14F-4D97-AF65-F5344CB8AC3E}">
        <p14:creationId xmlns:p14="http://schemas.microsoft.com/office/powerpoint/2010/main" val="352528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Novelty:  US Novelty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822325" y="1768575"/>
            <a:ext cx="3309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dirty="0"/>
              <a:t>US </a:t>
            </a:r>
            <a:r>
              <a:rPr lang="en-US" dirty="0" err="1"/>
              <a:t>Preexposure</a:t>
            </a:r>
            <a:r>
              <a:rPr lang="en-US" dirty="0"/>
              <a:t> Effect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0198" y="5249766"/>
            <a:ext cx="85750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Franklin &amp; Hall (2011) showed the effect in the same animals in a lever sign tracking</a:t>
            </a:r>
          </a:p>
          <a:p>
            <a:r>
              <a:rPr lang="en-US" dirty="0">
                <a:solidFill>
                  <a:srgbClr val="FF0000"/>
                </a:solidFill>
              </a:rPr>
              <a:t>Experiment. One of two foods was </a:t>
            </a:r>
            <a:r>
              <a:rPr lang="en-US" dirty="0" err="1">
                <a:solidFill>
                  <a:srgbClr val="FF0000"/>
                </a:solidFill>
              </a:rPr>
              <a:t>preexposed</a:t>
            </a:r>
            <a:r>
              <a:rPr lang="en-US" dirty="0">
                <a:solidFill>
                  <a:srgbClr val="FF0000"/>
                </a:solidFill>
              </a:rPr>
              <a:t>, then one lever was paired with the</a:t>
            </a:r>
          </a:p>
          <a:p>
            <a:r>
              <a:rPr lang="en-US" dirty="0" err="1">
                <a:solidFill>
                  <a:srgbClr val="FF0000"/>
                </a:solidFill>
              </a:rPr>
              <a:t>Preexposed</a:t>
            </a:r>
            <a:r>
              <a:rPr lang="en-US" dirty="0">
                <a:solidFill>
                  <a:srgbClr val="FF0000"/>
                </a:solidFill>
              </a:rPr>
              <a:t> food (e.g., bacon pellet) and the other lever with a different food (chocolate).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3632381"/>
            <a:ext cx="659667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			|	Lever 1 CS – Bacon Pellets</a:t>
            </a:r>
          </a:p>
          <a:p>
            <a:r>
              <a:rPr lang="en-US" sz="2000" dirty="0"/>
              <a:t>Bacon Pellets|				</a:t>
            </a:r>
            <a:r>
              <a:rPr lang="en-US" sz="2000" dirty="0" err="1"/>
              <a:t>vs</a:t>
            </a:r>
            <a:endParaRPr lang="en-US" sz="2000" dirty="0"/>
          </a:p>
          <a:p>
            <a:r>
              <a:rPr lang="en-US" sz="2000" dirty="0"/>
              <a:t>			|	Lever 2 CS – Choc Pellets</a:t>
            </a:r>
          </a:p>
          <a:p>
            <a:endParaRPr lang="en-US" sz="2000" dirty="0"/>
          </a:p>
          <a:p>
            <a:r>
              <a:rPr lang="en-US" sz="2000" dirty="0"/>
              <a:t>In which case would you expect lever contact CRs to develop?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329753"/>
              </p:ext>
            </p:extLst>
          </p:nvPr>
        </p:nvGraphicFramePr>
        <p:xfrm>
          <a:off x="512425" y="2451382"/>
          <a:ext cx="4017252" cy="1045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Worksheet" r:id="rId4" imgW="2489200" imgH="647700" progId="Excel.Sheet.12">
                  <p:embed/>
                </p:oleObj>
              </mc:Choice>
              <mc:Fallback>
                <p:oleObj name="Worksheet" r:id="rId4" imgW="2489200" imgH="64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2425" y="2451382"/>
                        <a:ext cx="4017252" cy="1045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81528" y="2815884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A+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863" y="1451085"/>
            <a:ext cx="3556937" cy="350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88679" y="1140947"/>
            <a:ext cx="213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Franklin &amp; Hall, 2011</a:t>
            </a:r>
          </a:p>
        </p:txBody>
      </p:sp>
    </p:spTree>
    <p:extLst>
      <p:ext uri="{BB962C8B-B14F-4D97-AF65-F5344CB8AC3E}">
        <p14:creationId xmlns:p14="http://schemas.microsoft.com/office/powerpoint/2010/main" val="3802582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Intensity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822325" y="1768575"/>
            <a:ext cx="1843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dirty="0"/>
              <a:t>CS Intensity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4465658"/>
            <a:ext cx="5519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Which group would you expect to learn more rapidly?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575058"/>
            <a:ext cx="374062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Weak Tone – Foot Shock US</a:t>
            </a:r>
          </a:p>
          <a:p>
            <a:r>
              <a:rPr lang="en-US" sz="2400" dirty="0"/>
              <a:t>			</a:t>
            </a:r>
            <a:r>
              <a:rPr lang="en-US" sz="2400" dirty="0" err="1"/>
              <a:t>vs</a:t>
            </a:r>
            <a:endParaRPr lang="en-US" sz="2400" dirty="0"/>
          </a:p>
          <a:p>
            <a:r>
              <a:rPr lang="en-US" sz="2400" dirty="0"/>
              <a:t>Strong Tone – Foot Shock US</a:t>
            </a:r>
          </a:p>
        </p:txBody>
      </p:sp>
    </p:spTree>
    <p:extLst>
      <p:ext uri="{BB962C8B-B14F-4D97-AF65-F5344CB8AC3E}">
        <p14:creationId xmlns:p14="http://schemas.microsoft.com/office/powerpoint/2010/main" val="4206334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Intensity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822325" y="1768575"/>
            <a:ext cx="1843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dirty="0"/>
              <a:t>CS Intensity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4465658"/>
            <a:ext cx="839229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Which group would you expect to learn more rapidly?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 group trained with the strong tone learns more rapidly because this is a </a:t>
            </a:r>
          </a:p>
          <a:p>
            <a:r>
              <a:rPr lang="en-US" dirty="0">
                <a:solidFill>
                  <a:srgbClr val="FF0000"/>
                </a:solidFill>
              </a:rPr>
              <a:t>more “salient” stimulus and more salient stimuli receive more processing and are,</a:t>
            </a:r>
          </a:p>
          <a:p>
            <a:r>
              <a:rPr lang="en-US" dirty="0">
                <a:solidFill>
                  <a:srgbClr val="FF0000"/>
                </a:solidFill>
              </a:rPr>
              <a:t>therefore, learned about more quickly.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However, most typically, the less salient stimulus eventually catches up and they</a:t>
            </a:r>
          </a:p>
          <a:p>
            <a:r>
              <a:rPr lang="en-US" dirty="0">
                <a:solidFill>
                  <a:srgbClr val="FF0000"/>
                </a:solidFill>
              </a:rPr>
              <a:t>both end up at the same level of conditioning, i.e., they both reach the same </a:t>
            </a:r>
            <a:r>
              <a:rPr lang="en-US" i="1" dirty="0">
                <a:solidFill>
                  <a:srgbClr val="FF0000"/>
                </a:solidFill>
              </a:rPr>
              <a:t>asymptote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585051"/>
            <a:ext cx="374062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Weak Tone – Foot Shock US</a:t>
            </a:r>
          </a:p>
          <a:p>
            <a:r>
              <a:rPr lang="en-US" sz="2400" dirty="0"/>
              <a:t>			</a:t>
            </a:r>
            <a:r>
              <a:rPr lang="en-US" sz="2400" dirty="0" err="1"/>
              <a:t>vs</a:t>
            </a:r>
            <a:endParaRPr lang="en-US" sz="2400" dirty="0"/>
          </a:p>
          <a:p>
            <a:r>
              <a:rPr lang="en-US" sz="2400" dirty="0"/>
              <a:t>Strong Tone – Foot Shock US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45302"/>
              </p:ext>
            </p:extLst>
          </p:nvPr>
        </p:nvGraphicFramePr>
        <p:xfrm>
          <a:off x="4197827" y="1676550"/>
          <a:ext cx="45974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Worksheet" r:id="rId4" imgW="4597400" imgH="2781300" progId="Excel.Sheet.12">
                  <p:embed/>
                </p:oleObj>
              </mc:Choice>
              <mc:Fallback>
                <p:oleObj name="Worksheet" r:id="rId4" imgW="4597400" imgH="2781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7827" y="1676550"/>
                        <a:ext cx="4597400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4063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Intensity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822325" y="1768575"/>
            <a:ext cx="1843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dirty="0"/>
              <a:t>US Intensity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4465658"/>
            <a:ext cx="5520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Which group would you expect to learn more rapidly?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575058"/>
            <a:ext cx="374062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Tone – Strong Foot Shock US</a:t>
            </a:r>
          </a:p>
          <a:p>
            <a:r>
              <a:rPr lang="en-US" sz="2400" dirty="0"/>
              <a:t>			</a:t>
            </a:r>
            <a:r>
              <a:rPr lang="en-US" sz="2400" dirty="0" err="1"/>
              <a:t>vs</a:t>
            </a:r>
            <a:endParaRPr lang="en-US" sz="2400" dirty="0"/>
          </a:p>
          <a:p>
            <a:r>
              <a:rPr lang="en-US" sz="2400" dirty="0"/>
              <a:t>Tone – Weak Foot Shock US</a:t>
            </a:r>
          </a:p>
        </p:txBody>
      </p:sp>
    </p:spTree>
    <p:extLst>
      <p:ext uri="{BB962C8B-B14F-4D97-AF65-F5344CB8AC3E}">
        <p14:creationId xmlns:p14="http://schemas.microsoft.com/office/powerpoint/2010/main" val="4139071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Intensity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822325" y="1768575"/>
            <a:ext cx="1843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dirty="0"/>
              <a:t>US Intensity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4465658"/>
            <a:ext cx="80296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Which group would you expect to learn more rapidly?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 group trained with the strong shock US learns more rapidly because this is a </a:t>
            </a:r>
          </a:p>
          <a:p>
            <a:r>
              <a:rPr lang="en-US" dirty="0">
                <a:solidFill>
                  <a:srgbClr val="FF0000"/>
                </a:solidFill>
              </a:rPr>
              <a:t>more “salient” US and more salient USs receive more processing and can,</a:t>
            </a:r>
          </a:p>
          <a:p>
            <a:r>
              <a:rPr lang="en-US" dirty="0">
                <a:solidFill>
                  <a:srgbClr val="FF0000"/>
                </a:solidFill>
              </a:rPr>
              <a:t>therefore, support more rapid learning.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575058"/>
            <a:ext cx="374062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Tone – Strong Foot Shock US</a:t>
            </a:r>
          </a:p>
          <a:p>
            <a:r>
              <a:rPr lang="en-US" sz="2400" dirty="0"/>
              <a:t>			</a:t>
            </a:r>
            <a:r>
              <a:rPr lang="en-US" sz="2400" dirty="0" err="1"/>
              <a:t>vs</a:t>
            </a:r>
            <a:endParaRPr lang="en-US" sz="2400" dirty="0"/>
          </a:p>
          <a:p>
            <a:r>
              <a:rPr lang="en-US" sz="2400" dirty="0"/>
              <a:t>Tone – Weak Foot Shock US</a:t>
            </a:r>
          </a:p>
        </p:txBody>
      </p:sp>
    </p:spTree>
    <p:extLst>
      <p:ext uri="{BB962C8B-B14F-4D97-AF65-F5344CB8AC3E}">
        <p14:creationId xmlns:p14="http://schemas.microsoft.com/office/powerpoint/2010/main" val="1285864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Intensity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822325" y="1768575"/>
            <a:ext cx="1843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dirty="0"/>
              <a:t>US Intensity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4465658"/>
            <a:ext cx="832792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Which group would you expect to learn more rapidly?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 group trained with the strong shock US learns more rapidly because this is a </a:t>
            </a:r>
          </a:p>
          <a:p>
            <a:r>
              <a:rPr lang="en-US" dirty="0">
                <a:solidFill>
                  <a:srgbClr val="FF0000"/>
                </a:solidFill>
              </a:rPr>
              <a:t>more “salient” US and more salient USs receive more processing and can,</a:t>
            </a:r>
          </a:p>
          <a:p>
            <a:r>
              <a:rPr lang="en-US" dirty="0">
                <a:solidFill>
                  <a:srgbClr val="FF0000"/>
                </a:solidFill>
              </a:rPr>
              <a:t>therefore, support more rapid learning.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They also seem to support higher levels of learning too.  In other words, strong USs</a:t>
            </a:r>
          </a:p>
          <a:p>
            <a:r>
              <a:rPr lang="en-US" dirty="0">
                <a:solidFill>
                  <a:srgbClr val="FF0000"/>
                </a:solidFill>
              </a:rPr>
              <a:t>result in a faster acquisition rate and a higher asymptote of learning.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575058"/>
            <a:ext cx="374062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Tone – Strong Foot Shock US</a:t>
            </a:r>
          </a:p>
          <a:p>
            <a:r>
              <a:rPr lang="en-US" sz="2400" dirty="0"/>
              <a:t>			</a:t>
            </a:r>
            <a:r>
              <a:rPr lang="en-US" sz="2400" dirty="0" err="1"/>
              <a:t>vs</a:t>
            </a:r>
            <a:endParaRPr lang="en-US" sz="2400" dirty="0"/>
          </a:p>
          <a:p>
            <a:r>
              <a:rPr lang="en-US" sz="2400" dirty="0"/>
              <a:t>Tone – Weak Foot Shock US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590966"/>
              </p:ext>
            </p:extLst>
          </p:nvPr>
        </p:nvGraphicFramePr>
        <p:xfrm>
          <a:off x="4197827" y="1647548"/>
          <a:ext cx="45974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Worksheet" r:id="rId4" imgW="4597400" imgH="2781300" progId="Excel.Sheet.12">
                  <p:embed/>
                </p:oleObj>
              </mc:Choice>
              <mc:Fallback>
                <p:oleObj name="Worksheet" r:id="rId4" imgW="4597400" imgH="2781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7827" y="1647548"/>
                        <a:ext cx="4597400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5760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Spatial Contiguity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354218"/>
            <a:ext cx="8411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CS &amp; US are better associated if they both occur in the</a:t>
            </a:r>
          </a:p>
          <a:p>
            <a:r>
              <a:rPr lang="en-US" sz="2400" dirty="0"/>
              <a:t>same spatial location than when they are from different locations.</a:t>
            </a:r>
          </a:p>
        </p:txBody>
      </p:sp>
    </p:spTree>
    <p:extLst>
      <p:ext uri="{BB962C8B-B14F-4D97-AF65-F5344CB8AC3E}">
        <p14:creationId xmlns:p14="http://schemas.microsoft.com/office/powerpoint/2010/main" val="616157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Spatial Contiguity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95" y="3545204"/>
            <a:ext cx="8558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For example, water stain on the ceiling is better associated with a leaking pipe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that occurs directly overhead, versus a pipe that is not directly overhead.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354218"/>
            <a:ext cx="8411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CS &amp; US are better associated if they both occur in the</a:t>
            </a:r>
          </a:p>
          <a:p>
            <a:r>
              <a:rPr lang="en-US" sz="2400" dirty="0"/>
              <a:t>same spatial location than when they are from different locations.</a:t>
            </a:r>
          </a:p>
        </p:txBody>
      </p:sp>
      <p:pic>
        <p:nvPicPr>
          <p:cNvPr id="4" name="Picture 3" descr="Ceiling Spots 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13" y="4253090"/>
            <a:ext cx="2377842" cy="1783382"/>
          </a:xfrm>
          <a:prstGeom prst="rect">
            <a:avLst/>
          </a:prstGeom>
        </p:spPr>
      </p:pic>
      <p:pic>
        <p:nvPicPr>
          <p:cNvPr id="6" name="Picture 5" descr="pipe_leak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26" y="4253090"/>
            <a:ext cx="2680541" cy="17833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39238" y="4912773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84228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822325" y="1952625"/>
            <a:ext cx="786564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 dirty="0"/>
              <a:t>Three Key Questions</a:t>
            </a:r>
          </a:p>
          <a:p>
            <a:endParaRPr lang="en-US" dirty="0"/>
          </a:p>
          <a:p>
            <a:r>
              <a:rPr lang="en-US" dirty="0"/>
              <a:t>   </a:t>
            </a:r>
            <a:r>
              <a:rPr lang="en-US" dirty="0">
                <a:solidFill>
                  <a:srgbClr val="FF0000"/>
                </a:solidFill>
              </a:rPr>
              <a:t>1. What are the major determinants of learning?</a:t>
            </a:r>
          </a:p>
          <a:p>
            <a:r>
              <a:rPr lang="en-US" dirty="0"/>
              <a:t>   2. What is the content of learning?</a:t>
            </a:r>
          </a:p>
          <a:p>
            <a:r>
              <a:rPr lang="en-US" dirty="0"/>
              <a:t>   3. How does learning get translated into performance?</a:t>
            </a:r>
          </a:p>
        </p:txBody>
      </p:sp>
    </p:spTree>
    <p:extLst>
      <p:ext uri="{BB962C8B-B14F-4D97-AF65-F5344CB8AC3E}">
        <p14:creationId xmlns:p14="http://schemas.microsoft.com/office/powerpoint/2010/main" val="3844000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Spatial Contiguity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95" y="3545204"/>
            <a:ext cx="8448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Another example is food aversion learning. We think of foods and illness both being processed in the gut, and this could help their association formation.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354218"/>
            <a:ext cx="8411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CS &amp; US are better associated if they both occur in the</a:t>
            </a:r>
          </a:p>
          <a:p>
            <a:r>
              <a:rPr lang="en-US" sz="2400" dirty="0"/>
              <a:t>same spatial location than when they are from different locations.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9238" y="5077663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9" y="4445855"/>
            <a:ext cx="2385518" cy="17868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220" y="4445855"/>
            <a:ext cx="2989289" cy="198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0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Temporal Contiguity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822325" y="1768575"/>
            <a:ext cx="52426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dirty="0" err="1"/>
              <a:t>Tanimoto</a:t>
            </a:r>
            <a:r>
              <a:rPr lang="en-US" dirty="0"/>
              <a:t> et al (2004) Study, revisited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354218"/>
            <a:ext cx="6407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CS &amp; US are better associated if they occur closely</a:t>
            </a:r>
          </a:p>
          <a:p>
            <a:r>
              <a:rPr lang="en-US" sz="2400" dirty="0"/>
              <a:t>together in time.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530" y="2896854"/>
            <a:ext cx="3957644" cy="2663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942" y="5633366"/>
            <a:ext cx="82208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Fruit fly study:  Flies avoid an odor paired with shock, but some forward</a:t>
            </a:r>
          </a:p>
          <a:p>
            <a:r>
              <a:rPr lang="en-US" dirty="0">
                <a:solidFill>
                  <a:srgbClr val="FF0000"/>
                </a:solidFill>
              </a:rPr>
              <a:t>CS-US intervals are better than others.  This avoidance decreases as the CS-US interval</a:t>
            </a:r>
          </a:p>
          <a:p>
            <a:r>
              <a:rPr lang="en-US" dirty="0">
                <a:solidFill>
                  <a:srgbClr val="FF0000"/>
                </a:solidFill>
              </a:rPr>
              <a:t>Increases beyond a certain point.</a:t>
            </a:r>
          </a:p>
        </p:txBody>
      </p:sp>
      <p:sp>
        <p:nvSpPr>
          <p:cNvPr id="5" name="Oval 4"/>
          <p:cNvSpPr/>
          <p:nvPr/>
        </p:nvSpPr>
        <p:spPr>
          <a:xfrm>
            <a:off x="5522295" y="2896854"/>
            <a:ext cx="1342879" cy="244046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63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Relative Temporal Contiguity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832599" y="1193091"/>
            <a:ext cx="30533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dirty="0"/>
              <a:t>Kaplan (1978) Study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713076"/>
            <a:ext cx="5803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CS-US interval relative to the ITI that affects learning.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267" y="4424716"/>
            <a:ext cx="85715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Pigeon </a:t>
            </a:r>
            <a:r>
              <a:rPr lang="en-US" dirty="0" err="1">
                <a:solidFill>
                  <a:srgbClr val="FF0000"/>
                </a:solidFill>
              </a:rPr>
              <a:t>autoshaping</a:t>
            </a:r>
            <a:r>
              <a:rPr lang="en-US" dirty="0">
                <a:solidFill>
                  <a:srgbClr val="FF0000"/>
                </a:solidFill>
              </a:rPr>
              <a:t> paradigm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Two groups trained with a trace conditioning procedure (Key Light – Gap – Grain)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One group trained with a short inter-trial interval (ITI), and one group with a long ITI.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Both groups have the SAME CS-US interval, i.e., the same CS-US temporal contiguity.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However, the Long ITI group acquires conditioned approach to the Key Light, but the</a:t>
            </a:r>
          </a:p>
          <a:p>
            <a:r>
              <a:rPr lang="en-US" dirty="0">
                <a:solidFill>
                  <a:srgbClr val="FF0000"/>
                </a:solidFill>
              </a:rPr>
              <a:t>Short ITI group acquires conditioned withdrawal from the Key Light.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Clearly, the </a:t>
            </a:r>
            <a:r>
              <a:rPr lang="en-US" i="1" dirty="0">
                <a:solidFill>
                  <a:srgbClr val="FF0000"/>
                </a:solidFill>
              </a:rPr>
              <a:t>absolute</a:t>
            </a:r>
            <a:r>
              <a:rPr lang="en-US" dirty="0">
                <a:solidFill>
                  <a:srgbClr val="FF0000"/>
                </a:solidFill>
              </a:rPr>
              <a:t> temporal contiguity </a:t>
            </a:r>
            <a:r>
              <a:rPr lang="en-US" dirty="0" err="1">
                <a:solidFill>
                  <a:srgbClr val="FF0000"/>
                </a:solidFill>
              </a:rPr>
              <a:t>doesn</a:t>
            </a:r>
            <a:r>
              <a:rPr lang="fr-FR" dirty="0">
                <a:solidFill>
                  <a:srgbClr val="FF0000"/>
                </a:solidFill>
              </a:rPr>
              <a:t>’</a:t>
            </a:r>
            <a:r>
              <a:rPr lang="en-US" dirty="0">
                <a:solidFill>
                  <a:srgbClr val="FF0000"/>
                </a:solidFill>
              </a:rPr>
              <a:t>t tell the whole story.</a:t>
            </a:r>
          </a:p>
          <a:p>
            <a:pPr marL="285750" indent="-285750">
              <a:buFont typeface="Arial"/>
              <a:buChar char="•"/>
            </a:pPr>
            <a:r>
              <a:rPr lang="en-US" i="1" dirty="0">
                <a:solidFill>
                  <a:srgbClr val="FF0000"/>
                </a:solidFill>
              </a:rPr>
              <a:t>Relative</a:t>
            </a:r>
            <a:r>
              <a:rPr lang="en-US" dirty="0">
                <a:solidFill>
                  <a:srgbClr val="FF0000"/>
                </a:solidFill>
              </a:rPr>
              <a:t> temporal contiguity is also important (CS-US interval relative to the ITI).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31" y="2517714"/>
            <a:ext cx="2732158" cy="898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110" y="2517714"/>
            <a:ext cx="2732158" cy="8981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31" y="3450529"/>
            <a:ext cx="2732158" cy="8981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512" y="3450529"/>
            <a:ext cx="2732158" cy="8981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0110" y="3845923"/>
            <a:ext cx="170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*** Long ITI ***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4235" y="2866779"/>
            <a:ext cx="972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Short ITI</a:t>
            </a:r>
          </a:p>
        </p:txBody>
      </p:sp>
      <p:sp>
        <p:nvSpPr>
          <p:cNvPr id="8" name="Oval 7"/>
          <p:cNvSpPr/>
          <p:nvPr/>
        </p:nvSpPr>
        <p:spPr>
          <a:xfrm>
            <a:off x="2629865" y="2665570"/>
            <a:ext cx="1106887" cy="78495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29866" y="3602929"/>
            <a:ext cx="3536697" cy="78495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10" y="1228634"/>
            <a:ext cx="2790815" cy="209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92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CS-US Contingency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1568109" y="1310217"/>
            <a:ext cx="584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Contingency Experiment (Rescorla, 1968)</a:t>
            </a:r>
            <a:endParaRPr lang="en-US"/>
          </a:p>
        </p:txBody>
      </p:sp>
      <p:sp>
        <p:nvSpPr>
          <p:cNvPr id="71683" name="Line 6"/>
          <p:cNvSpPr>
            <a:spLocks noChangeShapeType="1"/>
          </p:cNvSpPr>
          <p:nvPr/>
        </p:nvSpPr>
        <p:spPr bwMode="auto">
          <a:xfrm>
            <a:off x="2345984" y="240559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Line 7"/>
          <p:cNvSpPr>
            <a:spLocks noChangeShapeType="1"/>
          </p:cNvSpPr>
          <p:nvPr/>
        </p:nvSpPr>
        <p:spPr bwMode="auto">
          <a:xfrm>
            <a:off x="2650784" y="240559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Line 8"/>
          <p:cNvSpPr>
            <a:spLocks noChangeShapeType="1"/>
          </p:cNvSpPr>
          <p:nvPr/>
        </p:nvSpPr>
        <p:spPr bwMode="auto">
          <a:xfrm>
            <a:off x="2345984" y="240559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Line 9"/>
          <p:cNvSpPr>
            <a:spLocks noChangeShapeType="1"/>
          </p:cNvSpPr>
          <p:nvPr/>
        </p:nvSpPr>
        <p:spPr bwMode="auto">
          <a:xfrm>
            <a:off x="2650784" y="2710392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Line 10"/>
          <p:cNvSpPr>
            <a:spLocks noChangeShapeType="1"/>
          </p:cNvSpPr>
          <p:nvPr/>
        </p:nvSpPr>
        <p:spPr bwMode="auto">
          <a:xfrm>
            <a:off x="3565184" y="240559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Line 11"/>
          <p:cNvSpPr>
            <a:spLocks noChangeShapeType="1"/>
          </p:cNvSpPr>
          <p:nvPr/>
        </p:nvSpPr>
        <p:spPr bwMode="auto">
          <a:xfrm>
            <a:off x="3869984" y="240559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9" name="Line 12"/>
          <p:cNvSpPr>
            <a:spLocks noChangeShapeType="1"/>
          </p:cNvSpPr>
          <p:nvPr/>
        </p:nvSpPr>
        <p:spPr bwMode="auto">
          <a:xfrm>
            <a:off x="3565184" y="240559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Line 13"/>
          <p:cNvSpPr>
            <a:spLocks noChangeShapeType="1"/>
          </p:cNvSpPr>
          <p:nvPr/>
        </p:nvSpPr>
        <p:spPr bwMode="auto">
          <a:xfrm>
            <a:off x="4936784" y="240559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Line 14"/>
          <p:cNvSpPr>
            <a:spLocks noChangeShapeType="1"/>
          </p:cNvSpPr>
          <p:nvPr/>
        </p:nvSpPr>
        <p:spPr bwMode="auto">
          <a:xfrm>
            <a:off x="5241584" y="240559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Line 15"/>
          <p:cNvSpPr>
            <a:spLocks noChangeShapeType="1"/>
          </p:cNvSpPr>
          <p:nvPr/>
        </p:nvSpPr>
        <p:spPr bwMode="auto">
          <a:xfrm>
            <a:off x="4936784" y="240559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Line 16"/>
          <p:cNvSpPr>
            <a:spLocks noChangeShapeType="1"/>
          </p:cNvSpPr>
          <p:nvPr/>
        </p:nvSpPr>
        <p:spPr bwMode="auto">
          <a:xfrm>
            <a:off x="6536984" y="240559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4" name="Line 17"/>
          <p:cNvSpPr>
            <a:spLocks noChangeShapeType="1"/>
          </p:cNvSpPr>
          <p:nvPr/>
        </p:nvSpPr>
        <p:spPr bwMode="auto">
          <a:xfrm>
            <a:off x="6841784" y="240559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5" name="Line 18"/>
          <p:cNvSpPr>
            <a:spLocks noChangeShapeType="1"/>
          </p:cNvSpPr>
          <p:nvPr/>
        </p:nvSpPr>
        <p:spPr bwMode="auto">
          <a:xfrm>
            <a:off x="6536984" y="240559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6" name="Line 19"/>
          <p:cNvSpPr>
            <a:spLocks noChangeShapeType="1"/>
          </p:cNvSpPr>
          <p:nvPr/>
        </p:nvSpPr>
        <p:spPr bwMode="auto">
          <a:xfrm>
            <a:off x="3869984" y="2710392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7" name="Line 20"/>
          <p:cNvSpPr>
            <a:spLocks noChangeShapeType="1"/>
          </p:cNvSpPr>
          <p:nvPr/>
        </p:nvSpPr>
        <p:spPr bwMode="auto">
          <a:xfrm>
            <a:off x="5241584" y="2710392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8" name="Line 21"/>
          <p:cNvSpPr>
            <a:spLocks noChangeShapeType="1"/>
          </p:cNvSpPr>
          <p:nvPr/>
        </p:nvSpPr>
        <p:spPr bwMode="auto">
          <a:xfrm>
            <a:off x="6841784" y="27103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9" name="Line 22"/>
          <p:cNvSpPr>
            <a:spLocks noChangeShapeType="1"/>
          </p:cNvSpPr>
          <p:nvPr/>
        </p:nvSpPr>
        <p:spPr bwMode="auto">
          <a:xfrm flipH="1">
            <a:off x="1736384" y="2710392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0" name="Line 40"/>
          <p:cNvSpPr>
            <a:spLocks noChangeShapeType="1"/>
          </p:cNvSpPr>
          <p:nvPr/>
        </p:nvSpPr>
        <p:spPr bwMode="auto">
          <a:xfrm>
            <a:off x="1736384" y="3091392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1" name="Text Box 41"/>
          <p:cNvSpPr txBox="1">
            <a:spLocks noChangeArrowheads="1"/>
          </p:cNvSpPr>
          <p:nvPr/>
        </p:nvSpPr>
        <p:spPr bwMode="auto">
          <a:xfrm>
            <a:off x="1050584" y="2405592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CS</a:t>
            </a:r>
          </a:p>
        </p:txBody>
      </p:sp>
      <p:sp>
        <p:nvSpPr>
          <p:cNvPr id="71702" name="Rectangle 42"/>
          <p:cNvSpPr>
            <a:spLocks noChangeArrowheads="1"/>
          </p:cNvSpPr>
          <p:nvPr/>
        </p:nvSpPr>
        <p:spPr bwMode="auto">
          <a:xfrm>
            <a:off x="1050584" y="2786592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US</a:t>
            </a:r>
          </a:p>
        </p:txBody>
      </p:sp>
      <p:sp>
        <p:nvSpPr>
          <p:cNvPr id="71703" name="Line 63"/>
          <p:cNvSpPr>
            <a:spLocks noChangeShapeType="1"/>
          </p:cNvSpPr>
          <p:nvPr/>
        </p:nvSpPr>
        <p:spPr bwMode="auto">
          <a:xfrm>
            <a:off x="2650784" y="286279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4" name="Line 64"/>
          <p:cNvSpPr>
            <a:spLocks noChangeShapeType="1"/>
          </p:cNvSpPr>
          <p:nvPr/>
        </p:nvSpPr>
        <p:spPr bwMode="auto">
          <a:xfrm>
            <a:off x="5241584" y="286279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6" name="Text Box 96"/>
          <p:cNvSpPr txBox="1">
            <a:spLocks noChangeArrowheads="1"/>
          </p:cNvSpPr>
          <p:nvPr/>
        </p:nvSpPr>
        <p:spPr bwMode="auto">
          <a:xfrm>
            <a:off x="1949109" y="1838855"/>
            <a:ext cx="579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Prob (US|CS) = 0.5, Prob (US|no CS) = 0, delta P = 0.5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580" y="5090363"/>
            <a:ext cx="902362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Fear conditioning paradigm with rats (Tone CS and foot shock US – measure suppression).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 Control Group was trained with a “positive contingency” (shown above).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This diagram illustrates the basic procedure. Half of the CSs were paired with a US.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Notice that “contingency” is defined in terms of a difference (delta P) between two</a:t>
            </a:r>
          </a:p>
          <a:p>
            <a:r>
              <a:rPr lang="en-US" dirty="0">
                <a:solidFill>
                  <a:srgbClr val="FF0000"/>
                </a:solidFill>
              </a:rPr>
              <a:t>	conditional probabilities (P (US|CS) and P(</a:t>
            </a:r>
            <a:r>
              <a:rPr lang="en-US" dirty="0" err="1">
                <a:solidFill>
                  <a:srgbClr val="FF0000"/>
                </a:solidFill>
              </a:rPr>
              <a:t>US|no</a:t>
            </a:r>
            <a:r>
              <a:rPr lang="en-US" dirty="0">
                <a:solidFill>
                  <a:srgbClr val="FF0000"/>
                </a:solidFill>
              </a:rPr>
              <a:t> CS)).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2355" y="4794937"/>
            <a:ext cx="92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</a:t>
            </a:r>
            <a:r>
              <a:rPr lang="en-US" dirty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147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CS-US Contingency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1568109" y="1310217"/>
            <a:ext cx="584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Contingency Experiment (Rescorla, 1968)</a:t>
            </a:r>
            <a:endParaRPr lang="en-US"/>
          </a:p>
        </p:txBody>
      </p:sp>
      <p:sp>
        <p:nvSpPr>
          <p:cNvPr id="71683" name="Line 6"/>
          <p:cNvSpPr>
            <a:spLocks noChangeShapeType="1"/>
          </p:cNvSpPr>
          <p:nvPr/>
        </p:nvSpPr>
        <p:spPr bwMode="auto">
          <a:xfrm>
            <a:off x="2345984" y="240559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Line 7"/>
          <p:cNvSpPr>
            <a:spLocks noChangeShapeType="1"/>
          </p:cNvSpPr>
          <p:nvPr/>
        </p:nvSpPr>
        <p:spPr bwMode="auto">
          <a:xfrm>
            <a:off x="2650784" y="240559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Line 8"/>
          <p:cNvSpPr>
            <a:spLocks noChangeShapeType="1"/>
          </p:cNvSpPr>
          <p:nvPr/>
        </p:nvSpPr>
        <p:spPr bwMode="auto">
          <a:xfrm>
            <a:off x="2345984" y="240559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Line 9"/>
          <p:cNvSpPr>
            <a:spLocks noChangeShapeType="1"/>
          </p:cNvSpPr>
          <p:nvPr/>
        </p:nvSpPr>
        <p:spPr bwMode="auto">
          <a:xfrm>
            <a:off x="2650784" y="2710392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Line 10"/>
          <p:cNvSpPr>
            <a:spLocks noChangeShapeType="1"/>
          </p:cNvSpPr>
          <p:nvPr/>
        </p:nvSpPr>
        <p:spPr bwMode="auto">
          <a:xfrm>
            <a:off x="3565184" y="240559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Line 11"/>
          <p:cNvSpPr>
            <a:spLocks noChangeShapeType="1"/>
          </p:cNvSpPr>
          <p:nvPr/>
        </p:nvSpPr>
        <p:spPr bwMode="auto">
          <a:xfrm>
            <a:off x="3869984" y="240559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9" name="Line 12"/>
          <p:cNvSpPr>
            <a:spLocks noChangeShapeType="1"/>
          </p:cNvSpPr>
          <p:nvPr/>
        </p:nvSpPr>
        <p:spPr bwMode="auto">
          <a:xfrm>
            <a:off x="3565184" y="240559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Line 13"/>
          <p:cNvSpPr>
            <a:spLocks noChangeShapeType="1"/>
          </p:cNvSpPr>
          <p:nvPr/>
        </p:nvSpPr>
        <p:spPr bwMode="auto">
          <a:xfrm>
            <a:off x="4936784" y="240559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Line 14"/>
          <p:cNvSpPr>
            <a:spLocks noChangeShapeType="1"/>
          </p:cNvSpPr>
          <p:nvPr/>
        </p:nvSpPr>
        <p:spPr bwMode="auto">
          <a:xfrm>
            <a:off x="5241584" y="240559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Line 15"/>
          <p:cNvSpPr>
            <a:spLocks noChangeShapeType="1"/>
          </p:cNvSpPr>
          <p:nvPr/>
        </p:nvSpPr>
        <p:spPr bwMode="auto">
          <a:xfrm>
            <a:off x="4936784" y="240559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Line 16"/>
          <p:cNvSpPr>
            <a:spLocks noChangeShapeType="1"/>
          </p:cNvSpPr>
          <p:nvPr/>
        </p:nvSpPr>
        <p:spPr bwMode="auto">
          <a:xfrm>
            <a:off x="6536984" y="240559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4" name="Line 17"/>
          <p:cNvSpPr>
            <a:spLocks noChangeShapeType="1"/>
          </p:cNvSpPr>
          <p:nvPr/>
        </p:nvSpPr>
        <p:spPr bwMode="auto">
          <a:xfrm>
            <a:off x="6841784" y="240559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5" name="Line 18"/>
          <p:cNvSpPr>
            <a:spLocks noChangeShapeType="1"/>
          </p:cNvSpPr>
          <p:nvPr/>
        </p:nvSpPr>
        <p:spPr bwMode="auto">
          <a:xfrm>
            <a:off x="6536984" y="240559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6" name="Line 19"/>
          <p:cNvSpPr>
            <a:spLocks noChangeShapeType="1"/>
          </p:cNvSpPr>
          <p:nvPr/>
        </p:nvSpPr>
        <p:spPr bwMode="auto">
          <a:xfrm>
            <a:off x="3869984" y="2710392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7" name="Line 20"/>
          <p:cNvSpPr>
            <a:spLocks noChangeShapeType="1"/>
          </p:cNvSpPr>
          <p:nvPr/>
        </p:nvSpPr>
        <p:spPr bwMode="auto">
          <a:xfrm>
            <a:off x="5241584" y="2710392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8" name="Line 21"/>
          <p:cNvSpPr>
            <a:spLocks noChangeShapeType="1"/>
          </p:cNvSpPr>
          <p:nvPr/>
        </p:nvSpPr>
        <p:spPr bwMode="auto">
          <a:xfrm>
            <a:off x="6841784" y="27103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9" name="Line 22"/>
          <p:cNvSpPr>
            <a:spLocks noChangeShapeType="1"/>
          </p:cNvSpPr>
          <p:nvPr/>
        </p:nvSpPr>
        <p:spPr bwMode="auto">
          <a:xfrm flipH="1">
            <a:off x="1736384" y="2710392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0" name="Line 40"/>
          <p:cNvSpPr>
            <a:spLocks noChangeShapeType="1"/>
          </p:cNvSpPr>
          <p:nvPr/>
        </p:nvSpPr>
        <p:spPr bwMode="auto">
          <a:xfrm>
            <a:off x="1736384" y="3091392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1" name="Text Box 41"/>
          <p:cNvSpPr txBox="1">
            <a:spLocks noChangeArrowheads="1"/>
          </p:cNvSpPr>
          <p:nvPr/>
        </p:nvSpPr>
        <p:spPr bwMode="auto">
          <a:xfrm>
            <a:off x="1050584" y="2405592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CS</a:t>
            </a:r>
          </a:p>
        </p:txBody>
      </p:sp>
      <p:sp>
        <p:nvSpPr>
          <p:cNvPr id="71702" name="Rectangle 42"/>
          <p:cNvSpPr>
            <a:spLocks noChangeArrowheads="1"/>
          </p:cNvSpPr>
          <p:nvPr/>
        </p:nvSpPr>
        <p:spPr bwMode="auto">
          <a:xfrm>
            <a:off x="1050584" y="2786592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US</a:t>
            </a:r>
          </a:p>
        </p:txBody>
      </p:sp>
      <p:sp>
        <p:nvSpPr>
          <p:cNvPr id="71703" name="Line 63"/>
          <p:cNvSpPr>
            <a:spLocks noChangeShapeType="1"/>
          </p:cNvSpPr>
          <p:nvPr/>
        </p:nvSpPr>
        <p:spPr bwMode="auto">
          <a:xfrm>
            <a:off x="2650784" y="286279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4" name="Line 64"/>
          <p:cNvSpPr>
            <a:spLocks noChangeShapeType="1"/>
          </p:cNvSpPr>
          <p:nvPr/>
        </p:nvSpPr>
        <p:spPr bwMode="auto">
          <a:xfrm>
            <a:off x="5241584" y="286279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5" name="Line 65"/>
          <p:cNvSpPr>
            <a:spLocks noChangeShapeType="1"/>
          </p:cNvSpPr>
          <p:nvPr/>
        </p:nvSpPr>
        <p:spPr bwMode="auto">
          <a:xfrm>
            <a:off x="2422184" y="404743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6" name="Line 66"/>
          <p:cNvSpPr>
            <a:spLocks noChangeShapeType="1"/>
          </p:cNvSpPr>
          <p:nvPr/>
        </p:nvSpPr>
        <p:spPr bwMode="auto">
          <a:xfrm>
            <a:off x="2726984" y="404743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7" name="Line 67"/>
          <p:cNvSpPr>
            <a:spLocks noChangeShapeType="1"/>
          </p:cNvSpPr>
          <p:nvPr/>
        </p:nvSpPr>
        <p:spPr bwMode="auto">
          <a:xfrm>
            <a:off x="2422184" y="404743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8" name="Line 68"/>
          <p:cNvSpPr>
            <a:spLocks noChangeShapeType="1"/>
          </p:cNvSpPr>
          <p:nvPr/>
        </p:nvSpPr>
        <p:spPr bwMode="auto">
          <a:xfrm>
            <a:off x="2726984" y="4352232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9" name="Line 69"/>
          <p:cNvSpPr>
            <a:spLocks noChangeShapeType="1"/>
          </p:cNvSpPr>
          <p:nvPr/>
        </p:nvSpPr>
        <p:spPr bwMode="auto">
          <a:xfrm>
            <a:off x="3641384" y="404743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0" name="Line 70"/>
          <p:cNvSpPr>
            <a:spLocks noChangeShapeType="1"/>
          </p:cNvSpPr>
          <p:nvPr/>
        </p:nvSpPr>
        <p:spPr bwMode="auto">
          <a:xfrm>
            <a:off x="3946184" y="404743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1" name="Line 71"/>
          <p:cNvSpPr>
            <a:spLocks noChangeShapeType="1"/>
          </p:cNvSpPr>
          <p:nvPr/>
        </p:nvSpPr>
        <p:spPr bwMode="auto">
          <a:xfrm>
            <a:off x="3641384" y="404743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2" name="Line 72"/>
          <p:cNvSpPr>
            <a:spLocks noChangeShapeType="1"/>
          </p:cNvSpPr>
          <p:nvPr/>
        </p:nvSpPr>
        <p:spPr bwMode="auto">
          <a:xfrm>
            <a:off x="5012984" y="404743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3" name="Line 73"/>
          <p:cNvSpPr>
            <a:spLocks noChangeShapeType="1"/>
          </p:cNvSpPr>
          <p:nvPr/>
        </p:nvSpPr>
        <p:spPr bwMode="auto">
          <a:xfrm>
            <a:off x="5317784" y="404743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4" name="Line 74"/>
          <p:cNvSpPr>
            <a:spLocks noChangeShapeType="1"/>
          </p:cNvSpPr>
          <p:nvPr/>
        </p:nvSpPr>
        <p:spPr bwMode="auto">
          <a:xfrm>
            <a:off x="5012984" y="404743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5" name="Line 75"/>
          <p:cNvSpPr>
            <a:spLocks noChangeShapeType="1"/>
          </p:cNvSpPr>
          <p:nvPr/>
        </p:nvSpPr>
        <p:spPr bwMode="auto">
          <a:xfrm>
            <a:off x="6613184" y="404743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6" name="Line 76"/>
          <p:cNvSpPr>
            <a:spLocks noChangeShapeType="1"/>
          </p:cNvSpPr>
          <p:nvPr/>
        </p:nvSpPr>
        <p:spPr bwMode="auto">
          <a:xfrm>
            <a:off x="6917984" y="404743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7" name="Line 77"/>
          <p:cNvSpPr>
            <a:spLocks noChangeShapeType="1"/>
          </p:cNvSpPr>
          <p:nvPr/>
        </p:nvSpPr>
        <p:spPr bwMode="auto">
          <a:xfrm>
            <a:off x="6613184" y="404743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8" name="Line 78"/>
          <p:cNvSpPr>
            <a:spLocks noChangeShapeType="1"/>
          </p:cNvSpPr>
          <p:nvPr/>
        </p:nvSpPr>
        <p:spPr bwMode="auto">
          <a:xfrm>
            <a:off x="3946184" y="4352232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9" name="Line 79"/>
          <p:cNvSpPr>
            <a:spLocks noChangeShapeType="1"/>
          </p:cNvSpPr>
          <p:nvPr/>
        </p:nvSpPr>
        <p:spPr bwMode="auto">
          <a:xfrm>
            <a:off x="5317784" y="4352232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0" name="Line 80"/>
          <p:cNvSpPr>
            <a:spLocks noChangeShapeType="1"/>
          </p:cNvSpPr>
          <p:nvPr/>
        </p:nvSpPr>
        <p:spPr bwMode="auto">
          <a:xfrm>
            <a:off x="6917984" y="435223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1" name="Line 81"/>
          <p:cNvSpPr>
            <a:spLocks noChangeShapeType="1"/>
          </p:cNvSpPr>
          <p:nvPr/>
        </p:nvSpPr>
        <p:spPr bwMode="auto">
          <a:xfrm flipH="1">
            <a:off x="1812584" y="4352232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2" name="Line 82"/>
          <p:cNvSpPr>
            <a:spLocks noChangeShapeType="1"/>
          </p:cNvSpPr>
          <p:nvPr/>
        </p:nvSpPr>
        <p:spPr bwMode="auto">
          <a:xfrm>
            <a:off x="1812584" y="4733232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3" name="Text Box 83"/>
          <p:cNvSpPr txBox="1">
            <a:spLocks noChangeArrowheads="1"/>
          </p:cNvSpPr>
          <p:nvPr/>
        </p:nvSpPr>
        <p:spPr bwMode="auto">
          <a:xfrm>
            <a:off x="1126784" y="4047432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CS</a:t>
            </a:r>
          </a:p>
        </p:txBody>
      </p:sp>
      <p:sp>
        <p:nvSpPr>
          <p:cNvPr id="71724" name="Rectangle 84"/>
          <p:cNvSpPr>
            <a:spLocks noChangeArrowheads="1"/>
          </p:cNvSpPr>
          <p:nvPr/>
        </p:nvSpPr>
        <p:spPr bwMode="auto">
          <a:xfrm>
            <a:off x="1126784" y="4428432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US</a:t>
            </a:r>
          </a:p>
        </p:txBody>
      </p:sp>
      <p:sp>
        <p:nvSpPr>
          <p:cNvPr id="71725" name="Line 85"/>
          <p:cNvSpPr>
            <a:spLocks noChangeShapeType="1"/>
          </p:cNvSpPr>
          <p:nvPr/>
        </p:nvSpPr>
        <p:spPr bwMode="auto">
          <a:xfrm>
            <a:off x="27269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6" name="Line 86"/>
          <p:cNvSpPr>
            <a:spLocks noChangeShapeType="1"/>
          </p:cNvSpPr>
          <p:nvPr/>
        </p:nvSpPr>
        <p:spPr bwMode="auto">
          <a:xfrm>
            <a:off x="53177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7" name="Line 87"/>
          <p:cNvSpPr>
            <a:spLocks noChangeShapeType="1"/>
          </p:cNvSpPr>
          <p:nvPr/>
        </p:nvSpPr>
        <p:spPr bwMode="auto">
          <a:xfrm>
            <a:off x="29555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8" name="Line 88"/>
          <p:cNvSpPr>
            <a:spLocks noChangeShapeType="1"/>
          </p:cNvSpPr>
          <p:nvPr/>
        </p:nvSpPr>
        <p:spPr bwMode="auto">
          <a:xfrm>
            <a:off x="32603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9" name="Line 89"/>
          <p:cNvSpPr>
            <a:spLocks noChangeShapeType="1"/>
          </p:cNvSpPr>
          <p:nvPr/>
        </p:nvSpPr>
        <p:spPr bwMode="auto">
          <a:xfrm>
            <a:off x="33365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0" name="Line 90"/>
          <p:cNvSpPr>
            <a:spLocks noChangeShapeType="1"/>
          </p:cNvSpPr>
          <p:nvPr/>
        </p:nvSpPr>
        <p:spPr bwMode="auto">
          <a:xfrm>
            <a:off x="43271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1" name="Line 91"/>
          <p:cNvSpPr>
            <a:spLocks noChangeShapeType="1"/>
          </p:cNvSpPr>
          <p:nvPr/>
        </p:nvSpPr>
        <p:spPr bwMode="auto">
          <a:xfrm>
            <a:off x="47843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2" name="Line 92"/>
          <p:cNvSpPr>
            <a:spLocks noChangeShapeType="1"/>
          </p:cNvSpPr>
          <p:nvPr/>
        </p:nvSpPr>
        <p:spPr bwMode="auto">
          <a:xfrm>
            <a:off x="58511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3" name="Line 93"/>
          <p:cNvSpPr>
            <a:spLocks noChangeShapeType="1"/>
          </p:cNvSpPr>
          <p:nvPr/>
        </p:nvSpPr>
        <p:spPr bwMode="auto">
          <a:xfrm>
            <a:off x="56225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4" name="Line 94"/>
          <p:cNvSpPr>
            <a:spLocks noChangeShapeType="1"/>
          </p:cNvSpPr>
          <p:nvPr/>
        </p:nvSpPr>
        <p:spPr bwMode="auto">
          <a:xfrm>
            <a:off x="63845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5" name="Line 95"/>
          <p:cNvSpPr>
            <a:spLocks noChangeShapeType="1"/>
          </p:cNvSpPr>
          <p:nvPr/>
        </p:nvSpPr>
        <p:spPr bwMode="auto">
          <a:xfrm>
            <a:off x="63083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6" name="Text Box 96"/>
          <p:cNvSpPr txBox="1">
            <a:spLocks noChangeArrowheads="1"/>
          </p:cNvSpPr>
          <p:nvPr/>
        </p:nvSpPr>
        <p:spPr bwMode="auto">
          <a:xfrm>
            <a:off x="1949109" y="1838855"/>
            <a:ext cx="579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Prob (US|CS) = 0.5, Prob (US|no CS) = 0, delta P = 0.5</a:t>
            </a:r>
          </a:p>
        </p:txBody>
      </p:sp>
      <p:sp>
        <p:nvSpPr>
          <p:cNvPr id="71737" name="Rectangle 97"/>
          <p:cNvSpPr>
            <a:spLocks noChangeArrowheads="1"/>
          </p:cNvSpPr>
          <p:nvPr/>
        </p:nvSpPr>
        <p:spPr bwMode="auto">
          <a:xfrm>
            <a:off x="1964984" y="3396192"/>
            <a:ext cx="5989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Prob (US|CS) = 0.5, Prob (US|no CS) = 0.5, delta P = 0.0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580" y="5090363"/>
            <a:ext cx="892500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Fear conditioning paradigm with rats (Tone CS and foot shock US – measure suppression).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Two groups were trained, one with a “positive contingency” and one a “zero contingency.”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These two diagrams illustrate the basic procedure given to the two groups of rats.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Notice that “contingency” is defined in terms of a difference (delta P) between two</a:t>
            </a:r>
          </a:p>
          <a:p>
            <a:r>
              <a:rPr lang="en-US" dirty="0">
                <a:solidFill>
                  <a:srgbClr val="FF0000"/>
                </a:solidFill>
              </a:rPr>
              <a:t>	conditional probabilities (P (US|CS) and P(</a:t>
            </a:r>
            <a:r>
              <a:rPr lang="en-US" dirty="0" err="1">
                <a:solidFill>
                  <a:srgbClr val="FF0000"/>
                </a:solidFill>
              </a:rPr>
              <a:t>US|no</a:t>
            </a:r>
            <a:r>
              <a:rPr lang="en-US" dirty="0">
                <a:solidFill>
                  <a:srgbClr val="FF0000"/>
                </a:solidFill>
              </a:rPr>
              <a:t> CS)).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2355" y="4794937"/>
            <a:ext cx="92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</a:t>
            </a:r>
            <a:r>
              <a:rPr lang="en-US" dirty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92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CS-US Contingency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1568109" y="1310217"/>
            <a:ext cx="584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Contingency Experiment (Rescorla, 1968)</a:t>
            </a:r>
            <a:endParaRPr lang="en-US"/>
          </a:p>
        </p:txBody>
      </p:sp>
      <p:sp>
        <p:nvSpPr>
          <p:cNvPr id="71683" name="Line 6"/>
          <p:cNvSpPr>
            <a:spLocks noChangeShapeType="1"/>
          </p:cNvSpPr>
          <p:nvPr/>
        </p:nvSpPr>
        <p:spPr bwMode="auto">
          <a:xfrm>
            <a:off x="2345984" y="240559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Line 7"/>
          <p:cNvSpPr>
            <a:spLocks noChangeShapeType="1"/>
          </p:cNvSpPr>
          <p:nvPr/>
        </p:nvSpPr>
        <p:spPr bwMode="auto">
          <a:xfrm>
            <a:off x="2650784" y="240559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Line 8"/>
          <p:cNvSpPr>
            <a:spLocks noChangeShapeType="1"/>
          </p:cNvSpPr>
          <p:nvPr/>
        </p:nvSpPr>
        <p:spPr bwMode="auto">
          <a:xfrm>
            <a:off x="2345984" y="240559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Line 9"/>
          <p:cNvSpPr>
            <a:spLocks noChangeShapeType="1"/>
          </p:cNvSpPr>
          <p:nvPr/>
        </p:nvSpPr>
        <p:spPr bwMode="auto">
          <a:xfrm>
            <a:off x="2650784" y="2710392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Line 10"/>
          <p:cNvSpPr>
            <a:spLocks noChangeShapeType="1"/>
          </p:cNvSpPr>
          <p:nvPr/>
        </p:nvSpPr>
        <p:spPr bwMode="auto">
          <a:xfrm>
            <a:off x="3565184" y="240559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Line 11"/>
          <p:cNvSpPr>
            <a:spLocks noChangeShapeType="1"/>
          </p:cNvSpPr>
          <p:nvPr/>
        </p:nvSpPr>
        <p:spPr bwMode="auto">
          <a:xfrm>
            <a:off x="3869984" y="240559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9" name="Line 12"/>
          <p:cNvSpPr>
            <a:spLocks noChangeShapeType="1"/>
          </p:cNvSpPr>
          <p:nvPr/>
        </p:nvSpPr>
        <p:spPr bwMode="auto">
          <a:xfrm>
            <a:off x="3565184" y="240559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Line 13"/>
          <p:cNvSpPr>
            <a:spLocks noChangeShapeType="1"/>
          </p:cNvSpPr>
          <p:nvPr/>
        </p:nvSpPr>
        <p:spPr bwMode="auto">
          <a:xfrm>
            <a:off x="4936784" y="240559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Line 14"/>
          <p:cNvSpPr>
            <a:spLocks noChangeShapeType="1"/>
          </p:cNvSpPr>
          <p:nvPr/>
        </p:nvSpPr>
        <p:spPr bwMode="auto">
          <a:xfrm>
            <a:off x="5241584" y="240559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Line 15"/>
          <p:cNvSpPr>
            <a:spLocks noChangeShapeType="1"/>
          </p:cNvSpPr>
          <p:nvPr/>
        </p:nvSpPr>
        <p:spPr bwMode="auto">
          <a:xfrm>
            <a:off x="4936784" y="240559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Line 16"/>
          <p:cNvSpPr>
            <a:spLocks noChangeShapeType="1"/>
          </p:cNvSpPr>
          <p:nvPr/>
        </p:nvSpPr>
        <p:spPr bwMode="auto">
          <a:xfrm>
            <a:off x="6536984" y="240559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4" name="Line 17"/>
          <p:cNvSpPr>
            <a:spLocks noChangeShapeType="1"/>
          </p:cNvSpPr>
          <p:nvPr/>
        </p:nvSpPr>
        <p:spPr bwMode="auto">
          <a:xfrm>
            <a:off x="6841784" y="240559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5" name="Line 18"/>
          <p:cNvSpPr>
            <a:spLocks noChangeShapeType="1"/>
          </p:cNvSpPr>
          <p:nvPr/>
        </p:nvSpPr>
        <p:spPr bwMode="auto">
          <a:xfrm>
            <a:off x="6536984" y="240559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6" name="Line 19"/>
          <p:cNvSpPr>
            <a:spLocks noChangeShapeType="1"/>
          </p:cNvSpPr>
          <p:nvPr/>
        </p:nvSpPr>
        <p:spPr bwMode="auto">
          <a:xfrm>
            <a:off x="3869984" y="2710392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7" name="Line 20"/>
          <p:cNvSpPr>
            <a:spLocks noChangeShapeType="1"/>
          </p:cNvSpPr>
          <p:nvPr/>
        </p:nvSpPr>
        <p:spPr bwMode="auto">
          <a:xfrm>
            <a:off x="5241584" y="2710392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8" name="Line 21"/>
          <p:cNvSpPr>
            <a:spLocks noChangeShapeType="1"/>
          </p:cNvSpPr>
          <p:nvPr/>
        </p:nvSpPr>
        <p:spPr bwMode="auto">
          <a:xfrm>
            <a:off x="6841784" y="27103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9" name="Line 22"/>
          <p:cNvSpPr>
            <a:spLocks noChangeShapeType="1"/>
          </p:cNvSpPr>
          <p:nvPr/>
        </p:nvSpPr>
        <p:spPr bwMode="auto">
          <a:xfrm flipH="1">
            <a:off x="1736384" y="2710392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0" name="Line 40"/>
          <p:cNvSpPr>
            <a:spLocks noChangeShapeType="1"/>
          </p:cNvSpPr>
          <p:nvPr/>
        </p:nvSpPr>
        <p:spPr bwMode="auto">
          <a:xfrm>
            <a:off x="1736384" y="3091392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1" name="Text Box 41"/>
          <p:cNvSpPr txBox="1">
            <a:spLocks noChangeArrowheads="1"/>
          </p:cNvSpPr>
          <p:nvPr/>
        </p:nvSpPr>
        <p:spPr bwMode="auto">
          <a:xfrm>
            <a:off x="1050584" y="2405592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CS</a:t>
            </a:r>
          </a:p>
        </p:txBody>
      </p:sp>
      <p:sp>
        <p:nvSpPr>
          <p:cNvPr id="71702" name="Rectangle 42"/>
          <p:cNvSpPr>
            <a:spLocks noChangeArrowheads="1"/>
          </p:cNvSpPr>
          <p:nvPr/>
        </p:nvSpPr>
        <p:spPr bwMode="auto">
          <a:xfrm>
            <a:off x="1050584" y="2786592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US</a:t>
            </a:r>
          </a:p>
        </p:txBody>
      </p:sp>
      <p:sp>
        <p:nvSpPr>
          <p:cNvPr id="71703" name="Line 63"/>
          <p:cNvSpPr>
            <a:spLocks noChangeShapeType="1"/>
          </p:cNvSpPr>
          <p:nvPr/>
        </p:nvSpPr>
        <p:spPr bwMode="auto">
          <a:xfrm>
            <a:off x="2650784" y="286279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4" name="Line 64"/>
          <p:cNvSpPr>
            <a:spLocks noChangeShapeType="1"/>
          </p:cNvSpPr>
          <p:nvPr/>
        </p:nvSpPr>
        <p:spPr bwMode="auto">
          <a:xfrm>
            <a:off x="5241584" y="286279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5" name="Line 65"/>
          <p:cNvSpPr>
            <a:spLocks noChangeShapeType="1"/>
          </p:cNvSpPr>
          <p:nvPr/>
        </p:nvSpPr>
        <p:spPr bwMode="auto">
          <a:xfrm>
            <a:off x="2422184" y="404743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6" name="Line 66"/>
          <p:cNvSpPr>
            <a:spLocks noChangeShapeType="1"/>
          </p:cNvSpPr>
          <p:nvPr/>
        </p:nvSpPr>
        <p:spPr bwMode="auto">
          <a:xfrm>
            <a:off x="2726984" y="404743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7" name="Line 67"/>
          <p:cNvSpPr>
            <a:spLocks noChangeShapeType="1"/>
          </p:cNvSpPr>
          <p:nvPr/>
        </p:nvSpPr>
        <p:spPr bwMode="auto">
          <a:xfrm>
            <a:off x="2422184" y="404743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8" name="Line 68"/>
          <p:cNvSpPr>
            <a:spLocks noChangeShapeType="1"/>
          </p:cNvSpPr>
          <p:nvPr/>
        </p:nvSpPr>
        <p:spPr bwMode="auto">
          <a:xfrm>
            <a:off x="2726984" y="4352232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9" name="Line 69"/>
          <p:cNvSpPr>
            <a:spLocks noChangeShapeType="1"/>
          </p:cNvSpPr>
          <p:nvPr/>
        </p:nvSpPr>
        <p:spPr bwMode="auto">
          <a:xfrm>
            <a:off x="3641384" y="404743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0" name="Line 70"/>
          <p:cNvSpPr>
            <a:spLocks noChangeShapeType="1"/>
          </p:cNvSpPr>
          <p:nvPr/>
        </p:nvSpPr>
        <p:spPr bwMode="auto">
          <a:xfrm>
            <a:off x="3946184" y="404743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1" name="Line 71"/>
          <p:cNvSpPr>
            <a:spLocks noChangeShapeType="1"/>
          </p:cNvSpPr>
          <p:nvPr/>
        </p:nvSpPr>
        <p:spPr bwMode="auto">
          <a:xfrm>
            <a:off x="3641384" y="404743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2" name="Line 72"/>
          <p:cNvSpPr>
            <a:spLocks noChangeShapeType="1"/>
          </p:cNvSpPr>
          <p:nvPr/>
        </p:nvSpPr>
        <p:spPr bwMode="auto">
          <a:xfrm>
            <a:off x="5012984" y="404743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3" name="Line 73"/>
          <p:cNvSpPr>
            <a:spLocks noChangeShapeType="1"/>
          </p:cNvSpPr>
          <p:nvPr/>
        </p:nvSpPr>
        <p:spPr bwMode="auto">
          <a:xfrm>
            <a:off x="5317784" y="404743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4" name="Line 74"/>
          <p:cNvSpPr>
            <a:spLocks noChangeShapeType="1"/>
          </p:cNvSpPr>
          <p:nvPr/>
        </p:nvSpPr>
        <p:spPr bwMode="auto">
          <a:xfrm>
            <a:off x="5012984" y="404743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5" name="Line 75"/>
          <p:cNvSpPr>
            <a:spLocks noChangeShapeType="1"/>
          </p:cNvSpPr>
          <p:nvPr/>
        </p:nvSpPr>
        <p:spPr bwMode="auto">
          <a:xfrm>
            <a:off x="6613184" y="404743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6" name="Line 76"/>
          <p:cNvSpPr>
            <a:spLocks noChangeShapeType="1"/>
          </p:cNvSpPr>
          <p:nvPr/>
        </p:nvSpPr>
        <p:spPr bwMode="auto">
          <a:xfrm>
            <a:off x="6917984" y="404743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7" name="Line 77"/>
          <p:cNvSpPr>
            <a:spLocks noChangeShapeType="1"/>
          </p:cNvSpPr>
          <p:nvPr/>
        </p:nvSpPr>
        <p:spPr bwMode="auto">
          <a:xfrm>
            <a:off x="6613184" y="404743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8" name="Line 78"/>
          <p:cNvSpPr>
            <a:spLocks noChangeShapeType="1"/>
          </p:cNvSpPr>
          <p:nvPr/>
        </p:nvSpPr>
        <p:spPr bwMode="auto">
          <a:xfrm>
            <a:off x="3946184" y="4352232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9" name="Line 79"/>
          <p:cNvSpPr>
            <a:spLocks noChangeShapeType="1"/>
          </p:cNvSpPr>
          <p:nvPr/>
        </p:nvSpPr>
        <p:spPr bwMode="auto">
          <a:xfrm>
            <a:off x="5317784" y="4352232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0" name="Line 80"/>
          <p:cNvSpPr>
            <a:spLocks noChangeShapeType="1"/>
          </p:cNvSpPr>
          <p:nvPr/>
        </p:nvSpPr>
        <p:spPr bwMode="auto">
          <a:xfrm>
            <a:off x="6917984" y="435223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1" name="Line 81"/>
          <p:cNvSpPr>
            <a:spLocks noChangeShapeType="1"/>
          </p:cNvSpPr>
          <p:nvPr/>
        </p:nvSpPr>
        <p:spPr bwMode="auto">
          <a:xfrm flipH="1">
            <a:off x="1812584" y="4352232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2" name="Line 82"/>
          <p:cNvSpPr>
            <a:spLocks noChangeShapeType="1"/>
          </p:cNvSpPr>
          <p:nvPr/>
        </p:nvSpPr>
        <p:spPr bwMode="auto">
          <a:xfrm>
            <a:off x="1812584" y="4733232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3" name="Text Box 83"/>
          <p:cNvSpPr txBox="1">
            <a:spLocks noChangeArrowheads="1"/>
          </p:cNvSpPr>
          <p:nvPr/>
        </p:nvSpPr>
        <p:spPr bwMode="auto">
          <a:xfrm>
            <a:off x="1126784" y="4047432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CS</a:t>
            </a:r>
          </a:p>
        </p:txBody>
      </p:sp>
      <p:sp>
        <p:nvSpPr>
          <p:cNvPr id="71724" name="Rectangle 84"/>
          <p:cNvSpPr>
            <a:spLocks noChangeArrowheads="1"/>
          </p:cNvSpPr>
          <p:nvPr/>
        </p:nvSpPr>
        <p:spPr bwMode="auto">
          <a:xfrm>
            <a:off x="1126784" y="4428432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US</a:t>
            </a:r>
          </a:p>
        </p:txBody>
      </p:sp>
      <p:sp>
        <p:nvSpPr>
          <p:cNvPr id="71725" name="Line 85"/>
          <p:cNvSpPr>
            <a:spLocks noChangeShapeType="1"/>
          </p:cNvSpPr>
          <p:nvPr/>
        </p:nvSpPr>
        <p:spPr bwMode="auto">
          <a:xfrm>
            <a:off x="27269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6" name="Line 86"/>
          <p:cNvSpPr>
            <a:spLocks noChangeShapeType="1"/>
          </p:cNvSpPr>
          <p:nvPr/>
        </p:nvSpPr>
        <p:spPr bwMode="auto">
          <a:xfrm>
            <a:off x="53177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7" name="Line 87"/>
          <p:cNvSpPr>
            <a:spLocks noChangeShapeType="1"/>
          </p:cNvSpPr>
          <p:nvPr/>
        </p:nvSpPr>
        <p:spPr bwMode="auto">
          <a:xfrm>
            <a:off x="29555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8" name="Line 88"/>
          <p:cNvSpPr>
            <a:spLocks noChangeShapeType="1"/>
          </p:cNvSpPr>
          <p:nvPr/>
        </p:nvSpPr>
        <p:spPr bwMode="auto">
          <a:xfrm>
            <a:off x="32603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9" name="Line 89"/>
          <p:cNvSpPr>
            <a:spLocks noChangeShapeType="1"/>
          </p:cNvSpPr>
          <p:nvPr/>
        </p:nvSpPr>
        <p:spPr bwMode="auto">
          <a:xfrm>
            <a:off x="33365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0" name="Line 90"/>
          <p:cNvSpPr>
            <a:spLocks noChangeShapeType="1"/>
          </p:cNvSpPr>
          <p:nvPr/>
        </p:nvSpPr>
        <p:spPr bwMode="auto">
          <a:xfrm>
            <a:off x="43271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1" name="Line 91"/>
          <p:cNvSpPr>
            <a:spLocks noChangeShapeType="1"/>
          </p:cNvSpPr>
          <p:nvPr/>
        </p:nvSpPr>
        <p:spPr bwMode="auto">
          <a:xfrm>
            <a:off x="47843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2" name="Line 92"/>
          <p:cNvSpPr>
            <a:spLocks noChangeShapeType="1"/>
          </p:cNvSpPr>
          <p:nvPr/>
        </p:nvSpPr>
        <p:spPr bwMode="auto">
          <a:xfrm>
            <a:off x="58511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3" name="Line 93"/>
          <p:cNvSpPr>
            <a:spLocks noChangeShapeType="1"/>
          </p:cNvSpPr>
          <p:nvPr/>
        </p:nvSpPr>
        <p:spPr bwMode="auto">
          <a:xfrm>
            <a:off x="56225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4" name="Line 94"/>
          <p:cNvSpPr>
            <a:spLocks noChangeShapeType="1"/>
          </p:cNvSpPr>
          <p:nvPr/>
        </p:nvSpPr>
        <p:spPr bwMode="auto">
          <a:xfrm>
            <a:off x="63845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5" name="Line 95"/>
          <p:cNvSpPr>
            <a:spLocks noChangeShapeType="1"/>
          </p:cNvSpPr>
          <p:nvPr/>
        </p:nvSpPr>
        <p:spPr bwMode="auto">
          <a:xfrm>
            <a:off x="63083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6" name="Text Box 96"/>
          <p:cNvSpPr txBox="1">
            <a:spLocks noChangeArrowheads="1"/>
          </p:cNvSpPr>
          <p:nvPr/>
        </p:nvSpPr>
        <p:spPr bwMode="auto">
          <a:xfrm>
            <a:off x="1949109" y="1838855"/>
            <a:ext cx="579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Prob (US|CS) = 0.5, Prob (US|no CS) = 0, delta P = 0.5</a:t>
            </a:r>
          </a:p>
        </p:txBody>
      </p:sp>
      <p:sp>
        <p:nvSpPr>
          <p:cNvPr id="71737" name="Rectangle 97"/>
          <p:cNvSpPr>
            <a:spLocks noChangeArrowheads="1"/>
          </p:cNvSpPr>
          <p:nvPr/>
        </p:nvSpPr>
        <p:spPr bwMode="auto">
          <a:xfrm>
            <a:off x="1964984" y="3396192"/>
            <a:ext cx="5989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Prob (US|CS) = 0.5, Prob (US|no CS) = 0.5, delta P = 0.0</a:t>
            </a:r>
          </a:p>
        </p:txBody>
      </p:sp>
      <p:sp>
        <p:nvSpPr>
          <p:cNvPr id="60" name="Oval 59"/>
          <p:cNvSpPr/>
          <p:nvPr/>
        </p:nvSpPr>
        <p:spPr>
          <a:xfrm>
            <a:off x="2223752" y="2264242"/>
            <a:ext cx="559967" cy="97738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808572" y="2264242"/>
            <a:ext cx="559967" cy="97738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294296" y="3863539"/>
            <a:ext cx="559967" cy="97738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879116" y="3863539"/>
            <a:ext cx="559967" cy="97738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5062" y="5088913"/>
            <a:ext cx="89492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Fear conditioning paradigm with rats (Tone CS and foot shock US – measure suppression).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Two groups were trained, one with a “positive contingency” and one a “zero contingency.”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Both Groups have the same # of CS-US pairings and their temporal contiguity is the same.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480750" y="4795771"/>
            <a:ext cx="92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Time </a:t>
            </a:r>
            <a:r>
              <a:rPr lang="en-US" dirty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821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CS-US Contingency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1568109" y="1310217"/>
            <a:ext cx="584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Contingency Experiment (Rescorla, 1968)</a:t>
            </a:r>
            <a:endParaRPr lang="en-US"/>
          </a:p>
        </p:txBody>
      </p:sp>
      <p:sp>
        <p:nvSpPr>
          <p:cNvPr id="71683" name="Line 6"/>
          <p:cNvSpPr>
            <a:spLocks noChangeShapeType="1"/>
          </p:cNvSpPr>
          <p:nvPr/>
        </p:nvSpPr>
        <p:spPr bwMode="auto">
          <a:xfrm>
            <a:off x="2345984" y="240559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Line 7"/>
          <p:cNvSpPr>
            <a:spLocks noChangeShapeType="1"/>
          </p:cNvSpPr>
          <p:nvPr/>
        </p:nvSpPr>
        <p:spPr bwMode="auto">
          <a:xfrm>
            <a:off x="2650784" y="240559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Line 8"/>
          <p:cNvSpPr>
            <a:spLocks noChangeShapeType="1"/>
          </p:cNvSpPr>
          <p:nvPr/>
        </p:nvSpPr>
        <p:spPr bwMode="auto">
          <a:xfrm>
            <a:off x="2345984" y="240559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Line 9"/>
          <p:cNvSpPr>
            <a:spLocks noChangeShapeType="1"/>
          </p:cNvSpPr>
          <p:nvPr/>
        </p:nvSpPr>
        <p:spPr bwMode="auto">
          <a:xfrm>
            <a:off x="2650784" y="2710392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Line 10"/>
          <p:cNvSpPr>
            <a:spLocks noChangeShapeType="1"/>
          </p:cNvSpPr>
          <p:nvPr/>
        </p:nvSpPr>
        <p:spPr bwMode="auto">
          <a:xfrm>
            <a:off x="3565184" y="240559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Line 11"/>
          <p:cNvSpPr>
            <a:spLocks noChangeShapeType="1"/>
          </p:cNvSpPr>
          <p:nvPr/>
        </p:nvSpPr>
        <p:spPr bwMode="auto">
          <a:xfrm>
            <a:off x="3869984" y="240559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9" name="Line 12"/>
          <p:cNvSpPr>
            <a:spLocks noChangeShapeType="1"/>
          </p:cNvSpPr>
          <p:nvPr/>
        </p:nvSpPr>
        <p:spPr bwMode="auto">
          <a:xfrm>
            <a:off x="3565184" y="240559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Line 13"/>
          <p:cNvSpPr>
            <a:spLocks noChangeShapeType="1"/>
          </p:cNvSpPr>
          <p:nvPr/>
        </p:nvSpPr>
        <p:spPr bwMode="auto">
          <a:xfrm>
            <a:off x="4936784" y="240559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Line 14"/>
          <p:cNvSpPr>
            <a:spLocks noChangeShapeType="1"/>
          </p:cNvSpPr>
          <p:nvPr/>
        </p:nvSpPr>
        <p:spPr bwMode="auto">
          <a:xfrm>
            <a:off x="5241584" y="240559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Line 15"/>
          <p:cNvSpPr>
            <a:spLocks noChangeShapeType="1"/>
          </p:cNvSpPr>
          <p:nvPr/>
        </p:nvSpPr>
        <p:spPr bwMode="auto">
          <a:xfrm>
            <a:off x="4936784" y="240559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Line 16"/>
          <p:cNvSpPr>
            <a:spLocks noChangeShapeType="1"/>
          </p:cNvSpPr>
          <p:nvPr/>
        </p:nvSpPr>
        <p:spPr bwMode="auto">
          <a:xfrm>
            <a:off x="6536984" y="240559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4" name="Line 17"/>
          <p:cNvSpPr>
            <a:spLocks noChangeShapeType="1"/>
          </p:cNvSpPr>
          <p:nvPr/>
        </p:nvSpPr>
        <p:spPr bwMode="auto">
          <a:xfrm>
            <a:off x="6841784" y="240559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5" name="Line 18"/>
          <p:cNvSpPr>
            <a:spLocks noChangeShapeType="1"/>
          </p:cNvSpPr>
          <p:nvPr/>
        </p:nvSpPr>
        <p:spPr bwMode="auto">
          <a:xfrm>
            <a:off x="6536984" y="240559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6" name="Line 19"/>
          <p:cNvSpPr>
            <a:spLocks noChangeShapeType="1"/>
          </p:cNvSpPr>
          <p:nvPr/>
        </p:nvSpPr>
        <p:spPr bwMode="auto">
          <a:xfrm>
            <a:off x="3869984" y="2710392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7" name="Line 20"/>
          <p:cNvSpPr>
            <a:spLocks noChangeShapeType="1"/>
          </p:cNvSpPr>
          <p:nvPr/>
        </p:nvSpPr>
        <p:spPr bwMode="auto">
          <a:xfrm>
            <a:off x="5241584" y="2710392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8" name="Line 21"/>
          <p:cNvSpPr>
            <a:spLocks noChangeShapeType="1"/>
          </p:cNvSpPr>
          <p:nvPr/>
        </p:nvSpPr>
        <p:spPr bwMode="auto">
          <a:xfrm>
            <a:off x="6841784" y="27103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9" name="Line 22"/>
          <p:cNvSpPr>
            <a:spLocks noChangeShapeType="1"/>
          </p:cNvSpPr>
          <p:nvPr/>
        </p:nvSpPr>
        <p:spPr bwMode="auto">
          <a:xfrm flipH="1">
            <a:off x="1736384" y="2710392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0" name="Line 40"/>
          <p:cNvSpPr>
            <a:spLocks noChangeShapeType="1"/>
          </p:cNvSpPr>
          <p:nvPr/>
        </p:nvSpPr>
        <p:spPr bwMode="auto">
          <a:xfrm>
            <a:off x="1736384" y="3091392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1" name="Text Box 41"/>
          <p:cNvSpPr txBox="1">
            <a:spLocks noChangeArrowheads="1"/>
          </p:cNvSpPr>
          <p:nvPr/>
        </p:nvSpPr>
        <p:spPr bwMode="auto">
          <a:xfrm>
            <a:off x="1050584" y="2405592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CS</a:t>
            </a:r>
          </a:p>
        </p:txBody>
      </p:sp>
      <p:sp>
        <p:nvSpPr>
          <p:cNvPr id="71702" name="Rectangle 42"/>
          <p:cNvSpPr>
            <a:spLocks noChangeArrowheads="1"/>
          </p:cNvSpPr>
          <p:nvPr/>
        </p:nvSpPr>
        <p:spPr bwMode="auto">
          <a:xfrm>
            <a:off x="1050584" y="2786592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US</a:t>
            </a:r>
          </a:p>
        </p:txBody>
      </p:sp>
      <p:sp>
        <p:nvSpPr>
          <p:cNvPr id="71703" name="Line 63"/>
          <p:cNvSpPr>
            <a:spLocks noChangeShapeType="1"/>
          </p:cNvSpPr>
          <p:nvPr/>
        </p:nvSpPr>
        <p:spPr bwMode="auto">
          <a:xfrm>
            <a:off x="2650784" y="286279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4" name="Line 64"/>
          <p:cNvSpPr>
            <a:spLocks noChangeShapeType="1"/>
          </p:cNvSpPr>
          <p:nvPr/>
        </p:nvSpPr>
        <p:spPr bwMode="auto">
          <a:xfrm>
            <a:off x="5241584" y="286279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5" name="Line 65"/>
          <p:cNvSpPr>
            <a:spLocks noChangeShapeType="1"/>
          </p:cNvSpPr>
          <p:nvPr/>
        </p:nvSpPr>
        <p:spPr bwMode="auto">
          <a:xfrm>
            <a:off x="2422184" y="404743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6" name="Line 66"/>
          <p:cNvSpPr>
            <a:spLocks noChangeShapeType="1"/>
          </p:cNvSpPr>
          <p:nvPr/>
        </p:nvSpPr>
        <p:spPr bwMode="auto">
          <a:xfrm>
            <a:off x="2726984" y="404743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7" name="Line 67"/>
          <p:cNvSpPr>
            <a:spLocks noChangeShapeType="1"/>
          </p:cNvSpPr>
          <p:nvPr/>
        </p:nvSpPr>
        <p:spPr bwMode="auto">
          <a:xfrm>
            <a:off x="2422184" y="404743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8" name="Line 68"/>
          <p:cNvSpPr>
            <a:spLocks noChangeShapeType="1"/>
          </p:cNvSpPr>
          <p:nvPr/>
        </p:nvSpPr>
        <p:spPr bwMode="auto">
          <a:xfrm>
            <a:off x="2726984" y="4352232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9" name="Line 69"/>
          <p:cNvSpPr>
            <a:spLocks noChangeShapeType="1"/>
          </p:cNvSpPr>
          <p:nvPr/>
        </p:nvSpPr>
        <p:spPr bwMode="auto">
          <a:xfrm>
            <a:off x="3641384" y="404743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0" name="Line 70"/>
          <p:cNvSpPr>
            <a:spLocks noChangeShapeType="1"/>
          </p:cNvSpPr>
          <p:nvPr/>
        </p:nvSpPr>
        <p:spPr bwMode="auto">
          <a:xfrm>
            <a:off x="3946184" y="404743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1" name="Line 71"/>
          <p:cNvSpPr>
            <a:spLocks noChangeShapeType="1"/>
          </p:cNvSpPr>
          <p:nvPr/>
        </p:nvSpPr>
        <p:spPr bwMode="auto">
          <a:xfrm>
            <a:off x="3641384" y="404743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2" name="Line 72"/>
          <p:cNvSpPr>
            <a:spLocks noChangeShapeType="1"/>
          </p:cNvSpPr>
          <p:nvPr/>
        </p:nvSpPr>
        <p:spPr bwMode="auto">
          <a:xfrm>
            <a:off x="5012984" y="404743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3" name="Line 73"/>
          <p:cNvSpPr>
            <a:spLocks noChangeShapeType="1"/>
          </p:cNvSpPr>
          <p:nvPr/>
        </p:nvSpPr>
        <p:spPr bwMode="auto">
          <a:xfrm>
            <a:off x="5317784" y="404743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4" name="Line 74"/>
          <p:cNvSpPr>
            <a:spLocks noChangeShapeType="1"/>
          </p:cNvSpPr>
          <p:nvPr/>
        </p:nvSpPr>
        <p:spPr bwMode="auto">
          <a:xfrm>
            <a:off x="5012984" y="404743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5" name="Line 75"/>
          <p:cNvSpPr>
            <a:spLocks noChangeShapeType="1"/>
          </p:cNvSpPr>
          <p:nvPr/>
        </p:nvSpPr>
        <p:spPr bwMode="auto">
          <a:xfrm>
            <a:off x="6613184" y="404743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6" name="Line 76"/>
          <p:cNvSpPr>
            <a:spLocks noChangeShapeType="1"/>
          </p:cNvSpPr>
          <p:nvPr/>
        </p:nvSpPr>
        <p:spPr bwMode="auto">
          <a:xfrm>
            <a:off x="6917984" y="404743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7" name="Line 77"/>
          <p:cNvSpPr>
            <a:spLocks noChangeShapeType="1"/>
          </p:cNvSpPr>
          <p:nvPr/>
        </p:nvSpPr>
        <p:spPr bwMode="auto">
          <a:xfrm>
            <a:off x="6613184" y="404743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8" name="Line 78"/>
          <p:cNvSpPr>
            <a:spLocks noChangeShapeType="1"/>
          </p:cNvSpPr>
          <p:nvPr/>
        </p:nvSpPr>
        <p:spPr bwMode="auto">
          <a:xfrm>
            <a:off x="3946184" y="4352232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9" name="Line 79"/>
          <p:cNvSpPr>
            <a:spLocks noChangeShapeType="1"/>
          </p:cNvSpPr>
          <p:nvPr/>
        </p:nvSpPr>
        <p:spPr bwMode="auto">
          <a:xfrm>
            <a:off x="5317784" y="4352232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0" name="Line 80"/>
          <p:cNvSpPr>
            <a:spLocks noChangeShapeType="1"/>
          </p:cNvSpPr>
          <p:nvPr/>
        </p:nvSpPr>
        <p:spPr bwMode="auto">
          <a:xfrm>
            <a:off x="6917984" y="435223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1" name="Line 81"/>
          <p:cNvSpPr>
            <a:spLocks noChangeShapeType="1"/>
          </p:cNvSpPr>
          <p:nvPr/>
        </p:nvSpPr>
        <p:spPr bwMode="auto">
          <a:xfrm flipH="1">
            <a:off x="1812584" y="4352232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2" name="Line 82"/>
          <p:cNvSpPr>
            <a:spLocks noChangeShapeType="1"/>
          </p:cNvSpPr>
          <p:nvPr/>
        </p:nvSpPr>
        <p:spPr bwMode="auto">
          <a:xfrm>
            <a:off x="1812584" y="4733232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3" name="Text Box 83"/>
          <p:cNvSpPr txBox="1">
            <a:spLocks noChangeArrowheads="1"/>
          </p:cNvSpPr>
          <p:nvPr/>
        </p:nvSpPr>
        <p:spPr bwMode="auto">
          <a:xfrm>
            <a:off x="1126784" y="4047432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CS</a:t>
            </a:r>
          </a:p>
        </p:txBody>
      </p:sp>
      <p:sp>
        <p:nvSpPr>
          <p:cNvPr id="71724" name="Rectangle 84"/>
          <p:cNvSpPr>
            <a:spLocks noChangeArrowheads="1"/>
          </p:cNvSpPr>
          <p:nvPr/>
        </p:nvSpPr>
        <p:spPr bwMode="auto">
          <a:xfrm>
            <a:off x="1126784" y="4428432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US</a:t>
            </a:r>
          </a:p>
        </p:txBody>
      </p:sp>
      <p:sp>
        <p:nvSpPr>
          <p:cNvPr id="71725" name="Line 85"/>
          <p:cNvSpPr>
            <a:spLocks noChangeShapeType="1"/>
          </p:cNvSpPr>
          <p:nvPr/>
        </p:nvSpPr>
        <p:spPr bwMode="auto">
          <a:xfrm>
            <a:off x="27269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6" name="Line 86"/>
          <p:cNvSpPr>
            <a:spLocks noChangeShapeType="1"/>
          </p:cNvSpPr>
          <p:nvPr/>
        </p:nvSpPr>
        <p:spPr bwMode="auto">
          <a:xfrm>
            <a:off x="53177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7" name="Line 87"/>
          <p:cNvSpPr>
            <a:spLocks noChangeShapeType="1"/>
          </p:cNvSpPr>
          <p:nvPr/>
        </p:nvSpPr>
        <p:spPr bwMode="auto">
          <a:xfrm>
            <a:off x="29555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8" name="Line 88"/>
          <p:cNvSpPr>
            <a:spLocks noChangeShapeType="1"/>
          </p:cNvSpPr>
          <p:nvPr/>
        </p:nvSpPr>
        <p:spPr bwMode="auto">
          <a:xfrm>
            <a:off x="32603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9" name="Line 89"/>
          <p:cNvSpPr>
            <a:spLocks noChangeShapeType="1"/>
          </p:cNvSpPr>
          <p:nvPr/>
        </p:nvSpPr>
        <p:spPr bwMode="auto">
          <a:xfrm>
            <a:off x="33365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0" name="Line 90"/>
          <p:cNvSpPr>
            <a:spLocks noChangeShapeType="1"/>
          </p:cNvSpPr>
          <p:nvPr/>
        </p:nvSpPr>
        <p:spPr bwMode="auto">
          <a:xfrm>
            <a:off x="43271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1" name="Line 91"/>
          <p:cNvSpPr>
            <a:spLocks noChangeShapeType="1"/>
          </p:cNvSpPr>
          <p:nvPr/>
        </p:nvSpPr>
        <p:spPr bwMode="auto">
          <a:xfrm>
            <a:off x="47843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2" name="Line 92"/>
          <p:cNvSpPr>
            <a:spLocks noChangeShapeType="1"/>
          </p:cNvSpPr>
          <p:nvPr/>
        </p:nvSpPr>
        <p:spPr bwMode="auto">
          <a:xfrm>
            <a:off x="58511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3" name="Line 93"/>
          <p:cNvSpPr>
            <a:spLocks noChangeShapeType="1"/>
          </p:cNvSpPr>
          <p:nvPr/>
        </p:nvSpPr>
        <p:spPr bwMode="auto">
          <a:xfrm>
            <a:off x="56225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4" name="Line 94"/>
          <p:cNvSpPr>
            <a:spLocks noChangeShapeType="1"/>
          </p:cNvSpPr>
          <p:nvPr/>
        </p:nvSpPr>
        <p:spPr bwMode="auto">
          <a:xfrm>
            <a:off x="63845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5" name="Line 95"/>
          <p:cNvSpPr>
            <a:spLocks noChangeShapeType="1"/>
          </p:cNvSpPr>
          <p:nvPr/>
        </p:nvSpPr>
        <p:spPr bwMode="auto">
          <a:xfrm>
            <a:off x="6308384" y="45046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6" name="Text Box 96"/>
          <p:cNvSpPr txBox="1">
            <a:spLocks noChangeArrowheads="1"/>
          </p:cNvSpPr>
          <p:nvPr/>
        </p:nvSpPr>
        <p:spPr bwMode="auto">
          <a:xfrm>
            <a:off x="1949109" y="1838855"/>
            <a:ext cx="579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Prob (US|CS) = 0.5, Prob (US|no CS) = 0, delta P = 0.5</a:t>
            </a:r>
          </a:p>
        </p:txBody>
      </p:sp>
      <p:sp>
        <p:nvSpPr>
          <p:cNvPr id="71737" name="Rectangle 97"/>
          <p:cNvSpPr>
            <a:spLocks noChangeArrowheads="1"/>
          </p:cNvSpPr>
          <p:nvPr/>
        </p:nvSpPr>
        <p:spPr bwMode="auto">
          <a:xfrm>
            <a:off x="1964984" y="3396192"/>
            <a:ext cx="5989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Prob (US|CS) = 0.5, Prob (US|no CS) = 0.5, delta P = 0.0</a:t>
            </a:r>
          </a:p>
        </p:txBody>
      </p:sp>
      <p:sp>
        <p:nvSpPr>
          <p:cNvPr id="60" name="Oval 59"/>
          <p:cNvSpPr/>
          <p:nvPr/>
        </p:nvSpPr>
        <p:spPr>
          <a:xfrm>
            <a:off x="2223752" y="2264242"/>
            <a:ext cx="559967" cy="97738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808572" y="2264242"/>
            <a:ext cx="559967" cy="97738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294296" y="3863539"/>
            <a:ext cx="559967" cy="97738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879116" y="3863539"/>
            <a:ext cx="559967" cy="97738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5062" y="5088913"/>
            <a:ext cx="894924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Fear conditioning paradigm with rats (Tone CS and foot shock US – measure suppression).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Two groups were trained, one with a “positive contingency” and one a “zero contingency.”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Both Groups have the same # of CS-US pairings and their temporal contiguity is the same.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HOWEVER, only the positive contingency group learns to fear the CS.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Therefore, temporal contiguity is NOT sufficient for learning.  CS-US contingency is also</a:t>
            </a:r>
          </a:p>
          <a:p>
            <a:r>
              <a:rPr lang="en-US" dirty="0">
                <a:solidFill>
                  <a:srgbClr val="FF0000"/>
                </a:solidFill>
              </a:rPr>
              <a:t>	important.</a:t>
            </a:r>
          </a:p>
        </p:txBody>
      </p:sp>
      <p:sp>
        <p:nvSpPr>
          <p:cNvPr id="3" name="Rectangle 2"/>
          <p:cNvSpPr/>
          <p:nvPr/>
        </p:nvSpPr>
        <p:spPr>
          <a:xfrm>
            <a:off x="3480750" y="4795771"/>
            <a:ext cx="92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Time </a:t>
            </a:r>
            <a:r>
              <a:rPr lang="en-US" dirty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6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CS-US Contingency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1523264" y="1055985"/>
            <a:ext cx="6194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 dirty="0"/>
              <a:t>Contingency “Experiment” in the Real World</a:t>
            </a:r>
            <a:endParaRPr lang="en-US" dirty="0"/>
          </a:p>
        </p:txBody>
      </p:sp>
      <p:sp>
        <p:nvSpPr>
          <p:cNvPr id="71683" name="Line 6"/>
          <p:cNvSpPr>
            <a:spLocks noChangeShapeType="1"/>
          </p:cNvSpPr>
          <p:nvPr/>
        </p:nvSpPr>
        <p:spPr bwMode="auto">
          <a:xfrm>
            <a:off x="2448726" y="409848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Line 7"/>
          <p:cNvSpPr>
            <a:spLocks noChangeShapeType="1"/>
          </p:cNvSpPr>
          <p:nvPr/>
        </p:nvSpPr>
        <p:spPr bwMode="auto">
          <a:xfrm>
            <a:off x="2753526" y="409848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Line 8"/>
          <p:cNvSpPr>
            <a:spLocks noChangeShapeType="1"/>
          </p:cNvSpPr>
          <p:nvPr/>
        </p:nvSpPr>
        <p:spPr bwMode="auto">
          <a:xfrm>
            <a:off x="2448726" y="409848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Line 9"/>
          <p:cNvSpPr>
            <a:spLocks noChangeShapeType="1"/>
          </p:cNvSpPr>
          <p:nvPr/>
        </p:nvSpPr>
        <p:spPr bwMode="auto">
          <a:xfrm>
            <a:off x="2753526" y="4403289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Line 10"/>
          <p:cNvSpPr>
            <a:spLocks noChangeShapeType="1"/>
          </p:cNvSpPr>
          <p:nvPr/>
        </p:nvSpPr>
        <p:spPr bwMode="auto">
          <a:xfrm>
            <a:off x="3667926" y="409848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Line 11"/>
          <p:cNvSpPr>
            <a:spLocks noChangeShapeType="1"/>
          </p:cNvSpPr>
          <p:nvPr/>
        </p:nvSpPr>
        <p:spPr bwMode="auto">
          <a:xfrm>
            <a:off x="3972726" y="409848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9" name="Line 12"/>
          <p:cNvSpPr>
            <a:spLocks noChangeShapeType="1"/>
          </p:cNvSpPr>
          <p:nvPr/>
        </p:nvSpPr>
        <p:spPr bwMode="auto">
          <a:xfrm>
            <a:off x="3667926" y="409848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Line 13"/>
          <p:cNvSpPr>
            <a:spLocks noChangeShapeType="1"/>
          </p:cNvSpPr>
          <p:nvPr/>
        </p:nvSpPr>
        <p:spPr bwMode="auto">
          <a:xfrm>
            <a:off x="5039526" y="409848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Line 14"/>
          <p:cNvSpPr>
            <a:spLocks noChangeShapeType="1"/>
          </p:cNvSpPr>
          <p:nvPr/>
        </p:nvSpPr>
        <p:spPr bwMode="auto">
          <a:xfrm>
            <a:off x="5344326" y="409848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Line 15"/>
          <p:cNvSpPr>
            <a:spLocks noChangeShapeType="1"/>
          </p:cNvSpPr>
          <p:nvPr/>
        </p:nvSpPr>
        <p:spPr bwMode="auto">
          <a:xfrm>
            <a:off x="5039526" y="409848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Line 16"/>
          <p:cNvSpPr>
            <a:spLocks noChangeShapeType="1"/>
          </p:cNvSpPr>
          <p:nvPr/>
        </p:nvSpPr>
        <p:spPr bwMode="auto">
          <a:xfrm>
            <a:off x="6639726" y="409848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4" name="Line 17"/>
          <p:cNvSpPr>
            <a:spLocks noChangeShapeType="1"/>
          </p:cNvSpPr>
          <p:nvPr/>
        </p:nvSpPr>
        <p:spPr bwMode="auto">
          <a:xfrm>
            <a:off x="6944526" y="409848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5" name="Line 18"/>
          <p:cNvSpPr>
            <a:spLocks noChangeShapeType="1"/>
          </p:cNvSpPr>
          <p:nvPr/>
        </p:nvSpPr>
        <p:spPr bwMode="auto">
          <a:xfrm>
            <a:off x="6639726" y="409848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6" name="Line 19"/>
          <p:cNvSpPr>
            <a:spLocks noChangeShapeType="1"/>
          </p:cNvSpPr>
          <p:nvPr/>
        </p:nvSpPr>
        <p:spPr bwMode="auto">
          <a:xfrm>
            <a:off x="3972726" y="4403289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7" name="Line 20"/>
          <p:cNvSpPr>
            <a:spLocks noChangeShapeType="1"/>
          </p:cNvSpPr>
          <p:nvPr/>
        </p:nvSpPr>
        <p:spPr bwMode="auto">
          <a:xfrm>
            <a:off x="5344326" y="440328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8" name="Line 21"/>
          <p:cNvSpPr>
            <a:spLocks noChangeShapeType="1"/>
          </p:cNvSpPr>
          <p:nvPr/>
        </p:nvSpPr>
        <p:spPr bwMode="auto">
          <a:xfrm>
            <a:off x="6944526" y="440328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9" name="Line 22"/>
          <p:cNvSpPr>
            <a:spLocks noChangeShapeType="1"/>
          </p:cNvSpPr>
          <p:nvPr/>
        </p:nvSpPr>
        <p:spPr bwMode="auto">
          <a:xfrm flipH="1">
            <a:off x="1839126" y="440328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0" name="Line 40"/>
          <p:cNvSpPr>
            <a:spLocks noChangeShapeType="1"/>
          </p:cNvSpPr>
          <p:nvPr/>
        </p:nvSpPr>
        <p:spPr bwMode="auto">
          <a:xfrm>
            <a:off x="1839126" y="4784289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1" name="Text Box 41"/>
          <p:cNvSpPr txBox="1">
            <a:spLocks noChangeArrowheads="1"/>
          </p:cNvSpPr>
          <p:nvPr/>
        </p:nvSpPr>
        <p:spPr bwMode="auto">
          <a:xfrm>
            <a:off x="1153326" y="4098489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CS</a:t>
            </a:r>
          </a:p>
        </p:txBody>
      </p:sp>
      <p:sp>
        <p:nvSpPr>
          <p:cNvPr id="71702" name="Rectangle 42"/>
          <p:cNvSpPr>
            <a:spLocks noChangeArrowheads="1"/>
          </p:cNvSpPr>
          <p:nvPr/>
        </p:nvSpPr>
        <p:spPr bwMode="auto">
          <a:xfrm>
            <a:off x="1153326" y="4479489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US</a:t>
            </a:r>
          </a:p>
        </p:txBody>
      </p:sp>
      <p:sp>
        <p:nvSpPr>
          <p:cNvPr id="71703" name="Line 63"/>
          <p:cNvSpPr>
            <a:spLocks noChangeShapeType="1"/>
          </p:cNvSpPr>
          <p:nvPr/>
        </p:nvSpPr>
        <p:spPr bwMode="auto">
          <a:xfrm>
            <a:off x="2753526" y="455568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4" name="Line 64"/>
          <p:cNvSpPr>
            <a:spLocks noChangeShapeType="1"/>
          </p:cNvSpPr>
          <p:nvPr/>
        </p:nvSpPr>
        <p:spPr bwMode="auto">
          <a:xfrm>
            <a:off x="5344326" y="455568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5" name="Line 65"/>
          <p:cNvSpPr>
            <a:spLocks noChangeShapeType="1"/>
          </p:cNvSpPr>
          <p:nvPr/>
        </p:nvSpPr>
        <p:spPr bwMode="auto">
          <a:xfrm>
            <a:off x="2524926" y="574032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6" name="Line 66"/>
          <p:cNvSpPr>
            <a:spLocks noChangeShapeType="1"/>
          </p:cNvSpPr>
          <p:nvPr/>
        </p:nvSpPr>
        <p:spPr bwMode="auto">
          <a:xfrm>
            <a:off x="2829726" y="574032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7" name="Line 67"/>
          <p:cNvSpPr>
            <a:spLocks noChangeShapeType="1"/>
          </p:cNvSpPr>
          <p:nvPr/>
        </p:nvSpPr>
        <p:spPr bwMode="auto">
          <a:xfrm>
            <a:off x="2524926" y="574032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8" name="Line 68"/>
          <p:cNvSpPr>
            <a:spLocks noChangeShapeType="1"/>
          </p:cNvSpPr>
          <p:nvPr/>
        </p:nvSpPr>
        <p:spPr bwMode="auto">
          <a:xfrm>
            <a:off x="2829726" y="6045129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9" name="Line 69"/>
          <p:cNvSpPr>
            <a:spLocks noChangeShapeType="1"/>
          </p:cNvSpPr>
          <p:nvPr/>
        </p:nvSpPr>
        <p:spPr bwMode="auto">
          <a:xfrm>
            <a:off x="3744126" y="574032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0" name="Line 70"/>
          <p:cNvSpPr>
            <a:spLocks noChangeShapeType="1"/>
          </p:cNvSpPr>
          <p:nvPr/>
        </p:nvSpPr>
        <p:spPr bwMode="auto">
          <a:xfrm>
            <a:off x="4048926" y="574032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1" name="Line 71"/>
          <p:cNvSpPr>
            <a:spLocks noChangeShapeType="1"/>
          </p:cNvSpPr>
          <p:nvPr/>
        </p:nvSpPr>
        <p:spPr bwMode="auto">
          <a:xfrm>
            <a:off x="3744126" y="574032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2" name="Line 72"/>
          <p:cNvSpPr>
            <a:spLocks noChangeShapeType="1"/>
          </p:cNvSpPr>
          <p:nvPr/>
        </p:nvSpPr>
        <p:spPr bwMode="auto">
          <a:xfrm>
            <a:off x="5115726" y="574032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3" name="Line 73"/>
          <p:cNvSpPr>
            <a:spLocks noChangeShapeType="1"/>
          </p:cNvSpPr>
          <p:nvPr/>
        </p:nvSpPr>
        <p:spPr bwMode="auto">
          <a:xfrm>
            <a:off x="5420526" y="574032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4" name="Line 74"/>
          <p:cNvSpPr>
            <a:spLocks noChangeShapeType="1"/>
          </p:cNvSpPr>
          <p:nvPr/>
        </p:nvSpPr>
        <p:spPr bwMode="auto">
          <a:xfrm>
            <a:off x="5115726" y="574032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5" name="Line 75"/>
          <p:cNvSpPr>
            <a:spLocks noChangeShapeType="1"/>
          </p:cNvSpPr>
          <p:nvPr/>
        </p:nvSpPr>
        <p:spPr bwMode="auto">
          <a:xfrm>
            <a:off x="6715926" y="574032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6" name="Line 76"/>
          <p:cNvSpPr>
            <a:spLocks noChangeShapeType="1"/>
          </p:cNvSpPr>
          <p:nvPr/>
        </p:nvSpPr>
        <p:spPr bwMode="auto">
          <a:xfrm>
            <a:off x="7020726" y="574032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7" name="Line 77"/>
          <p:cNvSpPr>
            <a:spLocks noChangeShapeType="1"/>
          </p:cNvSpPr>
          <p:nvPr/>
        </p:nvSpPr>
        <p:spPr bwMode="auto">
          <a:xfrm>
            <a:off x="6715926" y="574032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8" name="Line 78"/>
          <p:cNvSpPr>
            <a:spLocks noChangeShapeType="1"/>
          </p:cNvSpPr>
          <p:nvPr/>
        </p:nvSpPr>
        <p:spPr bwMode="auto">
          <a:xfrm>
            <a:off x="4048926" y="6045129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9" name="Line 79"/>
          <p:cNvSpPr>
            <a:spLocks noChangeShapeType="1"/>
          </p:cNvSpPr>
          <p:nvPr/>
        </p:nvSpPr>
        <p:spPr bwMode="auto">
          <a:xfrm>
            <a:off x="5420526" y="604512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0" name="Line 80"/>
          <p:cNvSpPr>
            <a:spLocks noChangeShapeType="1"/>
          </p:cNvSpPr>
          <p:nvPr/>
        </p:nvSpPr>
        <p:spPr bwMode="auto">
          <a:xfrm>
            <a:off x="7020726" y="604512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1" name="Line 81"/>
          <p:cNvSpPr>
            <a:spLocks noChangeShapeType="1"/>
          </p:cNvSpPr>
          <p:nvPr/>
        </p:nvSpPr>
        <p:spPr bwMode="auto">
          <a:xfrm flipH="1">
            <a:off x="1915326" y="604512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2" name="Line 82"/>
          <p:cNvSpPr>
            <a:spLocks noChangeShapeType="1"/>
          </p:cNvSpPr>
          <p:nvPr/>
        </p:nvSpPr>
        <p:spPr bwMode="auto">
          <a:xfrm>
            <a:off x="1915326" y="6426129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3" name="Text Box 83"/>
          <p:cNvSpPr txBox="1">
            <a:spLocks noChangeArrowheads="1"/>
          </p:cNvSpPr>
          <p:nvPr/>
        </p:nvSpPr>
        <p:spPr bwMode="auto">
          <a:xfrm>
            <a:off x="1229526" y="5740329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CS</a:t>
            </a:r>
          </a:p>
        </p:txBody>
      </p:sp>
      <p:sp>
        <p:nvSpPr>
          <p:cNvPr id="71724" name="Rectangle 84"/>
          <p:cNvSpPr>
            <a:spLocks noChangeArrowheads="1"/>
          </p:cNvSpPr>
          <p:nvPr/>
        </p:nvSpPr>
        <p:spPr bwMode="auto">
          <a:xfrm>
            <a:off x="1229526" y="6121329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US</a:t>
            </a:r>
          </a:p>
        </p:txBody>
      </p:sp>
      <p:sp>
        <p:nvSpPr>
          <p:cNvPr id="71725" name="Line 85"/>
          <p:cNvSpPr>
            <a:spLocks noChangeShapeType="1"/>
          </p:cNvSpPr>
          <p:nvPr/>
        </p:nvSpPr>
        <p:spPr bwMode="auto">
          <a:xfrm>
            <a:off x="2829726" y="619752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6" name="Line 86"/>
          <p:cNvSpPr>
            <a:spLocks noChangeShapeType="1"/>
          </p:cNvSpPr>
          <p:nvPr/>
        </p:nvSpPr>
        <p:spPr bwMode="auto">
          <a:xfrm>
            <a:off x="5420526" y="619752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7" name="Line 87"/>
          <p:cNvSpPr>
            <a:spLocks noChangeShapeType="1"/>
          </p:cNvSpPr>
          <p:nvPr/>
        </p:nvSpPr>
        <p:spPr bwMode="auto">
          <a:xfrm>
            <a:off x="3058326" y="619752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8" name="Line 88"/>
          <p:cNvSpPr>
            <a:spLocks noChangeShapeType="1"/>
          </p:cNvSpPr>
          <p:nvPr/>
        </p:nvSpPr>
        <p:spPr bwMode="auto">
          <a:xfrm>
            <a:off x="3363126" y="619752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9" name="Line 89"/>
          <p:cNvSpPr>
            <a:spLocks noChangeShapeType="1"/>
          </p:cNvSpPr>
          <p:nvPr/>
        </p:nvSpPr>
        <p:spPr bwMode="auto">
          <a:xfrm>
            <a:off x="3439326" y="619752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0" name="Line 90"/>
          <p:cNvSpPr>
            <a:spLocks noChangeShapeType="1"/>
          </p:cNvSpPr>
          <p:nvPr/>
        </p:nvSpPr>
        <p:spPr bwMode="auto">
          <a:xfrm>
            <a:off x="4429926" y="619752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1" name="Line 91"/>
          <p:cNvSpPr>
            <a:spLocks noChangeShapeType="1"/>
          </p:cNvSpPr>
          <p:nvPr/>
        </p:nvSpPr>
        <p:spPr bwMode="auto">
          <a:xfrm>
            <a:off x="4887126" y="619752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2" name="Line 92"/>
          <p:cNvSpPr>
            <a:spLocks noChangeShapeType="1"/>
          </p:cNvSpPr>
          <p:nvPr/>
        </p:nvSpPr>
        <p:spPr bwMode="auto">
          <a:xfrm>
            <a:off x="5953926" y="619752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3" name="Line 93"/>
          <p:cNvSpPr>
            <a:spLocks noChangeShapeType="1"/>
          </p:cNvSpPr>
          <p:nvPr/>
        </p:nvSpPr>
        <p:spPr bwMode="auto">
          <a:xfrm>
            <a:off x="5725326" y="619752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4" name="Line 94"/>
          <p:cNvSpPr>
            <a:spLocks noChangeShapeType="1"/>
          </p:cNvSpPr>
          <p:nvPr/>
        </p:nvSpPr>
        <p:spPr bwMode="auto">
          <a:xfrm>
            <a:off x="6487326" y="619752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5" name="Line 95"/>
          <p:cNvSpPr>
            <a:spLocks noChangeShapeType="1"/>
          </p:cNvSpPr>
          <p:nvPr/>
        </p:nvSpPr>
        <p:spPr bwMode="auto">
          <a:xfrm>
            <a:off x="6411126" y="619752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6" name="Text Box 96"/>
          <p:cNvSpPr txBox="1">
            <a:spLocks noChangeArrowheads="1"/>
          </p:cNvSpPr>
          <p:nvPr/>
        </p:nvSpPr>
        <p:spPr bwMode="auto">
          <a:xfrm>
            <a:off x="2051851" y="3531752"/>
            <a:ext cx="579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err="1"/>
              <a:t>Prob</a:t>
            </a:r>
            <a:r>
              <a:rPr lang="en-US" sz="1800" dirty="0"/>
              <a:t> (US|CS) = 0.5, </a:t>
            </a:r>
            <a:r>
              <a:rPr lang="en-US" sz="1800" dirty="0" err="1"/>
              <a:t>Prob</a:t>
            </a:r>
            <a:r>
              <a:rPr lang="en-US" sz="1800" dirty="0"/>
              <a:t> (</a:t>
            </a:r>
            <a:r>
              <a:rPr lang="en-US" sz="1800" dirty="0" err="1"/>
              <a:t>US|no</a:t>
            </a:r>
            <a:r>
              <a:rPr lang="en-US" sz="1800" dirty="0"/>
              <a:t> CS) = 0, delta P = 0.5</a:t>
            </a:r>
          </a:p>
        </p:txBody>
      </p:sp>
      <p:sp>
        <p:nvSpPr>
          <p:cNvPr id="71737" name="Rectangle 97"/>
          <p:cNvSpPr>
            <a:spLocks noChangeArrowheads="1"/>
          </p:cNvSpPr>
          <p:nvPr/>
        </p:nvSpPr>
        <p:spPr bwMode="auto">
          <a:xfrm>
            <a:off x="2067726" y="5089089"/>
            <a:ext cx="5989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Prob (US|CS) = 0.5, Prob (US|no CS) = 0.5, delta P = 0.0</a:t>
            </a:r>
          </a:p>
        </p:txBody>
      </p:sp>
      <p:sp>
        <p:nvSpPr>
          <p:cNvPr id="60" name="Oval 59"/>
          <p:cNvSpPr/>
          <p:nvPr/>
        </p:nvSpPr>
        <p:spPr>
          <a:xfrm>
            <a:off x="2326494" y="3957139"/>
            <a:ext cx="559967" cy="97738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911314" y="3957139"/>
            <a:ext cx="559967" cy="97738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397038" y="5556436"/>
            <a:ext cx="559967" cy="97738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981858" y="5556436"/>
            <a:ext cx="559967" cy="97738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0645" y="1461572"/>
            <a:ext cx="8949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Consuming Kimchi, stomach ache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3492" y="6488668"/>
            <a:ext cx="92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Time </a:t>
            </a:r>
            <a:r>
              <a:rPr lang="en-US" dirty="0">
                <a:sym typeface="Wingdings"/>
              </a:rPr>
              <a:t>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562" y="1871410"/>
            <a:ext cx="2248708" cy="1686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89" y="1506424"/>
            <a:ext cx="1510487" cy="210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08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CS-US Contingency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1523264" y="1055985"/>
            <a:ext cx="6194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 dirty="0"/>
              <a:t>Contingency “Experiment” in the Real World</a:t>
            </a:r>
            <a:endParaRPr lang="en-US" dirty="0"/>
          </a:p>
        </p:txBody>
      </p:sp>
      <p:sp>
        <p:nvSpPr>
          <p:cNvPr id="71683" name="Line 6"/>
          <p:cNvSpPr>
            <a:spLocks noChangeShapeType="1"/>
          </p:cNvSpPr>
          <p:nvPr/>
        </p:nvSpPr>
        <p:spPr bwMode="auto">
          <a:xfrm>
            <a:off x="2448726" y="409848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Line 7"/>
          <p:cNvSpPr>
            <a:spLocks noChangeShapeType="1"/>
          </p:cNvSpPr>
          <p:nvPr/>
        </p:nvSpPr>
        <p:spPr bwMode="auto">
          <a:xfrm>
            <a:off x="2753526" y="409848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Line 8"/>
          <p:cNvSpPr>
            <a:spLocks noChangeShapeType="1"/>
          </p:cNvSpPr>
          <p:nvPr/>
        </p:nvSpPr>
        <p:spPr bwMode="auto">
          <a:xfrm>
            <a:off x="2448726" y="409848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Line 9"/>
          <p:cNvSpPr>
            <a:spLocks noChangeShapeType="1"/>
          </p:cNvSpPr>
          <p:nvPr/>
        </p:nvSpPr>
        <p:spPr bwMode="auto">
          <a:xfrm>
            <a:off x="2753526" y="4403289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Line 10"/>
          <p:cNvSpPr>
            <a:spLocks noChangeShapeType="1"/>
          </p:cNvSpPr>
          <p:nvPr/>
        </p:nvSpPr>
        <p:spPr bwMode="auto">
          <a:xfrm>
            <a:off x="3667926" y="409848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Line 11"/>
          <p:cNvSpPr>
            <a:spLocks noChangeShapeType="1"/>
          </p:cNvSpPr>
          <p:nvPr/>
        </p:nvSpPr>
        <p:spPr bwMode="auto">
          <a:xfrm>
            <a:off x="3972726" y="409848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9" name="Line 12"/>
          <p:cNvSpPr>
            <a:spLocks noChangeShapeType="1"/>
          </p:cNvSpPr>
          <p:nvPr/>
        </p:nvSpPr>
        <p:spPr bwMode="auto">
          <a:xfrm>
            <a:off x="3667926" y="409848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Line 13"/>
          <p:cNvSpPr>
            <a:spLocks noChangeShapeType="1"/>
          </p:cNvSpPr>
          <p:nvPr/>
        </p:nvSpPr>
        <p:spPr bwMode="auto">
          <a:xfrm>
            <a:off x="5039526" y="409848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Line 14"/>
          <p:cNvSpPr>
            <a:spLocks noChangeShapeType="1"/>
          </p:cNvSpPr>
          <p:nvPr/>
        </p:nvSpPr>
        <p:spPr bwMode="auto">
          <a:xfrm>
            <a:off x="5344326" y="409848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Line 15"/>
          <p:cNvSpPr>
            <a:spLocks noChangeShapeType="1"/>
          </p:cNvSpPr>
          <p:nvPr/>
        </p:nvSpPr>
        <p:spPr bwMode="auto">
          <a:xfrm>
            <a:off x="5039526" y="409848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Line 16"/>
          <p:cNvSpPr>
            <a:spLocks noChangeShapeType="1"/>
          </p:cNvSpPr>
          <p:nvPr/>
        </p:nvSpPr>
        <p:spPr bwMode="auto">
          <a:xfrm>
            <a:off x="6639726" y="409848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4" name="Line 17"/>
          <p:cNvSpPr>
            <a:spLocks noChangeShapeType="1"/>
          </p:cNvSpPr>
          <p:nvPr/>
        </p:nvSpPr>
        <p:spPr bwMode="auto">
          <a:xfrm>
            <a:off x="6944526" y="409848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5" name="Line 18"/>
          <p:cNvSpPr>
            <a:spLocks noChangeShapeType="1"/>
          </p:cNvSpPr>
          <p:nvPr/>
        </p:nvSpPr>
        <p:spPr bwMode="auto">
          <a:xfrm>
            <a:off x="6639726" y="409848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6" name="Line 19"/>
          <p:cNvSpPr>
            <a:spLocks noChangeShapeType="1"/>
          </p:cNvSpPr>
          <p:nvPr/>
        </p:nvSpPr>
        <p:spPr bwMode="auto">
          <a:xfrm>
            <a:off x="3972726" y="4403289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7" name="Line 20"/>
          <p:cNvSpPr>
            <a:spLocks noChangeShapeType="1"/>
          </p:cNvSpPr>
          <p:nvPr/>
        </p:nvSpPr>
        <p:spPr bwMode="auto">
          <a:xfrm>
            <a:off x="5344326" y="440328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8" name="Line 21"/>
          <p:cNvSpPr>
            <a:spLocks noChangeShapeType="1"/>
          </p:cNvSpPr>
          <p:nvPr/>
        </p:nvSpPr>
        <p:spPr bwMode="auto">
          <a:xfrm>
            <a:off x="6944526" y="440328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9" name="Line 22"/>
          <p:cNvSpPr>
            <a:spLocks noChangeShapeType="1"/>
          </p:cNvSpPr>
          <p:nvPr/>
        </p:nvSpPr>
        <p:spPr bwMode="auto">
          <a:xfrm flipH="1">
            <a:off x="1839126" y="440328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0" name="Line 40"/>
          <p:cNvSpPr>
            <a:spLocks noChangeShapeType="1"/>
          </p:cNvSpPr>
          <p:nvPr/>
        </p:nvSpPr>
        <p:spPr bwMode="auto">
          <a:xfrm>
            <a:off x="1839126" y="4784289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1" name="Text Box 41"/>
          <p:cNvSpPr txBox="1">
            <a:spLocks noChangeArrowheads="1"/>
          </p:cNvSpPr>
          <p:nvPr/>
        </p:nvSpPr>
        <p:spPr bwMode="auto">
          <a:xfrm>
            <a:off x="1153326" y="4098489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CS</a:t>
            </a:r>
          </a:p>
        </p:txBody>
      </p:sp>
      <p:sp>
        <p:nvSpPr>
          <p:cNvPr id="71702" name="Rectangle 42"/>
          <p:cNvSpPr>
            <a:spLocks noChangeArrowheads="1"/>
          </p:cNvSpPr>
          <p:nvPr/>
        </p:nvSpPr>
        <p:spPr bwMode="auto">
          <a:xfrm>
            <a:off x="1153326" y="4479489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US</a:t>
            </a:r>
          </a:p>
        </p:txBody>
      </p:sp>
      <p:sp>
        <p:nvSpPr>
          <p:cNvPr id="71703" name="Line 63"/>
          <p:cNvSpPr>
            <a:spLocks noChangeShapeType="1"/>
          </p:cNvSpPr>
          <p:nvPr/>
        </p:nvSpPr>
        <p:spPr bwMode="auto">
          <a:xfrm>
            <a:off x="2753526" y="455568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4" name="Line 64"/>
          <p:cNvSpPr>
            <a:spLocks noChangeShapeType="1"/>
          </p:cNvSpPr>
          <p:nvPr/>
        </p:nvSpPr>
        <p:spPr bwMode="auto">
          <a:xfrm>
            <a:off x="5344326" y="455568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5" name="Line 65"/>
          <p:cNvSpPr>
            <a:spLocks noChangeShapeType="1"/>
          </p:cNvSpPr>
          <p:nvPr/>
        </p:nvSpPr>
        <p:spPr bwMode="auto">
          <a:xfrm>
            <a:off x="2524926" y="574032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6" name="Line 66"/>
          <p:cNvSpPr>
            <a:spLocks noChangeShapeType="1"/>
          </p:cNvSpPr>
          <p:nvPr/>
        </p:nvSpPr>
        <p:spPr bwMode="auto">
          <a:xfrm>
            <a:off x="2829726" y="574032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7" name="Line 67"/>
          <p:cNvSpPr>
            <a:spLocks noChangeShapeType="1"/>
          </p:cNvSpPr>
          <p:nvPr/>
        </p:nvSpPr>
        <p:spPr bwMode="auto">
          <a:xfrm>
            <a:off x="2524926" y="574032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8" name="Line 68"/>
          <p:cNvSpPr>
            <a:spLocks noChangeShapeType="1"/>
          </p:cNvSpPr>
          <p:nvPr/>
        </p:nvSpPr>
        <p:spPr bwMode="auto">
          <a:xfrm>
            <a:off x="2829726" y="6045129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9" name="Line 69"/>
          <p:cNvSpPr>
            <a:spLocks noChangeShapeType="1"/>
          </p:cNvSpPr>
          <p:nvPr/>
        </p:nvSpPr>
        <p:spPr bwMode="auto">
          <a:xfrm>
            <a:off x="3744126" y="574032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0" name="Line 70"/>
          <p:cNvSpPr>
            <a:spLocks noChangeShapeType="1"/>
          </p:cNvSpPr>
          <p:nvPr/>
        </p:nvSpPr>
        <p:spPr bwMode="auto">
          <a:xfrm>
            <a:off x="4048926" y="574032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1" name="Line 71"/>
          <p:cNvSpPr>
            <a:spLocks noChangeShapeType="1"/>
          </p:cNvSpPr>
          <p:nvPr/>
        </p:nvSpPr>
        <p:spPr bwMode="auto">
          <a:xfrm>
            <a:off x="3744126" y="574032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2" name="Line 72"/>
          <p:cNvSpPr>
            <a:spLocks noChangeShapeType="1"/>
          </p:cNvSpPr>
          <p:nvPr/>
        </p:nvSpPr>
        <p:spPr bwMode="auto">
          <a:xfrm>
            <a:off x="5115726" y="574032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3" name="Line 73"/>
          <p:cNvSpPr>
            <a:spLocks noChangeShapeType="1"/>
          </p:cNvSpPr>
          <p:nvPr/>
        </p:nvSpPr>
        <p:spPr bwMode="auto">
          <a:xfrm>
            <a:off x="5420526" y="574032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4" name="Line 74"/>
          <p:cNvSpPr>
            <a:spLocks noChangeShapeType="1"/>
          </p:cNvSpPr>
          <p:nvPr/>
        </p:nvSpPr>
        <p:spPr bwMode="auto">
          <a:xfrm>
            <a:off x="5115726" y="574032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5" name="Line 75"/>
          <p:cNvSpPr>
            <a:spLocks noChangeShapeType="1"/>
          </p:cNvSpPr>
          <p:nvPr/>
        </p:nvSpPr>
        <p:spPr bwMode="auto">
          <a:xfrm>
            <a:off x="6715926" y="574032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6" name="Line 76"/>
          <p:cNvSpPr>
            <a:spLocks noChangeShapeType="1"/>
          </p:cNvSpPr>
          <p:nvPr/>
        </p:nvSpPr>
        <p:spPr bwMode="auto">
          <a:xfrm>
            <a:off x="7020726" y="574032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7" name="Line 77"/>
          <p:cNvSpPr>
            <a:spLocks noChangeShapeType="1"/>
          </p:cNvSpPr>
          <p:nvPr/>
        </p:nvSpPr>
        <p:spPr bwMode="auto">
          <a:xfrm>
            <a:off x="6715926" y="574032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8" name="Line 78"/>
          <p:cNvSpPr>
            <a:spLocks noChangeShapeType="1"/>
          </p:cNvSpPr>
          <p:nvPr/>
        </p:nvSpPr>
        <p:spPr bwMode="auto">
          <a:xfrm>
            <a:off x="4048926" y="6045129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9" name="Line 79"/>
          <p:cNvSpPr>
            <a:spLocks noChangeShapeType="1"/>
          </p:cNvSpPr>
          <p:nvPr/>
        </p:nvSpPr>
        <p:spPr bwMode="auto">
          <a:xfrm>
            <a:off x="5420526" y="604512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0" name="Line 80"/>
          <p:cNvSpPr>
            <a:spLocks noChangeShapeType="1"/>
          </p:cNvSpPr>
          <p:nvPr/>
        </p:nvSpPr>
        <p:spPr bwMode="auto">
          <a:xfrm>
            <a:off x="7020726" y="604512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1" name="Line 81"/>
          <p:cNvSpPr>
            <a:spLocks noChangeShapeType="1"/>
          </p:cNvSpPr>
          <p:nvPr/>
        </p:nvSpPr>
        <p:spPr bwMode="auto">
          <a:xfrm flipH="1">
            <a:off x="1915326" y="604512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2" name="Line 82"/>
          <p:cNvSpPr>
            <a:spLocks noChangeShapeType="1"/>
          </p:cNvSpPr>
          <p:nvPr/>
        </p:nvSpPr>
        <p:spPr bwMode="auto">
          <a:xfrm>
            <a:off x="1915326" y="6426129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3" name="Text Box 83"/>
          <p:cNvSpPr txBox="1">
            <a:spLocks noChangeArrowheads="1"/>
          </p:cNvSpPr>
          <p:nvPr/>
        </p:nvSpPr>
        <p:spPr bwMode="auto">
          <a:xfrm>
            <a:off x="1229526" y="5740329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CS</a:t>
            </a:r>
          </a:p>
        </p:txBody>
      </p:sp>
      <p:sp>
        <p:nvSpPr>
          <p:cNvPr id="71724" name="Rectangle 84"/>
          <p:cNvSpPr>
            <a:spLocks noChangeArrowheads="1"/>
          </p:cNvSpPr>
          <p:nvPr/>
        </p:nvSpPr>
        <p:spPr bwMode="auto">
          <a:xfrm>
            <a:off x="1229526" y="6121329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US</a:t>
            </a:r>
          </a:p>
        </p:txBody>
      </p:sp>
      <p:sp>
        <p:nvSpPr>
          <p:cNvPr id="71725" name="Line 85"/>
          <p:cNvSpPr>
            <a:spLocks noChangeShapeType="1"/>
          </p:cNvSpPr>
          <p:nvPr/>
        </p:nvSpPr>
        <p:spPr bwMode="auto">
          <a:xfrm>
            <a:off x="2829726" y="619752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6" name="Line 86"/>
          <p:cNvSpPr>
            <a:spLocks noChangeShapeType="1"/>
          </p:cNvSpPr>
          <p:nvPr/>
        </p:nvSpPr>
        <p:spPr bwMode="auto">
          <a:xfrm>
            <a:off x="5420526" y="619752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7" name="Line 87"/>
          <p:cNvSpPr>
            <a:spLocks noChangeShapeType="1"/>
          </p:cNvSpPr>
          <p:nvPr/>
        </p:nvSpPr>
        <p:spPr bwMode="auto">
          <a:xfrm>
            <a:off x="3058326" y="619752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8" name="Line 88"/>
          <p:cNvSpPr>
            <a:spLocks noChangeShapeType="1"/>
          </p:cNvSpPr>
          <p:nvPr/>
        </p:nvSpPr>
        <p:spPr bwMode="auto">
          <a:xfrm>
            <a:off x="3363126" y="619752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9" name="Line 89"/>
          <p:cNvSpPr>
            <a:spLocks noChangeShapeType="1"/>
          </p:cNvSpPr>
          <p:nvPr/>
        </p:nvSpPr>
        <p:spPr bwMode="auto">
          <a:xfrm>
            <a:off x="3439326" y="619752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0" name="Line 90"/>
          <p:cNvSpPr>
            <a:spLocks noChangeShapeType="1"/>
          </p:cNvSpPr>
          <p:nvPr/>
        </p:nvSpPr>
        <p:spPr bwMode="auto">
          <a:xfrm>
            <a:off x="4429926" y="619752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1" name="Line 91"/>
          <p:cNvSpPr>
            <a:spLocks noChangeShapeType="1"/>
          </p:cNvSpPr>
          <p:nvPr/>
        </p:nvSpPr>
        <p:spPr bwMode="auto">
          <a:xfrm>
            <a:off x="4887126" y="619752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2" name="Line 92"/>
          <p:cNvSpPr>
            <a:spLocks noChangeShapeType="1"/>
          </p:cNvSpPr>
          <p:nvPr/>
        </p:nvSpPr>
        <p:spPr bwMode="auto">
          <a:xfrm>
            <a:off x="5953926" y="619752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3" name="Line 93"/>
          <p:cNvSpPr>
            <a:spLocks noChangeShapeType="1"/>
          </p:cNvSpPr>
          <p:nvPr/>
        </p:nvSpPr>
        <p:spPr bwMode="auto">
          <a:xfrm>
            <a:off x="5725326" y="619752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4" name="Line 94"/>
          <p:cNvSpPr>
            <a:spLocks noChangeShapeType="1"/>
          </p:cNvSpPr>
          <p:nvPr/>
        </p:nvSpPr>
        <p:spPr bwMode="auto">
          <a:xfrm>
            <a:off x="6487326" y="619752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5" name="Line 95"/>
          <p:cNvSpPr>
            <a:spLocks noChangeShapeType="1"/>
          </p:cNvSpPr>
          <p:nvPr/>
        </p:nvSpPr>
        <p:spPr bwMode="auto">
          <a:xfrm>
            <a:off x="6411126" y="619752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6" name="Text Box 96"/>
          <p:cNvSpPr txBox="1">
            <a:spLocks noChangeArrowheads="1"/>
          </p:cNvSpPr>
          <p:nvPr/>
        </p:nvSpPr>
        <p:spPr bwMode="auto">
          <a:xfrm>
            <a:off x="2051851" y="3531752"/>
            <a:ext cx="579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err="1"/>
              <a:t>Prob</a:t>
            </a:r>
            <a:r>
              <a:rPr lang="en-US" sz="1800" dirty="0"/>
              <a:t> (US|CS) = 0.5, </a:t>
            </a:r>
            <a:r>
              <a:rPr lang="en-US" sz="1800" dirty="0" err="1"/>
              <a:t>Prob</a:t>
            </a:r>
            <a:r>
              <a:rPr lang="en-US" sz="1800" dirty="0"/>
              <a:t> (</a:t>
            </a:r>
            <a:r>
              <a:rPr lang="en-US" sz="1800" dirty="0" err="1"/>
              <a:t>US|no</a:t>
            </a:r>
            <a:r>
              <a:rPr lang="en-US" sz="1800" dirty="0"/>
              <a:t> CS) = 0, delta P = 0.5</a:t>
            </a:r>
          </a:p>
        </p:txBody>
      </p:sp>
      <p:sp>
        <p:nvSpPr>
          <p:cNvPr id="71737" name="Rectangle 97"/>
          <p:cNvSpPr>
            <a:spLocks noChangeArrowheads="1"/>
          </p:cNvSpPr>
          <p:nvPr/>
        </p:nvSpPr>
        <p:spPr bwMode="auto">
          <a:xfrm>
            <a:off x="2067726" y="5089089"/>
            <a:ext cx="5989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Prob (US|CS) = 0.5, Prob (US|no CS) = 0.5, delta P = 0.0</a:t>
            </a:r>
          </a:p>
        </p:txBody>
      </p:sp>
      <p:sp>
        <p:nvSpPr>
          <p:cNvPr id="60" name="Oval 59"/>
          <p:cNvSpPr/>
          <p:nvPr/>
        </p:nvSpPr>
        <p:spPr>
          <a:xfrm>
            <a:off x="2326494" y="3957139"/>
            <a:ext cx="559967" cy="97738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911314" y="3957139"/>
            <a:ext cx="559967" cy="97738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397038" y="5556436"/>
            <a:ext cx="559967" cy="97738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981858" y="5556436"/>
            <a:ext cx="559967" cy="97738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0645" y="1461572"/>
            <a:ext cx="8949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Dark Clouds, Rain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3492" y="6488668"/>
            <a:ext cx="92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Time </a:t>
            </a:r>
            <a:r>
              <a:rPr lang="en-US" dirty="0">
                <a:sym typeface="Wingdings"/>
              </a:rPr>
              <a:t></a:t>
            </a:r>
            <a:endParaRPr lang="en-US" dirty="0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25" y="1497103"/>
            <a:ext cx="2959927" cy="2096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49" y="1501205"/>
            <a:ext cx="3144787" cy="210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15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US Surprise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730" name="Text Box 3"/>
          <p:cNvSpPr txBox="1">
            <a:spLocks noChangeArrowheads="1"/>
          </p:cNvSpPr>
          <p:nvPr/>
        </p:nvSpPr>
        <p:spPr bwMode="auto">
          <a:xfrm>
            <a:off x="822325" y="1568651"/>
            <a:ext cx="7664569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 dirty="0"/>
              <a:t>Blocking Experiment (</a:t>
            </a:r>
            <a:r>
              <a:rPr lang="en-US" i="1" dirty="0" err="1"/>
              <a:t>Kamin</a:t>
            </a:r>
            <a:r>
              <a:rPr lang="en-US" i="1" dirty="0"/>
              <a:t>, 1968)</a:t>
            </a:r>
          </a:p>
          <a:p>
            <a:endParaRPr lang="en-US" dirty="0"/>
          </a:p>
          <a:p>
            <a:r>
              <a:rPr lang="en-US" dirty="0"/>
              <a:t>	     	  Phase 1       Phase 2       Test</a:t>
            </a:r>
          </a:p>
          <a:p>
            <a:r>
              <a:rPr lang="en-US" dirty="0" err="1"/>
              <a:t>Gp</a:t>
            </a:r>
            <a:r>
              <a:rPr lang="en-US" dirty="0"/>
              <a:t> 1      </a:t>
            </a:r>
            <a:r>
              <a:rPr lang="en-US" u="sng" dirty="0"/>
              <a:t>A - US         AB - US         B?</a:t>
            </a:r>
            <a:endParaRPr lang="en-US" dirty="0"/>
          </a:p>
          <a:p>
            <a:r>
              <a:rPr lang="en-US" dirty="0" err="1"/>
              <a:t>Gp</a:t>
            </a:r>
            <a:r>
              <a:rPr lang="en-US" dirty="0"/>
              <a:t> 2      A | US (u)    AB - US         B?</a:t>
            </a:r>
          </a:p>
          <a:p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Conditioned fear with rats (but other paradigms as well)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Stimulus A is Tone, Stimulus B is Light, US is foot shock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In Phase 1, A is paired with the US in </a:t>
            </a:r>
            <a:r>
              <a:rPr lang="en-US" sz="1800" dirty="0" err="1">
                <a:solidFill>
                  <a:srgbClr val="FF0000"/>
                </a:solidFill>
                <a:latin typeface="+mn-lt"/>
              </a:rPr>
              <a:t>Gp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 1 but unpaired with the US in </a:t>
            </a:r>
            <a:r>
              <a:rPr lang="en-US" sz="1800" dirty="0" err="1">
                <a:solidFill>
                  <a:srgbClr val="FF0000"/>
                </a:solidFill>
                <a:latin typeface="+mn-lt"/>
              </a:rPr>
              <a:t>Gp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 2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In Phase 2, both groups receive training with an AB compound stimulus.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Learning about stimulus B is blocked by prior learning to stimulus A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This is true even though B is paired with the US equally often in both groups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Once again, temporal contiguity is NOT sufficient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The US needs to be surprising in order for it to support new learning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448267" y="2429375"/>
            <a:ext cx="14767" cy="1004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158664" y="2429375"/>
            <a:ext cx="14767" cy="1004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73556" y="2685153"/>
            <a:ext cx="42067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18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Model 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75" y="1180075"/>
            <a:ext cx="2756052" cy="1868932"/>
          </a:xfrm>
          <a:prstGeom prst="rect">
            <a:avLst/>
          </a:prstGeom>
        </p:spPr>
      </p:pic>
      <p:pic>
        <p:nvPicPr>
          <p:cNvPr id="3" name="Picture 2" descr="Classic C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13" y="3120136"/>
            <a:ext cx="3322545" cy="1868932"/>
          </a:xfrm>
          <a:prstGeom prst="rect">
            <a:avLst/>
          </a:prstGeom>
        </p:spPr>
      </p:pic>
      <p:pic>
        <p:nvPicPr>
          <p:cNvPr id="4" name="Picture 3" descr="Tesl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67" y="4989068"/>
            <a:ext cx="2814603" cy="186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13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US Surprise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730" name="Text Box 3"/>
          <p:cNvSpPr txBox="1">
            <a:spLocks noChangeArrowheads="1"/>
          </p:cNvSpPr>
          <p:nvPr/>
        </p:nvSpPr>
        <p:spPr bwMode="auto">
          <a:xfrm>
            <a:off x="822325" y="1568651"/>
            <a:ext cx="750327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 dirty="0"/>
              <a:t>Blocking “Experiment” in the Real World</a:t>
            </a:r>
          </a:p>
          <a:p>
            <a:endParaRPr lang="en-US" dirty="0"/>
          </a:p>
          <a:p>
            <a:r>
              <a:rPr lang="en-US" dirty="0"/>
              <a:t>	     	  Phase 1       Phase 2       Test</a:t>
            </a:r>
          </a:p>
          <a:p>
            <a:r>
              <a:rPr lang="en-US" dirty="0" err="1"/>
              <a:t>Gp</a:t>
            </a:r>
            <a:r>
              <a:rPr lang="en-US" dirty="0"/>
              <a:t> 1      </a:t>
            </a:r>
            <a:r>
              <a:rPr lang="en-US" u="sng" dirty="0"/>
              <a:t>A - US         AB - US         B?</a:t>
            </a:r>
            <a:endParaRPr lang="en-US" dirty="0"/>
          </a:p>
          <a:p>
            <a:r>
              <a:rPr lang="en-US" dirty="0" err="1"/>
              <a:t>Gp</a:t>
            </a:r>
            <a:r>
              <a:rPr lang="en-US" dirty="0"/>
              <a:t> 2      A | US (u)    AB - US         B?</a:t>
            </a:r>
          </a:p>
          <a:p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Strawberries – Rash     |    Strawberries + Oysters – Rash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Do you blame it on the Oysters or Strawberries???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Control condition:  Somebody eats Strawberries + Oysters and gets a Rash,</a:t>
            </a:r>
          </a:p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	but they never consumed strawberries alone</a:t>
            </a:r>
            <a:r>
              <a:rPr lang="is-IS" sz="1800" dirty="0">
                <a:solidFill>
                  <a:srgbClr val="FF0000"/>
                </a:solidFill>
                <a:latin typeface="+mn-lt"/>
              </a:rPr>
              <a:t>…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48267" y="2429375"/>
            <a:ext cx="14767" cy="1004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158664" y="2429375"/>
            <a:ext cx="14767" cy="1004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73556" y="2685153"/>
            <a:ext cx="42067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74FE1B2-859A-5A4E-B694-81F9908E1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261" y="5359720"/>
            <a:ext cx="1514006" cy="7872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78A9AD-B71A-B74F-9A60-5DBB09D9D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347" y="5077543"/>
            <a:ext cx="1360774" cy="136077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C19FD5-D08F-364C-909F-99DD4E86BD78}"/>
              </a:ext>
            </a:extLst>
          </p:cNvPr>
          <p:cNvCxnSpPr/>
          <p:nvPr/>
        </p:nvCxnSpPr>
        <p:spPr>
          <a:xfrm>
            <a:off x="3537679" y="5753361"/>
            <a:ext cx="1206708" cy="0"/>
          </a:xfrm>
          <a:prstGeom prst="straightConnector1">
            <a:avLst/>
          </a:prstGeom>
          <a:ln w="38100">
            <a:solidFill>
              <a:srgbClr val="0D55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610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US Surprise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730" name="Text Box 3"/>
          <p:cNvSpPr txBox="1">
            <a:spLocks noChangeArrowheads="1"/>
          </p:cNvSpPr>
          <p:nvPr/>
        </p:nvSpPr>
        <p:spPr bwMode="auto">
          <a:xfrm>
            <a:off x="822325" y="1568651"/>
            <a:ext cx="750327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 dirty="0"/>
              <a:t>Blocking “Experiment” in the Real World</a:t>
            </a:r>
          </a:p>
          <a:p>
            <a:endParaRPr lang="en-US" dirty="0"/>
          </a:p>
          <a:p>
            <a:r>
              <a:rPr lang="en-US" dirty="0"/>
              <a:t>	     	  Phase 1       Phase 2       Test</a:t>
            </a:r>
          </a:p>
          <a:p>
            <a:r>
              <a:rPr lang="en-US" dirty="0" err="1"/>
              <a:t>Gp</a:t>
            </a:r>
            <a:r>
              <a:rPr lang="en-US" dirty="0"/>
              <a:t> 1      </a:t>
            </a:r>
            <a:r>
              <a:rPr lang="en-US" u="sng" dirty="0"/>
              <a:t>A - US         AB - US         B?</a:t>
            </a:r>
            <a:endParaRPr lang="en-US" dirty="0"/>
          </a:p>
          <a:p>
            <a:r>
              <a:rPr lang="en-US" dirty="0" err="1"/>
              <a:t>Gp</a:t>
            </a:r>
            <a:r>
              <a:rPr lang="en-US" dirty="0"/>
              <a:t> 2      A | US (u)    AB - US         B?</a:t>
            </a:r>
          </a:p>
          <a:p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Strawberries – Rash     |    Strawberries + Oysters – Rash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Do you blame it on the Oysters or Strawberries???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Control condition:  Somebody eats Strawberries + Oysters and gets a Rash,</a:t>
            </a:r>
          </a:p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	but they never consumed strawberries alone</a:t>
            </a:r>
            <a:r>
              <a:rPr lang="is-IS" sz="1800" dirty="0">
                <a:solidFill>
                  <a:srgbClr val="FF0000"/>
                </a:solidFill>
                <a:latin typeface="+mn-lt"/>
              </a:rPr>
              <a:t>…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48267" y="2429375"/>
            <a:ext cx="14767" cy="1004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158664" y="2429375"/>
            <a:ext cx="14767" cy="1004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73556" y="2685153"/>
            <a:ext cx="42067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74FE1B2-859A-5A4E-B694-81F9908E1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337" y="4873227"/>
            <a:ext cx="1514006" cy="7872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78A9AD-B71A-B74F-9A60-5DBB09D9D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347" y="5077543"/>
            <a:ext cx="1360774" cy="136077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C19FD5-D08F-364C-909F-99DD4E86BD78}"/>
              </a:ext>
            </a:extLst>
          </p:cNvPr>
          <p:cNvCxnSpPr/>
          <p:nvPr/>
        </p:nvCxnSpPr>
        <p:spPr>
          <a:xfrm>
            <a:off x="3537679" y="5753361"/>
            <a:ext cx="1206708" cy="0"/>
          </a:xfrm>
          <a:prstGeom prst="straightConnector1">
            <a:avLst/>
          </a:prstGeom>
          <a:ln w="38100">
            <a:solidFill>
              <a:srgbClr val="0D55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C2892DA-27F0-7A4C-B22A-933EAABBA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4793" y="5699205"/>
            <a:ext cx="1667708" cy="1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70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Relative Cue Validity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778" name="Text Box 3"/>
          <p:cNvSpPr txBox="1">
            <a:spLocks noChangeArrowheads="1"/>
          </p:cNvSpPr>
          <p:nvPr/>
        </p:nvSpPr>
        <p:spPr bwMode="auto">
          <a:xfrm>
            <a:off x="652496" y="1546499"/>
            <a:ext cx="8254474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 dirty="0"/>
              <a:t>Relative Cue Validity Experiment </a:t>
            </a:r>
            <a:r>
              <a:rPr lang="en-US" sz="2000" i="1" dirty="0"/>
              <a:t>(Wagner, et al, 1968)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              Phase 1          Test</a:t>
            </a:r>
          </a:p>
          <a:p>
            <a:r>
              <a:rPr lang="en-US" dirty="0" err="1"/>
              <a:t>Gp</a:t>
            </a:r>
            <a:r>
              <a:rPr lang="en-US" dirty="0"/>
              <a:t> 1      </a:t>
            </a:r>
            <a:r>
              <a:rPr lang="en-US" u="sng" dirty="0"/>
              <a:t>AX+, BX-           X?</a:t>
            </a:r>
            <a:endParaRPr lang="en-US" dirty="0"/>
          </a:p>
          <a:p>
            <a:r>
              <a:rPr lang="en-US" dirty="0" err="1"/>
              <a:t>Gp</a:t>
            </a:r>
            <a:r>
              <a:rPr lang="en-US" dirty="0"/>
              <a:t> 2      AX+/-, BX+/-      X?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Conditioned fear with rats, conditioned </a:t>
            </a:r>
            <a:r>
              <a:rPr lang="en-US" sz="1800" dirty="0" err="1">
                <a:solidFill>
                  <a:srgbClr val="FF0000"/>
                </a:solidFill>
                <a:latin typeface="+mn-lt"/>
              </a:rPr>
              <a:t>eyeblink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 with rabbits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Two compound stimulus trials intermixed throughout training in each group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Learning about X is less in Group 1 relative to </a:t>
            </a:r>
            <a:r>
              <a:rPr lang="en-US" sz="1800" dirty="0" err="1">
                <a:solidFill>
                  <a:srgbClr val="FF0000"/>
                </a:solidFill>
                <a:latin typeface="+mn-lt"/>
              </a:rPr>
              <a:t>Gp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 2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X</a:t>
            </a:r>
            <a:r>
              <a:rPr lang="ja-JP" altLang="en-US" sz="1800" dirty="0">
                <a:solidFill>
                  <a:srgbClr val="FF0000"/>
                </a:solidFill>
                <a:latin typeface="+mn-lt"/>
              </a:rPr>
              <a:t>’</a:t>
            </a:r>
            <a:r>
              <a:rPr lang="en-US" altLang="ja-JP" sz="1800" dirty="0">
                <a:solidFill>
                  <a:srgbClr val="FF0000"/>
                </a:solidFill>
                <a:latin typeface="+mn-lt"/>
              </a:rPr>
              <a:t>s conditioning depends upon its “validity” relative to that of its partner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In </a:t>
            </a:r>
            <a:r>
              <a:rPr lang="en-US" sz="1800" dirty="0" err="1">
                <a:solidFill>
                  <a:srgbClr val="FF0000"/>
                </a:solidFill>
                <a:latin typeface="+mn-lt"/>
              </a:rPr>
              <a:t>Gp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 1, X is a relatively poor predictor of the outcome, but in </a:t>
            </a:r>
            <a:r>
              <a:rPr lang="en-US" sz="1800" dirty="0" err="1">
                <a:solidFill>
                  <a:srgbClr val="FF0000"/>
                </a:solidFill>
                <a:latin typeface="+mn-lt"/>
              </a:rPr>
              <a:t>Gp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 2 it is just as good</a:t>
            </a:r>
          </a:p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	as its partners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06067" y="2813349"/>
            <a:ext cx="14767" cy="612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501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Summary of these last 3 (“cue competition”) effects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26" name="Text Box 3"/>
          <p:cNvSpPr txBox="1">
            <a:spLocks noChangeArrowheads="1"/>
          </p:cNvSpPr>
          <p:nvPr/>
        </p:nvSpPr>
        <p:spPr bwMode="auto">
          <a:xfrm>
            <a:off x="822325" y="1952625"/>
            <a:ext cx="565007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 dirty="0"/>
              <a:t>US Surprise Governs Conditioning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sz="2000" dirty="0">
                <a:latin typeface="+mn-lt"/>
              </a:rPr>
              <a:t>Blocking - Understood in terms of US surprise</a:t>
            </a:r>
          </a:p>
          <a:p>
            <a:r>
              <a:rPr lang="en-US" sz="2000" dirty="0">
                <a:latin typeface="+mn-lt"/>
              </a:rPr>
              <a:t>      Contingency - Blocking by Context</a:t>
            </a:r>
          </a:p>
          <a:p>
            <a:r>
              <a:rPr lang="en-US" sz="2000" dirty="0">
                <a:latin typeface="+mn-lt"/>
              </a:rPr>
              <a:t>      Relative Cue Validity - Blocking by more valid cue </a:t>
            </a:r>
          </a:p>
        </p:txBody>
      </p:sp>
    </p:spTree>
    <p:extLst>
      <p:ext uri="{BB962C8B-B14F-4D97-AF65-F5344CB8AC3E}">
        <p14:creationId xmlns:p14="http://schemas.microsoft.com/office/powerpoint/2010/main" val="3441348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CS-US Relevance (or “Belongingness”)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26" name="Text Box 3"/>
          <p:cNvSpPr txBox="1">
            <a:spLocks noChangeArrowheads="1"/>
          </p:cNvSpPr>
          <p:nvPr/>
        </p:nvSpPr>
        <p:spPr bwMode="auto">
          <a:xfrm>
            <a:off x="298070" y="1417638"/>
            <a:ext cx="8792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 dirty="0"/>
              <a:t>Stimulus-</a:t>
            </a:r>
            <a:r>
              <a:rPr lang="en-US" i="1" dirty="0" err="1"/>
              <a:t>Reinforcer</a:t>
            </a:r>
            <a:r>
              <a:rPr lang="en-US" i="1" dirty="0"/>
              <a:t> Interaction Experiment </a:t>
            </a:r>
            <a:r>
              <a:rPr lang="en-US" sz="1800" i="1" dirty="0"/>
              <a:t>(Garcia &amp; </a:t>
            </a:r>
            <a:r>
              <a:rPr lang="en-US" sz="1800" i="1" dirty="0" err="1"/>
              <a:t>Koelling</a:t>
            </a:r>
            <a:r>
              <a:rPr lang="en-US" sz="1800" i="1" dirty="0"/>
              <a:t>, 1966)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6" y="2052941"/>
            <a:ext cx="4729460" cy="214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6148" y="4415015"/>
            <a:ext cx="83340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Taste aversion/avoidance learning in rats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Rats learn to avoid a </a:t>
            </a:r>
            <a:r>
              <a:rPr lang="en-US" dirty="0" err="1">
                <a:solidFill>
                  <a:srgbClr val="FF0000"/>
                </a:solidFill>
              </a:rPr>
              <a:t>taste+audio+visual</a:t>
            </a:r>
            <a:r>
              <a:rPr lang="en-US" dirty="0">
                <a:solidFill>
                  <a:srgbClr val="FF0000"/>
                </a:solidFill>
              </a:rPr>
              <a:t> compound stimulus paired with Shock</a:t>
            </a:r>
          </a:p>
          <a:p>
            <a:r>
              <a:rPr lang="en-US" dirty="0">
                <a:solidFill>
                  <a:srgbClr val="FF0000"/>
                </a:solidFill>
              </a:rPr>
              <a:t>	in </a:t>
            </a:r>
            <a:r>
              <a:rPr lang="en-US" dirty="0" err="1">
                <a:solidFill>
                  <a:srgbClr val="FF0000"/>
                </a:solidFill>
              </a:rPr>
              <a:t>Gp</a:t>
            </a:r>
            <a:r>
              <a:rPr lang="en-US" dirty="0">
                <a:solidFill>
                  <a:srgbClr val="FF0000"/>
                </a:solidFill>
              </a:rPr>
              <a:t> 1 or Sickness in </a:t>
            </a:r>
            <a:r>
              <a:rPr lang="en-US" dirty="0" err="1">
                <a:solidFill>
                  <a:srgbClr val="FF0000"/>
                </a:solidFill>
              </a:rPr>
              <a:t>Gp</a:t>
            </a:r>
            <a:r>
              <a:rPr lang="en-US" dirty="0">
                <a:solidFill>
                  <a:srgbClr val="FF0000"/>
                </a:solidFill>
              </a:rPr>
              <a:t> 2.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Subgroups are then tested with either taste alone or the audiovisual stimulus alone.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14" y="2198406"/>
            <a:ext cx="3353730" cy="189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87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CS-US Relevance (or “Belongingness”)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26" name="Text Box 3"/>
          <p:cNvSpPr txBox="1">
            <a:spLocks noChangeArrowheads="1"/>
          </p:cNvSpPr>
          <p:nvPr/>
        </p:nvSpPr>
        <p:spPr bwMode="auto">
          <a:xfrm>
            <a:off x="298070" y="1417638"/>
            <a:ext cx="8792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 dirty="0"/>
              <a:t>Stimulus-</a:t>
            </a:r>
            <a:r>
              <a:rPr lang="en-US" i="1" dirty="0" err="1"/>
              <a:t>Reinforcer</a:t>
            </a:r>
            <a:r>
              <a:rPr lang="en-US" i="1" dirty="0"/>
              <a:t> Interaction Experiment </a:t>
            </a:r>
            <a:r>
              <a:rPr lang="en-US" sz="1800" i="1" dirty="0"/>
              <a:t>(Garcia &amp; </a:t>
            </a:r>
            <a:r>
              <a:rPr lang="en-US" sz="1800" i="1" dirty="0" err="1"/>
              <a:t>Koelling</a:t>
            </a:r>
            <a:r>
              <a:rPr lang="en-US" sz="1800" i="1" dirty="0"/>
              <a:t>, 1966)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6" y="2052941"/>
            <a:ext cx="4729460" cy="214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6148" y="4415015"/>
            <a:ext cx="871264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Taste aversion/avoidance learning in rats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Rats learn to avoid a </a:t>
            </a:r>
            <a:r>
              <a:rPr lang="en-US" dirty="0" err="1">
                <a:solidFill>
                  <a:srgbClr val="FF0000"/>
                </a:solidFill>
              </a:rPr>
              <a:t>taste+audio+visual</a:t>
            </a:r>
            <a:r>
              <a:rPr lang="en-US" dirty="0">
                <a:solidFill>
                  <a:srgbClr val="FF0000"/>
                </a:solidFill>
              </a:rPr>
              <a:t> compound stimulus paired with Shock</a:t>
            </a:r>
          </a:p>
          <a:p>
            <a:r>
              <a:rPr lang="en-US" dirty="0">
                <a:solidFill>
                  <a:srgbClr val="FF0000"/>
                </a:solidFill>
              </a:rPr>
              <a:t>	in </a:t>
            </a:r>
            <a:r>
              <a:rPr lang="en-US" dirty="0" err="1">
                <a:solidFill>
                  <a:srgbClr val="FF0000"/>
                </a:solidFill>
              </a:rPr>
              <a:t>Gp</a:t>
            </a:r>
            <a:r>
              <a:rPr lang="en-US" dirty="0">
                <a:solidFill>
                  <a:srgbClr val="FF0000"/>
                </a:solidFill>
              </a:rPr>
              <a:t> 1 or Sickness in </a:t>
            </a:r>
            <a:r>
              <a:rPr lang="en-US" dirty="0" err="1">
                <a:solidFill>
                  <a:srgbClr val="FF0000"/>
                </a:solidFill>
              </a:rPr>
              <a:t>Gp</a:t>
            </a:r>
            <a:r>
              <a:rPr lang="en-US" dirty="0">
                <a:solidFill>
                  <a:srgbClr val="FF0000"/>
                </a:solidFill>
              </a:rPr>
              <a:t> 2.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Subgroups are then tested with either taste alone or the audiovisual stimulus alone.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Rats avoid the audiovisual stimulus if Shock was the US, but taste if Sickness was the US.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Some combinations are better learned about than others. In other words, they are</a:t>
            </a:r>
          </a:p>
          <a:p>
            <a:r>
              <a:rPr lang="en-US" dirty="0">
                <a:solidFill>
                  <a:srgbClr val="FF0000"/>
                </a:solidFill>
              </a:rPr>
              <a:t>“relevant” to one another or “belong” together.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054" y="1879303"/>
            <a:ext cx="2884209" cy="263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096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Summary Determining Conditions Experiments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26" name="Text Box 3"/>
          <p:cNvSpPr txBox="1">
            <a:spLocks noChangeArrowheads="1"/>
          </p:cNvSpPr>
          <p:nvPr/>
        </p:nvSpPr>
        <p:spPr bwMode="auto">
          <a:xfrm>
            <a:off x="283303" y="1955843"/>
            <a:ext cx="866485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000" dirty="0">
                <a:latin typeface="+mn-lt"/>
              </a:rPr>
              <a:t>Lots of important conditions shown to influence the course of learning.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+mn-lt"/>
              </a:rPr>
              <a:t>The most general statement is that two events will become associated</a:t>
            </a:r>
          </a:p>
          <a:p>
            <a:r>
              <a:rPr lang="en-US" sz="2000" dirty="0">
                <a:latin typeface="+mn-lt"/>
              </a:rPr>
              <a:t>	when they are concurrently processed.  US surprise may affect US processing</a:t>
            </a:r>
          </a:p>
          <a:p>
            <a:r>
              <a:rPr lang="en-US" sz="2000" dirty="0">
                <a:latin typeface="+mn-lt"/>
              </a:rPr>
              <a:t>	as could other factors (such as temporal contiguity, spatial contiguity,</a:t>
            </a:r>
          </a:p>
          <a:p>
            <a:r>
              <a:rPr lang="en-US" sz="2000" dirty="0">
                <a:latin typeface="+mn-lt"/>
              </a:rPr>
              <a:t>	novelty, intensity).</a:t>
            </a:r>
          </a:p>
          <a:p>
            <a:endParaRPr lang="en-US" sz="20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+mn-lt"/>
              </a:rPr>
              <a:t>CS-US relevance (or belongingness) may also introduce other factors (e.g.,</a:t>
            </a:r>
          </a:p>
          <a:p>
            <a:r>
              <a:rPr lang="en-US" sz="2000" dirty="0">
                <a:latin typeface="+mn-lt"/>
              </a:rPr>
              <a:t>	evolutionary constraints on learning or learning by spatial contiguity).</a:t>
            </a:r>
          </a:p>
        </p:txBody>
      </p:sp>
    </p:spTree>
    <p:extLst>
      <p:ext uri="{BB962C8B-B14F-4D97-AF65-F5344CB8AC3E}">
        <p14:creationId xmlns:p14="http://schemas.microsoft.com/office/powerpoint/2010/main" val="75851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Model 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75" y="1180075"/>
            <a:ext cx="2756052" cy="1868932"/>
          </a:xfrm>
          <a:prstGeom prst="rect">
            <a:avLst/>
          </a:prstGeom>
        </p:spPr>
      </p:pic>
      <p:pic>
        <p:nvPicPr>
          <p:cNvPr id="3" name="Picture 2" descr="Classic C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13" y="3120136"/>
            <a:ext cx="3322545" cy="1868932"/>
          </a:xfrm>
          <a:prstGeom prst="rect">
            <a:avLst/>
          </a:prstGeom>
        </p:spPr>
      </p:pic>
      <p:pic>
        <p:nvPicPr>
          <p:cNvPr id="4" name="Picture 3" descr="Tesl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67" y="4989068"/>
            <a:ext cx="2814603" cy="1868932"/>
          </a:xfrm>
          <a:prstGeom prst="rect">
            <a:avLst/>
          </a:prstGeom>
        </p:spPr>
      </p:pic>
      <p:pic>
        <p:nvPicPr>
          <p:cNvPr id="5" name="Picture 4" descr="Handlebar mustach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688" y="4813813"/>
            <a:ext cx="2527956" cy="1962883"/>
          </a:xfrm>
          <a:prstGeom prst="rect">
            <a:avLst/>
          </a:prstGeom>
        </p:spPr>
      </p:pic>
      <p:pic>
        <p:nvPicPr>
          <p:cNvPr id="6" name="Picture 5" descr="The-wolf-of-wall-stree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640" y="3120136"/>
            <a:ext cx="2818478" cy="1671171"/>
          </a:xfrm>
          <a:prstGeom prst="rect">
            <a:avLst/>
          </a:prstGeom>
        </p:spPr>
      </p:pic>
      <p:pic>
        <p:nvPicPr>
          <p:cNvPr id="7" name="Picture 6" descr="Englishma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53" y="1355718"/>
            <a:ext cx="2469091" cy="1541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45177" y="1786146"/>
            <a:ext cx="398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533148" y="3567499"/>
            <a:ext cx="398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33148" y="5638293"/>
            <a:ext cx="398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3392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Model 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75" y="1180075"/>
            <a:ext cx="2756052" cy="1868932"/>
          </a:xfrm>
          <a:prstGeom prst="rect">
            <a:avLst/>
          </a:prstGeom>
        </p:spPr>
      </p:pic>
      <p:pic>
        <p:nvPicPr>
          <p:cNvPr id="3" name="Picture 2" descr="Classic C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13" y="3120136"/>
            <a:ext cx="3322545" cy="1868932"/>
          </a:xfrm>
          <a:prstGeom prst="rect">
            <a:avLst/>
          </a:prstGeom>
        </p:spPr>
      </p:pic>
      <p:pic>
        <p:nvPicPr>
          <p:cNvPr id="4" name="Picture 3" descr="Tesl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67" y="4989068"/>
            <a:ext cx="2814603" cy="1868932"/>
          </a:xfrm>
          <a:prstGeom prst="rect">
            <a:avLst/>
          </a:prstGeom>
        </p:spPr>
      </p:pic>
      <p:pic>
        <p:nvPicPr>
          <p:cNvPr id="5" name="Picture 4" descr="Handlebar mustach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40" y="1180075"/>
            <a:ext cx="2527956" cy="1962883"/>
          </a:xfrm>
          <a:prstGeom prst="rect">
            <a:avLst/>
          </a:prstGeom>
        </p:spPr>
      </p:pic>
      <p:pic>
        <p:nvPicPr>
          <p:cNvPr id="6" name="Picture 5" descr="The-wolf-of-wall-stree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40" y="4989068"/>
            <a:ext cx="2818478" cy="1671171"/>
          </a:xfrm>
          <a:prstGeom prst="rect">
            <a:avLst/>
          </a:prstGeom>
        </p:spPr>
      </p:pic>
      <p:pic>
        <p:nvPicPr>
          <p:cNvPr id="7" name="Picture 6" descr="Englishma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732" y="3282564"/>
            <a:ext cx="2469091" cy="1541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45177" y="1786146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-</a:t>
            </a:r>
          </a:p>
        </p:txBody>
      </p:sp>
      <p:sp>
        <p:nvSpPr>
          <p:cNvPr id="9" name="Rectangle 8"/>
          <p:cNvSpPr/>
          <p:nvPr/>
        </p:nvSpPr>
        <p:spPr>
          <a:xfrm>
            <a:off x="4533148" y="3567499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-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33148" y="5638293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151405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Learning: Determining Conditions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374555" y="1818608"/>
            <a:ext cx="544251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rabicPeriod"/>
            </a:pPr>
            <a:r>
              <a:rPr lang="en-US" dirty="0"/>
              <a:t>Stimulus Novelty (CS, US)</a:t>
            </a:r>
          </a:p>
          <a:p>
            <a:pPr>
              <a:buFont typeface="Arial" charset="0"/>
              <a:buAutoNum type="arabicPeriod"/>
            </a:pPr>
            <a:r>
              <a:rPr lang="en-US" dirty="0"/>
              <a:t>Stimulus Intensity (CS, US)</a:t>
            </a:r>
          </a:p>
          <a:p>
            <a:pPr>
              <a:buFont typeface="Arial" charset="0"/>
              <a:buAutoNum type="arabicPeriod"/>
            </a:pPr>
            <a:r>
              <a:rPr lang="en-US" dirty="0"/>
              <a:t>Spatial Contiguity</a:t>
            </a:r>
          </a:p>
          <a:p>
            <a:pPr>
              <a:buFont typeface="Arial" charset="0"/>
              <a:buAutoNum type="arabicPeriod"/>
            </a:pPr>
            <a:r>
              <a:rPr lang="en-US" dirty="0"/>
              <a:t>Temporal Contiguity</a:t>
            </a:r>
          </a:p>
          <a:p>
            <a:pPr>
              <a:buFont typeface="Arial" charset="0"/>
              <a:buAutoNum type="arabicPeriod"/>
            </a:pPr>
            <a:r>
              <a:rPr lang="en-US" dirty="0"/>
              <a:t>Relative Temporal Contiguity</a:t>
            </a:r>
          </a:p>
          <a:p>
            <a:pPr>
              <a:buFont typeface="Arial" charset="0"/>
              <a:buAutoNum type="arabicPeriod"/>
            </a:pPr>
            <a:r>
              <a:rPr lang="en-US" dirty="0"/>
              <a:t>CS-US Contingency</a:t>
            </a:r>
          </a:p>
          <a:p>
            <a:pPr>
              <a:buFont typeface="Arial" charset="0"/>
              <a:buAutoNum type="arabicPeriod"/>
            </a:pPr>
            <a:r>
              <a:rPr lang="en-US" dirty="0"/>
              <a:t>US Surprise</a:t>
            </a:r>
          </a:p>
          <a:p>
            <a:pPr>
              <a:buFont typeface="Arial" charset="0"/>
              <a:buAutoNum type="arabicPeriod"/>
            </a:pPr>
            <a:r>
              <a:rPr lang="en-US" dirty="0"/>
              <a:t>Relative Cue Validity</a:t>
            </a:r>
          </a:p>
          <a:p>
            <a:pPr>
              <a:buFont typeface="Arial" charset="0"/>
              <a:buAutoNum type="arabicPeriod"/>
            </a:pPr>
            <a:r>
              <a:rPr lang="en-US" dirty="0"/>
              <a:t>CS-US Relevance (Belongingness)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6813" y="5271734"/>
            <a:ext cx="846998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factors influence whether or not you will see </a:t>
            </a:r>
            <a:r>
              <a:rPr lang="en-US" sz="2400" dirty="0" err="1">
                <a:solidFill>
                  <a:srgbClr val="FF0000"/>
                </a:solidFill>
              </a:rPr>
              <a:t>Pavlovian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excitatory conditioning, as well as the extent of such conditioning?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Answer:  There are lots of important factors (listed above)….</a:t>
            </a:r>
          </a:p>
        </p:txBody>
      </p:sp>
    </p:spTree>
    <p:extLst>
      <p:ext uri="{BB962C8B-B14F-4D97-AF65-F5344CB8AC3E}">
        <p14:creationId xmlns:p14="http://schemas.microsoft.com/office/powerpoint/2010/main" val="1822291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Novelty:  CS Novelty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822325" y="1768575"/>
            <a:ext cx="6443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dirty="0"/>
              <a:t>CS </a:t>
            </a:r>
            <a:r>
              <a:rPr lang="en-US" dirty="0" err="1"/>
              <a:t>Preexposure</a:t>
            </a:r>
            <a:r>
              <a:rPr lang="en-US" dirty="0"/>
              <a:t> Effect (aka “latent inhibition”)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5279489"/>
            <a:ext cx="8052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One group is exposed to the CS without any US during Phase 1.  The other group</a:t>
            </a:r>
          </a:p>
          <a:p>
            <a:r>
              <a:rPr lang="en-US" dirty="0">
                <a:solidFill>
                  <a:srgbClr val="FF0000"/>
                </a:solidFill>
              </a:rPr>
              <a:t>serves as the “control” group against which to assess the effects of CS </a:t>
            </a:r>
            <a:r>
              <a:rPr lang="en-US" dirty="0" err="1">
                <a:solidFill>
                  <a:srgbClr val="FF0000"/>
                </a:solidFill>
              </a:rPr>
              <a:t>preexposures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266541"/>
              </p:ext>
            </p:extLst>
          </p:nvPr>
        </p:nvGraphicFramePr>
        <p:xfrm>
          <a:off x="512421" y="2451647"/>
          <a:ext cx="4010441" cy="1043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Worksheet" r:id="rId4" imgW="2489200" imgH="647700" progId="Excel.Sheet.12">
                  <p:embed/>
                </p:oleObj>
              </mc:Choice>
              <mc:Fallback>
                <p:oleObj name="Worksheet" r:id="rId4" imgW="2489200" imgH="64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2421" y="2451647"/>
                        <a:ext cx="4010441" cy="1043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692728" y="2829451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A+</a:t>
            </a:r>
          </a:p>
        </p:txBody>
      </p:sp>
    </p:spTree>
    <p:extLst>
      <p:ext uri="{BB962C8B-B14F-4D97-AF65-F5344CB8AC3E}">
        <p14:creationId xmlns:p14="http://schemas.microsoft.com/office/powerpoint/2010/main" val="1727991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Novelty:  CS Novelty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822325" y="1768575"/>
            <a:ext cx="6443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dirty="0"/>
              <a:t>CS </a:t>
            </a:r>
            <a:r>
              <a:rPr lang="en-US" dirty="0" err="1"/>
              <a:t>Preexposure</a:t>
            </a:r>
            <a:r>
              <a:rPr lang="en-US" dirty="0"/>
              <a:t> Effect (aka “latent inhibition”)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5279489"/>
            <a:ext cx="8052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One group is exposed to the CS without any US during Phase 1.  The other group</a:t>
            </a:r>
          </a:p>
          <a:p>
            <a:r>
              <a:rPr lang="en-US" dirty="0">
                <a:solidFill>
                  <a:srgbClr val="FF0000"/>
                </a:solidFill>
              </a:rPr>
              <a:t>serves as the “control” group against which to assess the effects of CS </a:t>
            </a:r>
            <a:r>
              <a:rPr lang="en-US" dirty="0" err="1">
                <a:solidFill>
                  <a:srgbClr val="FF0000"/>
                </a:solidFill>
              </a:rPr>
              <a:t>preexposures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3698072"/>
            <a:ext cx="637263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Tacos – No Illness		|	Tacos – Illness</a:t>
            </a:r>
          </a:p>
          <a:p>
            <a:r>
              <a:rPr lang="en-US" sz="2000" dirty="0"/>
              <a:t>				</a:t>
            </a:r>
            <a:r>
              <a:rPr lang="en-US" sz="2000" dirty="0" err="1"/>
              <a:t>vs</a:t>
            </a:r>
            <a:endParaRPr lang="en-US" sz="2000" dirty="0"/>
          </a:p>
          <a:p>
            <a:r>
              <a:rPr lang="en-US" sz="2000" dirty="0"/>
              <a:t>No Tacos			|	Tacos – Illness</a:t>
            </a:r>
          </a:p>
          <a:p>
            <a:endParaRPr lang="en-US" sz="2000" dirty="0"/>
          </a:p>
          <a:p>
            <a:r>
              <a:rPr lang="en-US" sz="2000" dirty="0"/>
              <a:t>In which case would you expect a taco aversion to develop?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234746"/>
              </p:ext>
            </p:extLst>
          </p:nvPr>
        </p:nvGraphicFramePr>
        <p:xfrm>
          <a:off x="512421" y="2451647"/>
          <a:ext cx="4010441" cy="1043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Worksheet" r:id="rId4" imgW="2489200" imgH="647700" progId="Excel.Sheet.12">
                  <p:embed/>
                </p:oleObj>
              </mc:Choice>
              <mc:Fallback>
                <p:oleObj name="Worksheet" r:id="rId4" imgW="2489200" imgH="64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2421" y="2451647"/>
                        <a:ext cx="4010441" cy="1043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81528" y="2815884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A+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152" y="2869756"/>
            <a:ext cx="2570605" cy="188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68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Novelty:  CS Novelty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822325" y="1768575"/>
            <a:ext cx="6443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dirty="0"/>
              <a:t>CS </a:t>
            </a:r>
            <a:r>
              <a:rPr lang="en-US" dirty="0" err="1"/>
              <a:t>Preexposure</a:t>
            </a:r>
            <a:r>
              <a:rPr lang="en-US" dirty="0"/>
              <a:t> Effect (aka “latent inhibition”)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5279489"/>
            <a:ext cx="8052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One group is exposed to the CS without any US during Phase 1.  The other group</a:t>
            </a:r>
          </a:p>
          <a:p>
            <a:r>
              <a:rPr lang="en-US" dirty="0">
                <a:solidFill>
                  <a:srgbClr val="FF0000"/>
                </a:solidFill>
              </a:rPr>
              <a:t>serves as the “control” group against which to assess the effects of CS </a:t>
            </a:r>
            <a:r>
              <a:rPr lang="en-US" dirty="0" err="1">
                <a:solidFill>
                  <a:srgbClr val="FF0000"/>
                </a:solidFill>
              </a:rPr>
              <a:t>preexposures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err="1">
                <a:solidFill>
                  <a:srgbClr val="FF0000"/>
                </a:solidFill>
              </a:rPr>
              <a:t>Preexposed</a:t>
            </a:r>
            <a:r>
              <a:rPr lang="en-US" dirty="0">
                <a:solidFill>
                  <a:srgbClr val="FF0000"/>
                </a:solidFill>
              </a:rPr>
              <a:t> Group acquires conditioned responding slowly.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3698072"/>
            <a:ext cx="637263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Tacos – No Illness		|	Tacos – Illness</a:t>
            </a:r>
          </a:p>
          <a:p>
            <a:r>
              <a:rPr lang="en-US" sz="2000" dirty="0"/>
              <a:t>				</a:t>
            </a:r>
            <a:r>
              <a:rPr lang="en-US" sz="2000" dirty="0" err="1"/>
              <a:t>vs</a:t>
            </a:r>
            <a:endParaRPr lang="en-US" sz="2000" dirty="0"/>
          </a:p>
          <a:p>
            <a:r>
              <a:rPr lang="en-US" sz="2000" dirty="0"/>
              <a:t>No Tacos			|	Tacos – Illness</a:t>
            </a:r>
          </a:p>
          <a:p>
            <a:endParaRPr lang="en-US" sz="2000" dirty="0"/>
          </a:p>
          <a:p>
            <a:r>
              <a:rPr lang="en-US" sz="2000" dirty="0"/>
              <a:t>In which case would you expect a taco aversion to develop?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24257"/>
              </p:ext>
            </p:extLst>
          </p:nvPr>
        </p:nvGraphicFramePr>
        <p:xfrm>
          <a:off x="4935804" y="2437089"/>
          <a:ext cx="3750996" cy="2269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Worksheet" r:id="rId4" imgW="4597400" imgH="2781300" progId="Excel.Sheet.12">
                  <p:embed/>
                </p:oleObj>
              </mc:Choice>
              <mc:Fallback>
                <p:oleObj name="Worksheet" r:id="rId4" imgW="4597400" imgH="2781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5804" y="2437089"/>
                        <a:ext cx="3750996" cy="2269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487092"/>
              </p:ext>
            </p:extLst>
          </p:nvPr>
        </p:nvGraphicFramePr>
        <p:xfrm>
          <a:off x="512421" y="2451647"/>
          <a:ext cx="4010441" cy="1043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Worksheet" r:id="rId6" imgW="2489200" imgH="647700" progId="Excel.Sheet.12">
                  <p:embed/>
                </p:oleObj>
              </mc:Choice>
              <mc:Fallback>
                <p:oleObj name="Worksheet" r:id="rId6" imgW="2489200" imgH="64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2421" y="2451647"/>
                        <a:ext cx="4010441" cy="1043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81528" y="2815884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A+</a:t>
            </a:r>
          </a:p>
        </p:txBody>
      </p:sp>
    </p:spTree>
    <p:extLst>
      <p:ext uri="{BB962C8B-B14F-4D97-AF65-F5344CB8AC3E}">
        <p14:creationId xmlns:p14="http://schemas.microsoft.com/office/powerpoint/2010/main" val="1840162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2003</Words>
  <Application>Microsoft Macintosh PowerPoint</Application>
  <PresentationFormat>On-screen Show (4:3)</PresentationFormat>
  <Paragraphs>357</Paragraphs>
  <Slides>36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ＭＳ Ｐゴシック</vt:lpstr>
      <vt:lpstr>Arial</vt:lpstr>
      <vt:lpstr>Calibri</vt:lpstr>
      <vt:lpstr>Wingdings</vt:lpstr>
      <vt:lpstr>Office Theme</vt:lpstr>
      <vt:lpstr>Worksheet</vt:lpstr>
      <vt:lpstr>Lectures 7&amp;8:  Pavlovian Conditioning (Determining Conditions)</vt:lpstr>
      <vt:lpstr>Pavlovian Learning</vt:lpstr>
      <vt:lpstr>Pavlovian Learning</vt:lpstr>
      <vt:lpstr>Pavlovian Learning</vt:lpstr>
      <vt:lpstr>Pavlovian Learning</vt:lpstr>
      <vt:lpstr>Pavlovian Learning: Determining Conditions</vt:lpstr>
      <vt:lpstr>Stimulus Novelty:  CS Novelty</vt:lpstr>
      <vt:lpstr>Stimulus Novelty:  CS Novelty</vt:lpstr>
      <vt:lpstr>Stimulus Novelty:  CS Novelty</vt:lpstr>
      <vt:lpstr>Stimulus Novelty:  US Novelty</vt:lpstr>
      <vt:lpstr>Stimulus Novelty:  US Novelty</vt:lpstr>
      <vt:lpstr>Stimulus Novelty:  US Novelty</vt:lpstr>
      <vt:lpstr>Stimulus Intensity</vt:lpstr>
      <vt:lpstr>Stimulus Intensity</vt:lpstr>
      <vt:lpstr>Stimulus Intensity</vt:lpstr>
      <vt:lpstr>Stimulus Intensity</vt:lpstr>
      <vt:lpstr>Stimulus Intensity</vt:lpstr>
      <vt:lpstr>Spatial Contiguity</vt:lpstr>
      <vt:lpstr>Spatial Contiguity</vt:lpstr>
      <vt:lpstr>Spatial Contiguity</vt:lpstr>
      <vt:lpstr>Temporal Contiguity</vt:lpstr>
      <vt:lpstr>Relative Temporal Contiguity</vt:lpstr>
      <vt:lpstr>CS-US Contingency</vt:lpstr>
      <vt:lpstr>CS-US Contingency</vt:lpstr>
      <vt:lpstr>CS-US Contingency</vt:lpstr>
      <vt:lpstr>CS-US Contingency</vt:lpstr>
      <vt:lpstr>CS-US Contingency</vt:lpstr>
      <vt:lpstr>CS-US Contingency</vt:lpstr>
      <vt:lpstr>US Surprise</vt:lpstr>
      <vt:lpstr>US Surprise</vt:lpstr>
      <vt:lpstr>US Surprise</vt:lpstr>
      <vt:lpstr>Relative Cue Validity</vt:lpstr>
      <vt:lpstr>Summary of these last 3 (“cue competition”) effects</vt:lpstr>
      <vt:lpstr>CS-US Relevance (or “Belongingness”)</vt:lpstr>
      <vt:lpstr>CS-US Relevance (or “Belongingness”)</vt:lpstr>
      <vt:lpstr>Summary Determining Conditions Experiments</vt:lpstr>
    </vt:vector>
  </TitlesOfParts>
  <Company>Brooklyn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5:  Pavlovian Conditioning (Basic Concepts &amp; Generality)</dc:title>
  <dc:creator>Andrew Delamater</dc:creator>
  <cp:lastModifiedBy>Andy Delamater</cp:lastModifiedBy>
  <cp:revision>56</cp:revision>
  <dcterms:created xsi:type="dcterms:W3CDTF">2015-02-10T20:21:29Z</dcterms:created>
  <dcterms:modified xsi:type="dcterms:W3CDTF">2018-10-03T16:22:23Z</dcterms:modified>
</cp:coreProperties>
</file>