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70" r:id="rId5"/>
    <p:sldId id="310" r:id="rId6"/>
    <p:sldId id="311" r:id="rId7"/>
    <p:sldId id="312" r:id="rId8"/>
    <p:sldId id="321" r:id="rId9"/>
    <p:sldId id="325" r:id="rId10"/>
    <p:sldId id="326" r:id="rId11"/>
    <p:sldId id="328" r:id="rId12"/>
    <p:sldId id="327" r:id="rId13"/>
    <p:sldId id="329" r:id="rId14"/>
    <p:sldId id="330" r:id="rId15"/>
    <p:sldId id="313" r:id="rId16"/>
    <p:sldId id="314" r:id="rId17"/>
    <p:sldId id="331" r:id="rId18"/>
    <p:sldId id="315" r:id="rId19"/>
    <p:sldId id="316" r:id="rId20"/>
    <p:sldId id="318" r:id="rId21"/>
    <p:sldId id="322" r:id="rId22"/>
    <p:sldId id="324" r:id="rId23"/>
    <p:sldId id="323" r:id="rId24"/>
    <p:sldId id="319" r:id="rId25"/>
    <p:sldId id="32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>
          <p15:clr>
            <a:srgbClr val="A4A3A4"/>
          </p15:clr>
        </p15:guide>
        <p15:guide id="2" pos="35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85"/>
  </p:normalViewPr>
  <p:slideViewPr>
    <p:cSldViewPr snapToGrid="0" snapToObjects="1" showGuides="1">
      <p:cViewPr varScale="1">
        <p:scale>
          <a:sx n="170" d="100"/>
          <a:sy n="170" d="100"/>
        </p:scale>
        <p:origin x="1664" y="192"/>
      </p:cViewPr>
      <p:guideLst>
        <p:guide orient="horz" pos="1992"/>
        <p:guide pos="35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4F4E-05BF-F249-9E8D-CF6EA99682A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0F6E-7E3C-2E4F-89B6-28FEA8E2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883005-5965-B743-B869-552706B6D08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9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0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48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06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70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0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49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21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0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2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CEF218-DA77-3241-9D0B-C4B430E50E4A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998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CEF218-DA77-3241-9D0B-C4B430E50E4A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7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CEF218-DA77-3241-9D0B-C4B430E50E4A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04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CEF218-DA77-3241-9D0B-C4B430E50E4A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795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473A6D-08C9-AA4E-9F93-FB7F7B5FE552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32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473A6D-08C9-AA4E-9F93-FB7F7B5FE552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38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3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4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69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3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44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20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7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75D8-8394-F847-B92F-DEAC13C5AA71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Arial"/>
              </a:rPr>
              <a:t>Lectures 9&amp;10:  </a:t>
            </a:r>
            <a:r>
              <a:rPr lang="en-US" sz="3600" dirty="0" err="1">
                <a:latin typeface="Arial"/>
                <a:cs typeface="Arial"/>
              </a:rPr>
              <a:t>Pavlovian</a:t>
            </a:r>
            <a:r>
              <a:rPr lang="en-US" sz="3600" dirty="0">
                <a:latin typeface="Arial"/>
                <a:cs typeface="Arial"/>
              </a:rPr>
              <a:t> Conditioning </a:t>
            </a:r>
            <a:r>
              <a:rPr lang="en-US" sz="2800" dirty="0">
                <a:latin typeface="Arial"/>
                <a:cs typeface="Arial"/>
              </a:rPr>
              <a:t>(Major Theories)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Learning, Psychology 3510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Fall, 2018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Professor Delamater</a:t>
            </a:r>
          </a:p>
        </p:txBody>
      </p:sp>
    </p:spTree>
    <p:extLst>
      <p:ext uri="{BB962C8B-B14F-4D97-AF65-F5344CB8AC3E}">
        <p14:creationId xmlns:p14="http://schemas.microsoft.com/office/powerpoint/2010/main" val="222780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Acquisition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48" y="2074195"/>
            <a:ext cx="3753973" cy="338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457200" y="5464830"/>
            <a:ext cx="8239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1791285"/>
            <a:ext cx="2489200" cy="194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05338" y="2780670"/>
            <a:ext cx="1761344" cy="963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12046" y="2563318"/>
            <a:ext cx="487180" cy="217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F9619A-CC45-284B-841A-77DFBE3F2AAE}"/>
              </a:ext>
            </a:extLst>
          </p:cNvPr>
          <p:cNvSpPr txBox="1"/>
          <p:nvPr/>
        </p:nvSpPr>
        <p:spPr>
          <a:xfrm>
            <a:off x="89941" y="1577447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– Rain</a:t>
            </a:r>
          </a:p>
          <a:p>
            <a:r>
              <a:rPr lang="en-US" dirty="0">
                <a:solidFill>
                  <a:srgbClr val="00B050"/>
                </a:solidFill>
              </a:rPr>
              <a:t>association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8990BB-12AD-B345-AB2D-C21D40871A00}"/>
              </a:ext>
            </a:extLst>
          </p:cNvPr>
          <p:cNvSpPr txBox="1"/>
          <p:nvPr/>
        </p:nvSpPr>
        <p:spPr>
          <a:xfrm>
            <a:off x="6801796" y="1268065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Assume that:</a:t>
            </a:r>
          </a:p>
          <a:p>
            <a:r>
              <a:rPr lang="en-US" sz="1400" dirty="0"/>
              <a:t>   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1400" dirty="0"/>
              <a:t> = 1 (US), = 0 (no US)</a:t>
            </a:r>
          </a:p>
        </p:txBody>
      </p:sp>
    </p:spTree>
    <p:extLst>
      <p:ext uri="{BB962C8B-B14F-4D97-AF65-F5344CB8AC3E}">
        <p14:creationId xmlns:p14="http://schemas.microsoft.com/office/powerpoint/2010/main" val="111648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Acquisition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48" y="2074195"/>
            <a:ext cx="3753973" cy="338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457200" y="5464830"/>
            <a:ext cx="8239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1791285"/>
            <a:ext cx="2489200" cy="194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05338" y="2780670"/>
            <a:ext cx="1761344" cy="963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66EAFF-C60E-BB4C-AA30-E4D6955CDDE7}"/>
              </a:ext>
            </a:extLst>
          </p:cNvPr>
          <p:cNvSpPr txBox="1"/>
          <p:nvPr/>
        </p:nvSpPr>
        <p:spPr>
          <a:xfrm>
            <a:off x="89941" y="1577447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– Rain</a:t>
            </a:r>
          </a:p>
          <a:p>
            <a:r>
              <a:rPr lang="en-US" dirty="0">
                <a:solidFill>
                  <a:srgbClr val="00B050"/>
                </a:solidFill>
              </a:rPr>
              <a:t>association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B1771B-7439-2143-8383-EA505A6F8BB6}"/>
              </a:ext>
            </a:extLst>
          </p:cNvPr>
          <p:cNvSpPr txBox="1"/>
          <p:nvPr/>
        </p:nvSpPr>
        <p:spPr>
          <a:xfrm>
            <a:off x="6801796" y="1268065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Assume that:</a:t>
            </a:r>
          </a:p>
          <a:p>
            <a:r>
              <a:rPr lang="en-US" sz="1400" dirty="0"/>
              <a:t>   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1400" dirty="0"/>
              <a:t> = 1 (US), = 0 (no US)</a:t>
            </a:r>
          </a:p>
        </p:txBody>
      </p:sp>
    </p:spTree>
    <p:extLst>
      <p:ext uri="{BB962C8B-B14F-4D97-AF65-F5344CB8AC3E}">
        <p14:creationId xmlns:p14="http://schemas.microsoft.com/office/powerpoint/2010/main" val="356407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Acquisition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48" y="2074195"/>
            <a:ext cx="3753973" cy="338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457200" y="5464830"/>
            <a:ext cx="8239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1791285"/>
            <a:ext cx="2489200" cy="194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67592" y="2953754"/>
            <a:ext cx="1761344" cy="963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267076" y="2773178"/>
            <a:ext cx="487180" cy="217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81F4A0-90DC-6B4D-9750-87B4FC2FCC18}"/>
              </a:ext>
            </a:extLst>
          </p:cNvPr>
          <p:cNvSpPr txBox="1"/>
          <p:nvPr/>
        </p:nvSpPr>
        <p:spPr>
          <a:xfrm>
            <a:off x="89941" y="1577447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– Rain</a:t>
            </a:r>
          </a:p>
          <a:p>
            <a:r>
              <a:rPr lang="en-US" dirty="0">
                <a:solidFill>
                  <a:srgbClr val="00B050"/>
                </a:solidFill>
              </a:rPr>
              <a:t>association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44D196-117C-554D-996C-51A9346D7FF5}"/>
              </a:ext>
            </a:extLst>
          </p:cNvPr>
          <p:cNvSpPr txBox="1"/>
          <p:nvPr/>
        </p:nvSpPr>
        <p:spPr>
          <a:xfrm>
            <a:off x="6801796" y="1268065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Assume that:</a:t>
            </a:r>
          </a:p>
          <a:p>
            <a:r>
              <a:rPr lang="en-US" sz="1400" dirty="0"/>
              <a:t>   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1400" dirty="0"/>
              <a:t> = 1 (US), = 0 (no US)</a:t>
            </a:r>
          </a:p>
        </p:txBody>
      </p:sp>
    </p:spTree>
    <p:extLst>
      <p:ext uri="{BB962C8B-B14F-4D97-AF65-F5344CB8AC3E}">
        <p14:creationId xmlns:p14="http://schemas.microsoft.com/office/powerpoint/2010/main" val="538558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Acquisition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48" y="2074195"/>
            <a:ext cx="3753973" cy="338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457200" y="5464830"/>
            <a:ext cx="8239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1791285"/>
            <a:ext cx="2489200" cy="194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67592" y="3365979"/>
            <a:ext cx="1761344" cy="963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25B6D1-6878-3440-A22E-8C8D9116602E}"/>
              </a:ext>
            </a:extLst>
          </p:cNvPr>
          <p:cNvSpPr txBox="1"/>
          <p:nvPr/>
        </p:nvSpPr>
        <p:spPr>
          <a:xfrm>
            <a:off x="89941" y="1577447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– Rain</a:t>
            </a:r>
          </a:p>
          <a:p>
            <a:r>
              <a:rPr lang="en-US" dirty="0">
                <a:solidFill>
                  <a:srgbClr val="00B050"/>
                </a:solidFill>
              </a:rPr>
              <a:t>association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E70B5C-183C-FD43-9DBF-0FAFC24F895F}"/>
              </a:ext>
            </a:extLst>
          </p:cNvPr>
          <p:cNvSpPr txBox="1"/>
          <p:nvPr/>
        </p:nvSpPr>
        <p:spPr>
          <a:xfrm>
            <a:off x="6801796" y="1268065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Assume that:</a:t>
            </a:r>
          </a:p>
          <a:p>
            <a:r>
              <a:rPr lang="en-US" sz="1400" dirty="0"/>
              <a:t>   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1400" dirty="0"/>
              <a:t> = 1 (US), = 0 (no US)</a:t>
            </a:r>
          </a:p>
        </p:txBody>
      </p:sp>
    </p:spTree>
    <p:extLst>
      <p:ext uri="{BB962C8B-B14F-4D97-AF65-F5344CB8AC3E}">
        <p14:creationId xmlns:p14="http://schemas.microsoft.com/office/powerpoint/2010/main" val="1027132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Acquisition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48" y="2074195"/>
            <a:ext cx="3753973" cy="338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457200" y="5464830"/>
            <a:ext cx="8239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1791285"/>
            <a:ext cx="2489200" cy="1943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A8169F-6423-2045-AE30-C93BAA6D5C6E}"/>
              </a:ext>
            </a:extLst>
          </p:cNvPr>
          <p:cNvSpPr txBox="1"/>
          <p:nvPr/>
        </p:nvSpPr>
        <p:spPr>
          <a:xfrm>
            <a:off x="89941" y="1577447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– Rain</a:t>
            </a:r>
          </a:p>
          <a:p>
            <a:r>
              <a:rPr lang="en-US" dirty="0">
                <a:solidFill>
                  <a:srgbClr val="00B050"/>
                </a:solidFill>
              </a:rPr>
              <a:t>association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2D513D-CB20-E340-99E9-5D04A125EF2B}"/>
              </a:ext>
            </a:extLst>
          </p:cNvPr>
          <p:cNvSpPr txBox="1"/>
          <p:nvPr/>
        </p:nvSpPr>
        <p:spPr>
          <a:xfrm>
            <a:off x="6801796" y="1268065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Assume that:</a:t>
            </a:r>
          </a:p>
          <a:p>
            <a:r>
              <a:rPr lang="en-US" sz="1400" dirty="0"/>
              <a:t>   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1400" dirty="0"/>
              <a:t> = 1 (US), = 0 (no US)</a:t>
            </a:r>
          </a:p>
        </p:txBody>
      </p:sp>
    </p:spTree>
    <p:extLst>
      <p:ext uri="{BB962C8B-B14F-4D97-AF65-F5344CB8AC3E}">
        <p14:creationId xmlns:p14="http://schemas.microsoft.com/office/powerpoint/2010/main" val="175267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Blocking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50302" y="1251167"/>
            <a:ext cx="38432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baseline="-25000" dirty="0"/>
              <a:t>A</a:t>
            </a:r>
            <a:r>
              <a:rPr lang="en-US" sz="3200" dirty="0">
                <a:latin typeface="Symbol" charset="0"/>
                <a:sym typeface="Symbol" charset="0"/>
              </a:rPr>
              <a:t></a:t>
            </a:r>
            <a:r>
              <a:rPr lang="en-US" sz="3200" baseline="-25000" dirty="0">
                <a:latin typeface="Symbol" charset="0"/>
                <a:sym typeface="Symbol" charset="0"/>
              </a:rPr>
              <a:t>A</a:t>
            </a:r>
            <a:r>
              <a:rPr lang="en-US" sz="3200" dirty="0">
                <a:latin typeface="Symbol" charset="0"/>
                <a:sym typeface="Symbol" charset="0"/>
              </a:rPr>
              <a:t></a:t>
            </a:r>
            <a:r>
              <a:rPr lang="en-US" sz="3200" dirty="0"/>
              <a:t>V)</a:t>
            </a:r>
          </a:p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baseline="-25000" dirty="0"/>
              <a:t>B</a:t>
            </a:r>
            <a:r>
              <a:rPr lang="en-US" sz="3200" dirty="0">
                <a:latin typeface="Symbol" charset="0"/>
                <a:sym typeface="Symbol" charset="0"/>
              </a:rPr>
              <a:t></a:t>
            </a:r>
            <a:r>
              <a:rPr lang="en-US" sz="3200" baseline="-25000" dirty="0">
                <a:latin typeface="Symbol" charset="0"/>
                <a:sym typeface="Symbol" charset="0"/>
              </a:rPr>
              <a:t>B</a:t>
            </a:r>
            <a:r>
              <a:rPr lang="en-US" sz="3200" dirty="0">
                <a:latin typeface="Symbol" charset="0"/>
                <a:sym typeface="Symbol" charset="0"/>
              </a:rPr>
              <a:t></a:t>
            </a:r>
            <a:r>
              <a:rPr lang="en-US" sz="3200" dirty="0"/>
              <a:t>V)</a:t>
            </a:r>
          </a:p>
          <a:p>
            <a:r>
              <a:rPr lang="en-US" sz="3200" dirty="0">
                <a:cs typeface="Arial"/>
                <a:sym typeface="Symbol" charset="0"/>
              </a:rPr>
              <a:t>	</a:t>
            </a:r>
            <a:r>
              <a:rPr lang="en-US" sz="2800" dirty="0">
                <a:cs typeface="Arial"/>
                <a:sym typeface="Symbol" charset="0"/>
              </a:rPr>
              <a:t>where</a:t>
            </a:r>
            <a:r>
              <a:rPr lang="en-US" sz="3200" dirty="0">
                <a:cs typeface="Arial"/>
                <a:sym typeface="Symbol" charset="0"/>
              </a:rPr>
              <a:t> </a:t>
            </a:r>
            <a:r>
              <a:rPr lang="en-US" sz="3200" dirty="0">
                <a:latin typeface="Symbol" charset="0"/>
                <a:sym typeface="Symbol" charset="0"/>
              </a:rPr>
              <a:t></a:t>
            </a:r>
            <a:r>
              <a:rPr lang="en-US" sz="3200" dirty="0"/>
              <a:t>V </a:t>
            </a:r>
            <a:r>
              <a:rPr lang="en-US" sz="3200" dirty="0">
                <a:latin typeface="Symbol" charset="0"/>
                <a:sym typeface="Symbol" charset="0"/>
              </a:rPr>
              <a:t></a:t>
            </a:r>
            <a:r>
              <a:rPr lang="en-US" sz="3200" dirty="0">
                <a:sym typeface="Symbol" charset="0"/>
              </a:rPr>
              <a:t> V</a:t>
            </a:r>
            <a:r>
              <a:rPr lang="en-US" sz="3200" baseline="-25000" dirty="0">
                <a:sym typeface="Symbol" charset="0"/>
              </a:rPr>
              <a:t>A</a:t>
            </a:r>
            <a:r>
              <a:rPr lang="en-US" sz="3200" dirty="0">
                <a:sym typeface="Symbol" charset="0"/>
              </a:rPr>
              <a:t> + V</a:t>
            </a:r>
            <a:r>
              <a:rPr lang="en-US" sz="3200" baseline="-25000" dirty="0">
                <a:sym typeface="Symbol" charset="0"/>
              </a:rPr>
              <a:t>B</a:t>
            </a:r>
            <a:endParaRPr lang="en-US" sz="3200" baseline="-25000" dirty="0">
              <a:cs typeface="Arial"/>
              <a:sym typeface="Symbo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2206" y="3025070"/>
            <a:ext cx="64008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	     	  Phase 1       Phase 2       Test</a:t>
            </a:r>
          </a:p>
          <a:p>
            <a:r>
              <a:rPr lang="en-US" sz="2400" dirty="0" err="1">
                <a:latin typeface="Arial"/>
                <a:cs typeface="Arial"/>
              </a:rPr>
              <a:t>Gp</a:t>
            </a:r>
            <a:r>
              <a:rPr lang="en-US" sz="2400" dirty="0">
                <a:latin typeface="Arial"/>
                <a:cs typeface="Arial"/>
              </a:rPr>
              <a:t> 1      </a:t>
            </a:r>
            <a:r>
              <a:rPr lang="en-US" sz="2400" u="sng" dirty="0">
                <a:latin typeface="Arial"/>
                <a:cs typeface="Arial"/>
              </a:rPr>
              <a:t>A - US         AB - US         B?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Gp</a:t>
            </a:r>
            <a:r>
              <a:rPr lang="en-US" sz="2400" dirty="0">
                <a:latin typeface="Arial"/>
                <a:cs typeface="Arial"/>
              </a:rPr>
              <a:t> 2      A | US (u)    AB - US         B?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25223" y="3167219"/>
            <a:ext cx="14767" cy="1004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35620" y="3167219"/>
            <a:ext cx="14767" cy="1004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0512" y="3422997"/>
            <a:ext cx="42067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0894" y="4529780"/>
            <a:ext cx="889157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 = 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</a:t>
            </a:r>
            <a:r>
              <a:rPr lang="en-US" sz="2400" dirty="0">
                <a:latin typeface="Symbol" charset="0"/>
                <a:sym typeface="Symbol" charset="0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by the end of Phase 1 for </a:t>
            </a:r>
            <a:r>
              <a:rPr lang="en-US" sz="2400" dirty="0" err="1">
                <a:solidFill>
                  <a:srgbClr val="FF0000"/>
                </a:solidFill>
              </a:rPr>
              <a:t>Gp</a:t>
            </a:r>
            <a:r>
              <a:rPr lang="en-US" sz="2400" dirty="0">
                <a:solidFill>
                  <a:srgbClr val="FF0000"/>
                </a:solidFill>
              </a:rPr>
              <a:t> 1.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+ V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 </a:t>
            </a:r>
            <a:r>
              <a:rPr lang="en-US" sz="2400" dirty="0">
                <a:solidFill>
                  <a:srgbClr val="FF0000"/>
                </a:solidFill>
              </a:rPr>
              <a:t>from the beginning of Phase 2, in </a:t>
            </a:r>
            <a:r>
              <a:rPr lang="en-US" sz="2400" dirty="0" err="1">
                <a:solidFill>
                  <a:srgbClr val="FF0000"/>
                </a:solidFill>
              </a:rPr>
              <a:t>Gp</a:t>
            </a:r>
            <a:r>
              <a:rPr lang="en-US" sz="2400" dirty="0">
                <a:solidFill>
                  <a:srgbClr val="FF0000"/>
                </a:solidFill>
              </a:rPr>
              <a:t> 1.  Therefore 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</a:t>
            </a:r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0.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 other words, there is no new learning to B in </a:t>
            </a:r>
            <a:r>
              <a:rPr lang="en-US" sz="2400" dirty="0" err="1">
                <a:solidFill>
                  <a:srgbClr val="FF0000"/>
                </a:solidFill>
              </a:rPr>
              <a:t>Gp</a:t>
            </a:r>
            <a:r>
              <a:rPr lang="en-US" sz="2400" dirty="0">
                <a:solidFill>
                  <a:srgbClr val="FF0000"/>
                </a:solidFill>
              </a:rPr>
              <a:t> 1.</a:t>
            </a:r>
          </a:p>
        </p:txBody>
      </p:sp>
    </p:spTree>
    <p:extLst>
      <p:ext uri="{BB962C8B-B14F-4D97-AF65-F5344CB8AC3E}">
        <p14:creationId xmlns:p14="http://schemas.microsoft.com/office/powerpoint/2010/main" val="59812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Overexpectation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894" y="4967293"/>
            <a:ext cx="8598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Each of 2 CSs are paired with 1 pellet, on separate trials in Phase 1</a:t>
            </a:r>
            <a:r>
              <a:rPr lang="en-US" sz="2400" dirty="0">
                <a:solidFill>
                  <a:srgbClr val="FF0000"/>
                </a:solidFill>
                <a:sym typeface="Symbol" charset="0"/>
              </a:rPr>
              <a:t>.</a:t>
            </a:r>
          </a:p>
          <a:p>
            <a:r>
              <a:rPr lang="en-US" sz="2400" dirty="0">
                <a:solidFill>
                  <a:srgbClr val="FF0000"/>
                </a:solidFill>
                <a:sym typeface="Symbol" charset="0"/>
              </a:rPr>
              <a:t>In Phase 2, the two CSs are presented as a stimulus compound and this compound is paired with 1 pellet (when 2 are expected).</a:t>
            </a:r>
          </a:p>
          <a:p>
            <a:r>
              <a:rPr lang="en-US" sz="2400" dirty="0">
                <a:solidFill>
                  <a:srgbClr val="FF0000"/>
                </a:solidFill>
                <a:sym typeface="Symbol" charset="0"/>
              </a:rPr>
              <a:t>The “</a:t>
            </a:r>
            <a:r>
              <a:rPr lang="en-US" sz="2400" dirty="0" err="1">
                <a:solidFill>
                  <a:srgbClr val="FF0000"/>
                </a:solidFill>
                <a:sym typeface="Symbol" charset="0"/>
              </a:rPr>
              <a:t>overexpectation</a:t>
            </a:r>
            <a:r>
              <a:rPr lang="en-US" sz="2400" dirty="0">
                <a:solidFill>
                  <a:srgbClr val="FF0000"/>
                </a:solidFill>
                <a:sym typeface="Symbol" charset="0"/>
              </a:rPr>
              <a:t>” causes a loss in responding to each CS.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442" y="2782339"/>
            <a:ext cx="4765736" cy="2146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67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Overexpectation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50302" y="1251167"/>
            <a:ext cx="38432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baseline="-25000" dirty="0"/>
              <a:t>A</a:t>
            </a:r>
            <a:r>
              <a:rPr lang="en-US" sz="3200" dirty="0">
                <a:latin typeface="Symbol" charset="0"/>
                <a:sym typeface="Symbol" charset="0"/>
              </a:rPr>
              <a:t></a:t>
            </a:r>
            <a:r>
              <a:rPr lang="en-US" sz="3200" baseline="-25000" dirty="0">
                <a:latin typeface="Symbol" charset="0"/>
                <a:sym typeface="Symbol" charset="0"/>
              </a:rPr>
              <a:t>A</a:t>
            </a:r>
            <a:r>
              <a:rPr lang="en-US" sz="3200" dirty="0">
                <a:latin typeface="Symbol" charset="0"/>
                <a:sym typeface="Symbol" charset="0"/>
              </a:rPr>
              <a:t></a:t>
            </a:r>
            <a:r>
              <a:rPr lang="en-US" sz="3200" dirty="0"/>
              <a:t>V)</a:t>
            </a:r>
          </a:p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baseline="-25000" dirty="0"/>
              <a:t>B</a:t>
            </a:r>
            <a:r>
              <a:rPr lang="en-US" sz="3200" dirty="0">
                <a:latin typeface="Symbol" charset="0"/>
                <a:sym typeface="Symbol" charset="0"/>
              </a:rPr>
              <a:t></a:t>
            </a:r>
            <a:r>
              <a:rPr lang="en-US" sz="3200" baseline="-25000" dirty="0">
                <a:latin typeface="Symbol" charset="0"/>
                <a:sym typeface="Symbol" charset="0"/>
              </a:rPr>
              <a:t>B</a:t>
            </a:r>
            <a:r>
              <a:rPr lang="en-US" sz="3200" dirty="0">
                <a:latin typeface="Symbol" charset="0"/>
                <a:sym typeface="Symbol" charset="0"/>
              </a:rPr>
              <a:t></a:t>
            </a:r>
            <a:r>
              <a:rPr lang="en-US" sz="3200" dirty="0"/>
              <a:t>V)</a:t>
            </a:r>
          </a:p>
          <a:p>
            <a:r>
              <a:rPr lang="en-US" sz="3200" dirty="0">
                <a:cs typeface="Arial"/>
                <a:sym typeface="Symbol" charset="0"/>
              </a:rPr>
              <a:t>	</a:t>
            </a:r>
            <a:r>
              <a:rPr lang="en-US" sz="2800" dirty="0">
                <a:cs typeface="Arial"/>
                <a:sym typeface="Symbol" charset="0"/>
              </a:rPr>
              <a:t>where</a:t>
            </a:r>
            <a:r>
              <a:rPr lang="en-US" sz="3200" dirty="0">
                <a:cs typeface="Arial"/>
                <a:sym typeface="Symbol" charset="0"/>
              </a:rPr>
              <a:t> </a:t>
            </a:r>
            <a:r>
              <a:rPr lang="en-US" sz="3200" dirty="0">
                <a:latin typeface="Symbol" charset="0"/>
                <a:sym typeface="Symbol" charset="0"/>
              </a:rPr>
              <a:t></a:t>
            </a:r>
            <a:r>
              <a:rPr lang="en-US" sz="3200" dirty="0"/>
              <a:t>V </a:t>
            </a:r>
            <a:r>
              <a:rPr lang="en-US" sz="3200" dirty="0">
                <a:latin typeface="Symbol" charset="0"/>
                <a:sym typeface="Symbol" charset="0"/>
              </a:rPr>
              <a:t></a:t>
            </a:r>
            <a:r>
              <a:rPr lang="en-US" sz="3200" dirty="0">
                <a:sym typeface="Symbol" charset="0"/>
              </a:rPr>
              <a:t> V</a:t>
            </a:r>
            <a:r>
              <a:rPr lang="en-US" sz="3200" baseline="-25000" dirty="0">
                <a:sym typeface="Symbol" charset="0"/>
              </a:rPr>
              <a:t>A</a:t>
            </a:r>
            <a:r>
              <a:rPr lang="en-US" sz="3200" dirty="0">
                <a:sym typeface="Symbol" charset="0"/>
              </a:rPr>
              <a:t> + V</a:t>
            </a:r>
            <a:r>
              <a:rPr lang="en-US" sz="3200" baseline="-25000" dirty="0">
                <a:sym typeface="Symbol" charset="0"/>
              </a:rPr>
              <a:t>B</a:t>
            </a:r>
            <a:endParaRPr lang="en-US" sz="3200" baseline="-25000" dirty="0">
              <a:cs typeface="Arial"/>
              <a:sym typeface="Symbo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894" y="4967293"/>
            <a:ext cx="84719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V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</a:t>
            </a:r>
            <a:r>
              <a:rPr lang="en-US" sz="2400" dirty="0">
                <a:latin typeface="Symbol" charset="0"/>
                <a:sym typeface="Symbol" charset="0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by the end of Phase 1.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+ V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2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 </a:t>
            </a:r>
            <a:r>
              <a:rPr lang="en-US" sz="2400" dirty="0">
                <a:solidFill>
                  <a:srgbClr val="FF0000"/>
                </a:solidFill>
              </a:rPr>
              <a:t>in Phase 2, but the US =  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So, (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</a:t>
            </a:r>
            <a:r>
              <a:rPr lang="en-US" sz="2400" dirty="0">
                <a:solidFill>
                  <a:srgbClr val="FF0000"/>
                </a:solidFill>
              </a:rPr>
              <a:t>V) = -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</a:t>
            </a:r>
            <a:r>
              <a:rPr lang="en-US" sz="2400" dirty="0">
                <a:solidFill>
                  <a:srgbClr val="FF0000"/>
                </a:solidFill>
                <a:sym typeface="Symbol" charset="0"/>
              </a:rPr>
              <a:t> in Phase 2.  This means that A and B will LOSE</a:t>
            </a:r>
          </a:p>
          <a:p>
            <a:r>
              <a:rPr lang="en-US" sz="2400" dirty="0">
                <a:solidFill>
                  <a:srgbClr val="FF0000"/>
                </a:solidFill>
                <a:sym typeface="Symbol" charset="0"/>
              </a:rPr>
              <a:t>associative strength because the US is “</a:t>
            </a:r>
            <a:r>
              <a:rPr lang="en-US" sz="2400" dirty="0" err="1">
                <a:solidFill>
                  <a:srgbClr val="FF0000"/>
                </a:solidFill>
                <a:sym typeface="Symbol" charset="0"/>
              </a:rPr>
              <a:t>overexpected</a:t>
            </a:r>
            <a:r>
              <a:rPr lang="en-US" sz="2400" dirty="0">
                <a:solidFill>
                  <a:srgbClr val="FF0000"/>
                </a:solidFill>
                <a:sym typeface="Symbol" charset="0"/>
              </a:rPr>
              <a:t>” on the trial.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442" y="2782339"/>
            <a:ext cx="4765736" cy="2146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41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Conditioned Inhibition &amp; Extinction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50302" y="1251167"/>
            <a:ext cx="370456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baseline="-25000" dirty="0"/>
              <a:t>A</a:t>
            </a:r>
            <a:r>
              <a:rPr lang="en-US" sz="3200" dirty="0">
                <a:latin typeface="Symbol" charset="0"/>
                <a:sym typeface="Symbol" charset="0"/>
              </a:rPr>
              <a:t></a:t>
            </a:r>
            <a:r>
              <a:rPr lang="en-US" sz="3200" baseline="-25000" dirty="0">
                <a:latin typeface="Symbol" charset="0"/>
                <a:sym typeface="Symbol" charset="0"/>
              </a:rPr>
              <a:t>A</a:t>
            </a:r>
            <a:r>
              <a:rPr lang="en-US" sz="3200" dirty="0">
                <a:latin typeface="Symbol" charset="0"/>
                <a:sym typeface="Symbol" charset="0"/>
              </a:rPr>
              <a:t></a:t>
            </a:r>
            <a:r>
              <a:rPr lang="en-US" sz="3200" dirty="0"/>
              <a:t>V)</a:t>
            </a:r>
          </a:p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baseline="-25000" dirty="0"/>
              <a:t>X</a:t>
            </a:r>
            <a:r>
              <a:rPr lang="en-US" sz="3200" dirty="0">
                <a:latin typeface="Symbol" charset="0"/>
                <a:sym typeface="Symbol" charset="0"/>
              </a:rPr>
              <a:t></a:t>
            </a:r>
            <a:r>
              <a:rPr lang="en-US" sz="3200" baseline="-25000" dirty="0">
                <a:sym typeface="Symbol" charset="0"/>
              </a:rPr>
              <a:t>X</a:t>
            </a:r>
            <a:r>
              <a:rPr lang="en-US" sz="3200" dirty="0">
                <a:latin typeface="Symbol" charset="0"/>
                <a:sym typeface="Symbol" charset="0"/>
              </a:rPr>
              <a:t></a:t>
            </a:r>
            <a:r>
              <a:rPr lang="en-US" sz="3200" dirty="0"/>
              <a:t>V)</a:t>
            </a:r>
          </a:p>
          <a:p>
            <a:r>
              <a:rPr lang="en-US" sz="3200" dirty="0">
                <a:cs typeface="Arial"/>
                <a:sym typeface="Symbol" charset="0"/>
              </a:rPr>
              <a:t>	</a:t>
            </a:r>
            <a:r>
              <a:rPr lang="en-US" sz="2800" dirty="0">
                <a:cs typeface="Arial"/>
                <a:sym typeface="Symbol" charset="0"/>
              </a:rPr>
              <a:t>where</a:t>
            </a:r>
            <a:r>
              <a:rPr lang="en-US" sz="3200" dirty="0">
                <a:cs typeface="Arial"/>
                <a:sym typeface="Symbol" charset="0"/>
              </a:rPr>
              <a:t> </a:t>
            </a:r>
            <a:r>
              <a:rPr lang="en-US" sz="3200" dirty="0">
                <a:latin typeface="Symbol" charset="0"/>
                <a:sym typeface="Symbol" charset="0"/>
              </a:rPr>
              <a:t></a:t>
            </a:r>
            <a:r>
              <a:rPr lang="en-US" sz="3200" dirty="0"/>
              <a:t>V </a:t>
            </a:r>
            <a:r>
              <a:rPr lang="en-US" sz="3200" dirty="0">
                <a:latin typeface="Symbol" charset="0"/>
                <a:sym typeface="Symbol" charset="0"/>
              </a:rPr>
              <a:t></a:t>
            </a:r>
            <a:r>
              <a:rPr lang="en-US" sz="3200" dirty="0">
                <a:sym typeface="Symbol" charset="0"/>
              </a:rPr>
              <a:t> V</a:t>
            </a:r>
            <a:r>
              <a:rPr lang="en-US" sz="3200" baseline="-25000" dirty="0">
                <a:sym typeface="Symbol" charset="0"/>
              </a:rPr>
              <a:t>A</a:t>
            </a:r>
            <a:r>
              <a:rPr lang="en-US" sz="3200" dirty="0">
                <a:sym typeface="Symbol" charset="0"/>
              </a:rPr>
              <a:t> + V</a:t>
            </a:r>
            <a:r>
              <a:rPr lang="en-US" sz="3200" baseline="-25000" dirty="0">
                <a:sym typeface="Symbol" charset="0"/>
              </a:rPr>
              <a:t>X</a:t>
            </a:r>
            <a:endParaRPr lang="en-US" sz="3200" baseline="-25000" dirty="0">
              <a:cs typeface="Arial"/>
              <a:sym typeface="Symbo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94" y="5121245"/>
            <a:ext cx="81560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</a:t>
            </a:r>
            <a:r>
              <a:rPr lang="en-US" sz="2400" dirty="0">
                <a:latin typeface="Symbol" charset="0"/>
                <a:sym typeface="Symbol" charset="0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by the end of training.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 = -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 </a:t>
            </a:r>
            <a:r>
              <a:rPr lang="en-US" sz="2400" dirty="0">
                <a:solidFill>
                  <a:srgbClr val="FF0000"/>
                </a:solidFill>
              </a:rPr>
              <a:t>by the end of training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So, (</a:t>
            </a:r>
            <a:r>
              <a:rPr lang="en-US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</a:t>
            </a:r>
            <a:r>
              <a:rPr lang="en-US" sz="2400" dirty="0">
                <a:solidFill>
                  <a:srgbClr val="FF0000"/>
                </a:solidFill>
              </a:rPr>
              <a:t>V) = 0</a:t>
            </a:r>
            <a:r>
              <a:rPr lang="en-US" sz="2400" dirty="0">
                <a:solidFill>
                  <a:srgbClr val="FF0000"/>
                </a:solidFill>
                <a:sym typeface="Symbol" charset="0"/>
              </a:rPr>
              <a:t> on AX- trials by the end of training.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Both V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and V</a:t>
            </a:r>
            <a:r>
              <a:rPr lang="en-US" sz="2400" baseline="-25000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 will lose their associative strengths in extinction.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550" y="2771822"/>
            <a:ext cx="5964524" cy="247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0894" y="1451147"/>
            <a:ext cx="1471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A+, AX-</a:t>
            </a:r>
          </a:p>
          <a:p>
            <a:r>
              <a:rPr lang="en-US" sz="2400" dirty="0"/>
              <a:t>Procedure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92863" y="454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3291" y="3327758"/>
            <a:ext cx="351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A+</a:t>
            </a:r>
          </a:p>
        </p:txBody>
      </p:sp>
      <p:sp>
        <p:nvSpPr>
          <p:cNvPr id="8" name="Rectangle 7"/>
          <p:cNvSpPr/>
          <p:nvPr/>
        </p:nvSpPr>
        <p:spPr>
          <a:xfrm>
            <a:off x="4138806" y="3842615"/>
            <a:ext cx="4006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AX-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3015" y="4403031"/>
            <a:ext cx="311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X-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94624" y="3526110"/>
            <a:ext cx="238391" cy="141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58118" y="4098330"/>
            <a:ext cx="741602" cy="2082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08814" y="4413825"/>
            <a:ext cx="238391" cy="141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69451" y="2835017"/>
            <a:ext cx="1075077" cy="291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283" y="2835017"/>
            <a:ext cx="1075077" cy="291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024" y="3379453"/>
            <a:ext cx="2592672" cy="1437754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710949" y="4694732"/>
            <a:ext cx="2192727" cy="122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19641" y="3421081"/>
            <a:ext cx="112594" cy="1396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80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Other Models: Mackintosh (1975), Pearce &amp; Hall (1980)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92863" y="454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644" y="1874510"/>
            <a:ext cx="90645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These models also view learning  in terms of changes</a:t>
            </a:r>
          </a:p>
          <a:p>
            <a:r>
              <a:rPr lang="en-US" sz="2400" dirty="0"/>
              <a:t>	in associative strength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But they suggest that CS salience, </a:t>
            </a:r>
            <a:r>
              <a:rPr lang="en-US" sz="2400" dirty="0">
                <a:latin typeface="Symbol" charset="2"/>
                <a:cs typeface="Symbol" charset="2"/>
              </a:rPr>
              <a:t>a</a:t>
            </a:r>
            <a:r>
              <a:rPr lang="en-US" sz="2400" dirty="0"/>
              <a:t>, changes with training.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Mackintosh: </a:t>
            </a:r>
            <a:r>
              <a:rPr lang="en-US" sz="2400" dirty="0">
                <a:latin typeface="Symbol" charset="2"/>
                <a:cs typeface="Symbol" charset="2"/>
              </a:rPr>
              <a:t>a</a:t>
            </a:r>
            <a:r>
              <a:rPr lang="en-US" sz="2400" dirty="0"/>
              <a:t> increases as the CS becomes the best predictor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Pearce &amp; Hall: </a:t>
            </a:r>
            <a:r>
              <a:rPr lang="en-US" sz="2400" dirty="0">
                <a:latin typeface="Symbol" charset="2"/>
                <a:cs typeface="Symbol" charset="2"/>
              </a:rPr>
              <a:t>a </a:t>
            </a:r>
            <a:r>
              <a:rPr lang="en-US" sz="2400" dirty="0"/>
              <a:t>decreases as the US is accurately predicted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146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Pavlovian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822325" y="1952625"/>
            <a:ext cx="786564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Three Key Questions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1. What are the major determinants of learning?</a:t>
            </a:r>
          </a:p>
          <a:p>
            <a:r>
              <a:rPr lang="en-US" dirty="0"/>
              <a:t>   2. What is the content of learning?</a:t>
            </a:r>
          </a:p>
          <a:p>
            <a:r>
              <a:rPr lang="en-US" dirty="0"/>
              <a:t>   3. How does learning get translated into performance?</a:t>
            </a:r>
          </a:p>
        </p:txBody>
      </p:sp>
    </p:spTree>
    <p:extLst>
      <p:ext uri="{BB962C8B-B14F-4D97-AF65-F5344CB8AC3E}">
        <p14:creationId xmlns:p14="http://schemas.microsoft.com/office/powerpoint/2010/main" val="3844000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Mackintosh Account of Blocking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506412" y="1586993"/>
            <a:ext cx="847174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Mackintosh (1975) &amp; Blocking</a:t>
            </a:r>
          </a:p>
          <a:p>
            <a:endParaRPr lang="en-US" i="1" dirty="0"/>
          </a:p>
          <a:p>
            <a:r>
              <a:rPr lang="en-US" dirty="0"/>
              <a:t>     Attention increases to the stimulus that best predicts</a:t>
            </a:r>
          </a:p>
          <a:p>
            <a:r>
              <a:rPr lang="en-US" dirty="0"/>
              <a:t>     the outcome, but decreases if it is not the best predictor.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u="sng" dirty="0"/>
              <a:t>CS1-US			CS1+CS2-US       CS2?</a:t>
            </a:r>
          </a:p>
          <a:p>
            <a:r>
              <a:rPr lang="en-US" dirty="0"/>
              <a:t>        CS1 | US		CS1+CS2-US       CS2?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Attention to CS2 decreases during 2nd phase in</a:t>
            </a:r>
          </a:p>
          <a:p>
            <a:r>
              <a:rPr lang="en-US" dirty="0">
                <a:solidFill>
                  <a:srgbClr val="FF0000"/>
                </a:solidFill>
              </a:rPr>
              <a:t>Group 1 because CS1 is a better predictor of the US.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BUT, blocking should not occur on the first compound trial.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357" y="347022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Gp</a:t>
            </a:r>
            <a:r>
              <a:rPr lang="en-US" dirty="0"/>
              <a:t> 1: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357" y="382424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Gp</a:t>
            </a:r>
            <a:r>
              <a:rPr lang="en-US" dirty="0"/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2287857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Mackintosh Account of Blocking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506413" y="1586993"/>
            <a:ext cx="841273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Mackintosh &amp; Turner (1971) &amp; Blocking</a:t>
            </a:r>
          </a:p>
          <a:p>
            <a:endParaRPr lang="en-US" i="1" dirty="0"/>
          </a:p>
          <a:p>
            <a:r>
              <a:rPr lang="en-US" dirty="0"/>
              <a:t>     Attention increases to the stimulus that best predicts</a:t>
            </a:r>
          </a:p>
          <a:p>
            <a:r>
              <a:rPr lang="en-US" dirty="0"/>
              <a:t>     the outcome, but decreases if it is not the best predictor.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1:</a:t>
            </a:r>
            <a:endParaRPr lang="en-US" u="sng" dirty="0"/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2:       </a:t>
            </a:r>
            <a:r>
              <a:rPr lang="en-US" u="sng" dirty="0"/>
              <a:t>Tone – </a:t>
            </a:r>
            <a:r>
              <a:rPr lang="en-US" sz="1800" u="sng" dirty="0" err="1"/>
              <a:t>Sh</a:t>
            </a:r>
            <a:r>
              <a:rPr lang="en-US" u="sng" dirty="0"/>
              <a:t>					TL – </a:t>
            </a:r>
            <a:r>
              <a:rPr lang="en-US" u="sng" dirty="0" err="1"/>
              <a:t>Sh</a:t>
            </a:r>
            <a:r>
              <a:rPr lang="en-US" u="sng" dirty="0"/>
              <a:t>	L?</a:t>
            </a:r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3:	      Tone – </a:t>
            </a:r>
            <a:r>
              <a:rPr lang="en-US" dirty="0" err="1"/>
              <a:t>Sh</a:t>
            </a:r>
            <a:r>
              <a:rPr lang="en-US" dirty="0"/>
              <a:t>				TL – </a:t>
            </a:r>
            <a:r>
              <a:rPr lang="en-US" dirty="0" err="1"/>
              <a:t>Sh</a:t>
            </a:r>
            <a:r>
              <a:rPr lang="en-US" dirty="0"/>
              <a:t>	L?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3 should show blocking with alpha to L decreasing because T is a better predictor of shock.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2 should show some learning to L because the strong shock was not fully predicted by T and alpha to L should initially remain higher as a result.</a:t>
            </a:r>
          </a:p>
        </p:txBody>
      </p:sp>
    </p:spTree>
    <p:extLst>
      <p:ext uri="{BB962C8B-B14F-4D97-AF65-F5344CB8AC3E}">
        <p14:creationId xmlns:p14="http://schemas.microsoft.com/office/powerpoint/2010/main" val="3949694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Mackintosh Account of Blocking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506412" y="1586993"/>
            <a:ext cx="825878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Mackintosh &amp; Turner (1971) &amp; Blocking</a:t>
            </a:r>
          </a:p>
          <a:p>
            <a:endParaRPr lang="en-US" i="1" dirty="0"/>
          </a:p>
          <a:p>
            <a:r>
              <a:rPr lang="en-US" dirty="0"/>
              <a:t>     Attention increases to the stimulus that best predicts</a:t>
            </a:r>
          </a:p>
          <a:p>
            <a:r>
              <a:rPr lang="en-US" dirty="0"/>
              <a:t>     the outcome, but decreases if it is not the best predictor.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1:       </a:t>
            </a:r>
            <a:r>
              <a:rPr lang="en-US" u="sng" dirty="0"/>
              <a:t>Tone – </a:t>
            </a:r>
            <a:r>
              <a:rPr lang="en-US" sz="1800" u="sng" dirty="0" err="1"/>
              <a:t>Sh</a:t>
            </a:r>
            <a:r>
              <a:rPr lang="en-US" sz="1800" u="sng" dirty="0"/>
              <a:t>	</a:t>
            </a:r>
            <a:r>
              <a:rPr lang="en-US" u="sng" dirty="0"/>
              <a:t>	TL – </a:t>
            </a:r>
            <a:r>
              <a:rPr lang="en-US" sz="1800" u="sng" dirty="0" err="1"/>
              <a:t>Sh</a:t>
            </a:r>
            <a:r>
              <a:rPr lang="en-US" u="sng" dirty="0"/>
              <a:t>	TL – </a:t>
            </a:r>
            <a:r>
              <a:rPr lang="en-US" u="sng" dirty="0" err="1"/>
              <a:t>Sh</a:t>
            </a:r>
            <a:r>
              <a:rPr lang="en-US" u="sng" dirty="0"/>
              <a:t>	L?</a:t>
            </a:r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2:       </a:t>
            </a:r>
            <a:r>
              <a:rPr lang="en-US" u="sng" dirty="0"/>
              <a:t>Tone – </a:t>
            </a:r>
            <a:r>
              <a:rPr lang="en-US" sz="1800" u="sng" dirty="0" err="1"/>
              <a:t>Sh</a:t>
            </a:r>
            <a:r>
              <a:rPr lang="en-US" u="sng" dirty="0"/>
              <a:t>					TL – </a:t>
            </a:r>
            <a:r>
              <a:rPr lang="en-US" u="sng" dirty="0" err="1"/>
              <a:t>Sh</a:t>
            </a:r>
            <a:r>
              <a:rPr lang="en-US" u="sng" dirty="0"/>
              <a:t>	L?</a:t>
            </a:r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3:	      Tone – </a:t>
            </a:r>
            <a:r>
              <a:rPr lang="en-US" dirty="0" err="1"/>
              <a:t>Sh</a:t>
            </a:r>
            <a:r>
              <a:rPr lang="en-US" dirty="0"/>
              <a:t>				TL – </a:t>
            </a:r>
            <a:r>
              <a:rPr lang="en-US" dirty="0" err="1"/>
              <a:t>Sh</a:t>
            </a:r>
            <a:r>
              <a:rPr lang="en-US" dirty="0"/>
              <a:t>	L?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But what should happen in </a:t>
            </a: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1?</a:t>
            </a:r>
          </a:p>
        </p:txBody>
      </p:sp>
    </p:spTree>
    <p:extLst>
      <p:ext uri="{BB962C8B-B14F-4D97-AF65-F5344CB8AC3E}">
        <p14:creationId xmlns:p14="http://schemas.microsoft.com/office/powerpoint/2010/main" val="2141076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Mackintosh Account of Blocking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506412" y="1586993"/>
            <a:ext cx="843522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Mackintosh &amp; Turner (1971) &amp; Blocking</a:t>
            </a:r>
          </a:p>
          <a:p>
            <a:endParaRPr lang="en-US" i="1" dirty="0"/>
          </a:p>
          <a:p>
            <a:r>
              <a:rPr lang="en-US" dirty="0"/>
              <a:t>     Attention increases to the stimulus that best predicts</a:t>
            </a:r>
          </a:p>
          <a:p>
            <a:r>
              <a:rPr lang="en-US" dirty="0"/>
              <a:t>     the outcome, but decreases if it is not the best predictor.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1:       </a:t>
            </a:r>
            <a:r>
              <a:rPr lang="en-US" u="sng" dirty="0"/>
              <a:t>Tone – </a:t>
            </a:r>
            <a:r>
              <a:rPr lang="en-US" sz="1800" u="sng" dirty="0" err="1"/>
              <a:t>Sh</a:t>
            </a:r>
            <a:r>
              <a:rPr lang="en-US" sz="1800" u="sng" dirty="0"/>
              <a:t>	</a:t>
            </a:r>
            <a:r>
              <a:rPr lang="en-US" u="sng" dirty="0"/>
              <a:t>	TL – </a:t>
            </a:r>
            <a:r>
              <a:rPr lang="en-US" sz="1800" u="sng" dirty="0" err="1"/>
              <a:t>Sh</a:t>
            </a:r>
            <a:r>
              <a:rPr lang="en-US" u="sng" dirty="0"/>
              <a:t>	TL – </a:t>
            </a:r>
            <a:r>
              <a:rPr lang="en-US" u="sng" dirty="0" err="1"/>
              <a:t>Sh</a:t>
            </a:r>
            <a:r>
              <a:rPr lang="en-US" u="sng" dirty="0"/>
              <a:t>	L?</a:t>
            </a:r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2:       </a:t>
            </a:r>
            <a:r>
              <a:rPr lang="en-US" u="sng" dirty="0"/>
              <a:t>Tone – </a:t>
            </a:r>
            <a:r>
              <a:rPr lang="en-US" sz="1800" u="sng" dirty="0" err="1"/>
              <a:t>Sh</a:t>
            </a:r>
            <a:r>
              <a:rPr lang="en-US" u="sng" dirty="0"/>
              <a:t>					TL – </a:t>
            </a:r>
            <a:r>
              <a:rPr lang="en-US" u="sng" dirty="0" err="1"/>
              <a:t>Sh</a:t>
            </a:r>
            <a:r>
              <a:rPr lang="en-US" u="sng" dirty="0"/>
              <a:t>	L?</a:t>
            </a:r>
          </a:p>
          <a:p>
            <a:r>
              <a:rPr lang="en-US" dirty="0"/>
              <a:t> </a:t>
            </a:r>
            <a:r>
              <a:rPr lang="en-US" dirty="0" err="1"/>
              <a:t>Gp</a:t>
            </a:r>
            <a:r>
              <a:rPr lang="en-US" dirty="0"/>
              <a:t> 3:	      Tone – </a:t>
            </a:r>
            <a:r>
              <a:rPr lang="en-US" dirty="0" err="1"/>
              <a:t>Sh</a:t>
            </a:r>
            <a:r>
              <a:rPr lang="en-US" dirty="0"/>
              <a:t>				TL – </a:t>
            </a:r>
            <a:r>
              <a:rPr lang="en-US" dirty="0" err="1"/>
              <a:t>Sh</a:t>
            </a:r>
            <a:r>
              <a:rPr lang="en-US" dirty="0"/>
              <a:t>	L?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3 shows blocking, but </a:t>
            </a: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2 shows some learning to L.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However, </a:t>
            </a: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1 shows very little learning to L, in spite of an upshift in Shock intensity during Phase 3, because they</a:t>
            </a:r>
          </a:p>
          <a:p>
            <a:r>
              <a:rPr lang="en-US" dirty="0">
                <a:solidFill>
                  <a:srgbClr val="FF0000"/>
                </a:solidFill>
              </a:rPr>
              <a:t>    learned to ignore L as it was being blocked in Phase 2.</a:t>
            </a:r>
          </a:p>
        </p:txBody>
      </p:sp>
    </p:spTree>
    <p:extLst>
      <p:ext uri="{BB962C8B-B14F-4D97-AF65-F5344CB8AC3E}">
        <p14:creationId xmlns:p14="http://schemas.microsoft.com/office/powerpoint/2010/main" val="1009787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Pearce &amp; Hall:  Salience Reductions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586198" y="1433039"/>
            <a:ext cx="822853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Pearce &amp; Hall (1980)</a:t>
            </a:r>
          </a:p>
          <a:p>
            <a:endParaRPr lang="en-US" i="1" dirty="0"/>
          </a:p>
          <a:p>
            <a:r>
              <a:rPr lang="en-US" dirty="0"/>
              <a:t>     Attention decreases to the stimulus as it well predicts</a:t>
            </a:r>
          </a:p>
          <a:p>
            <a:r>
              <a:rPr lang="en-US" dirty="0"/>
              <a:t>     the outcome.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sz="2000" dirty="0"/>
              <a:t>Hall &amp; Pearce (1979)</a:t>
            </a:r>
            <a:endParaRPr lang="en-US" dirty="0"/>
          </a:p>
          <a:p>
            <a:r>
              <a:rPr lang="en-US" dirty="0" err="1"/>
              <a:t>Gp</a:t>
            </a:r>
            <a:r>
              <a:rPr lang="en-US" dirty="0"/>
              <a:t> 1:   </a:t>
            </a:r>
            <a:r>
              <a:rPr lang="en-US" u="sng" dirty="0"/>
              <a:t>Tone - weak shock			Tone - Strong Shock</a:t>
            </a:r>
          </a:p>
          <a:p>
            <a:r>
              <a:rPr lang="en-US" dirty="0" err="1"/>
              <a:t>Gp</a:t>
            </a:r>
            <a:r>
              <a:rPr lang="en-US" dirty="0"/>
              <a:t> 2:   Light - weak shock			Tone - Strong Shock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Attention to Tone decreases as it predicts weak shock</a:t>
            </a:r>
          </a:p>
          <a:p>
            <a:r>
              <a:rPr lang="en-US" dirty="0">
                <a:solidFill>
                  <a:srgbClr val="FF0000"/>
                </a:solidFill>
              </a:rPr>
              <a:t>	in the first phase of training in </a:t>
            </a: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1</a:t>
            </a:r>
          </a:p>
          <a:p>
            <a:pPr marL="342900" indent="-342900">
              <a:buFont typeface="Arial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1 learns to associate Tone with Strong Shock</a:t>
            </a:r>
          </a:p>
          <a:p>
            <a:r>
              <a:rPr lang="en-US" dirty="0">
                <a:solidFill>
                  <a:srgbClr val="FF0000"/>
                </a:solidFill>
              </a:rPr>
              <a:t>	slowly compared to </a:t>
            </a:r>
            <a:r>
              <a:rPr lang="en-US" dirty="0" err="1">
                <a:solidFill>
                  <a:srgbClr val="FF0000"/>
                </a:solidFill>
              </a:rPr>
              <a:t>Gp</a:t>
            </a:r>
            <a:r>
              <a:rPr lang="en-US" dirty="0">
                <a:solidFill>
                  <a:srgbClr val="FF0000"/>
                </a:solidFill>
              </a:rPr>
              <a:t> 2 (inconsistent with Mackintosh)</a:t>
            </a:r>
          </a:p>
        </p:txBody>
      </p:sp>
    </p:spTree>
    <p:extLst>
      <p:ext uri="{BB962C8B-B14F-4D97-AF65-F5344CB8AC3E}">
        <p14:creationId xmlns:p14="http://schemas.microsoft.com/office/powerpoint/2010/main" val="3531493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Summary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586198" y="1259843"/>
            <a:ext cx="809708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/>
              <a:t>There are problems with all models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But such models give us frameworks for thinking about</a:t>
            </a:r>
          </a:p>
          <a:p>
            <a:r>
              <a:rPr lang="en-US" dirty="0"/>
              <a:t>	how conditioning works, and also for organizing lots of</a:t>
            </a:r>
          </a:p>
          <a:p>
            <a:r>
              <a:rPr lang="en-US" dirty="0"/>
              <a:t>	results from different experiments.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These models, together, account for many of the facts</a:t>
            </a:r>
          </a:p>
          <a:p>
            <a:r>
              <a:rPr lang="en-US" dirty="0"/>
              <a:t>	we considered last time (as determining conditions).</a:t>
            </a:r>
          </a:p>
          <a:p>
            <a:r>
              <a:rPr lang="en-US" dirty="0"/>
              <a:t>	However, some of those phenomena are not fully</a:t>
            </a:r>
          </a:p>
          <a:p>
            <a:r>
              <a:rPr lang="en-US" dirty="0"/>
              <a:t>	captured by these models (e.g., CS-US relevance,</a:t>
            </a:r>
          </a:p>
          <a:p>
            <a:r>
              <a:rPr lang="en-US" dirty="0"/>
              <a:t>	spatial contiguity, temporal contiguity,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A more complete understanding will require additional</a:t>
            </a:r>
          </a:p>
          <a:p>
            <a:r>
              <a:rPr lang="en-US" dirty="0"/>
              <a:t>	considerations.</a:t>
            </a:r>
          </a:p>
        </p:txBody>
      </p:sp>
    </p:spTree>
    <p:extLst>
      <p:ext uri="{BB962C8B-B14F-4D97-AF65-F5344CB8AC3E}">
        <p14:creationId xmlns:p14="http://schemas.microsoft.com/office/powerpoint/2010/main" val="274241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Pavlovian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 Learning: Determining Conditions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374555" y="1818608"/>
            <a:ext cx="544251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en-US" dirty="0"/>
              <a:t>Stimulus Novelty (CS, US)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Stimulus Intensity (CS, US)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Spatial Contiguity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Temporal Contiguity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Relative Temporal Contiguity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CS-US Contingency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US Surprise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Relative Cue Validity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CS-US Relevance (Belongingness)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813" y="5271734"/>
            <a:ext cx="89044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There are lots of determinants of </a:t>
            </a:r>
            <a:r>
              <a:rPr lang="en-US" sz="2400" dirty="0" err="1">
                <a:solidFill>
                  <a:srgbClr val="FF0000"/>
                </a:solidFill>
              </a:rPr>
              <a:t>Pavlovian</a:t>
            </a:r>
            <a:r>
              <a:rPr lang="en-US" sz="2400" dirty="0">
                <a:solidFill>
                  <a:srgbClr val="FF0000"/>
                </a:solidFill>
              </a:rPr>
              <a:t> learning, as we have seen.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key question now is to see if we can find some general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theoretical statements that could help explain why all of these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factors are important.</a:t>
            </a:r>
          </a:p>
        </p:txBody>
      </p:sp>
    </p:spTree>
    <p:extLst>
      <p:ext uri="{BB962C8B-B14F-4D97-AF65-F5344CB8AC3E}">
        <p14:creationId xmlns:p14="http://schemas.microsoft.com/office/powerpoint/2010/main" val="182229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Basis Ideas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787282" y="1661408"/>
            <a:ext cx="789951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1.  Learning is quantified by a variable called</a:t>
            </a:r>
          </a:p>
          <a:p>
            <a:pPr marL="0" indent="0"/>
            <a:r>
              <a:rPr lang="en-US" dirty="0"/>
              <a:t>	“associative strength.”</a:t>
            </a:r>
          </a:p>
          <a:p>
            <a:pPr marL="0" indent="0"/>
            <a:endParaRPr lang="en-US" dirty="0"/>
          </a:p>
          <a:p>
            <a:pPr>
              <a:buAutoNum type="arabicPeriod" startAt="2"/>
            </a:pPr>
            <a:r>
              <a:rPr lang="en-US" dirty="0"/>
              <a:t>Associative strength is assumed to change on</a:t>
            </a:r>
          </a:p>
          <a:p>
            <a:pPr marL="0" indent="0"/>
            <a:r>
              <a:rPr lang="en-US" dirty="0"/>
              <a:t>	each conditioning trial.</a:t>
            </a:r>
          </a:p>
          <a:p>
            <a:pPr marL="0" indent="0"/>
            <a:endParaRPr lang="en-US" dirty="0"/>
          </a:p>
          <a:p>
            <a:pPr>
              <a:buAutoNum type="arabicPeriod" startAt="3"/>
            </a:pPr>
            <a:r>
              <a:rPr lang="en-US" dirty="0"/>
              <a:t>Learning will occur when the US is surprising, and</a:t>
            </a:r>
          </a:p>
          <a:p>
            <a:pPr marL="0" indent="0"/>
            <a:r>
              <a:rPr lang="en-US" dirty="0"/>
              <a:t>	will also be modulated by the “saliency” of the stimuli.</a:t>
            </a:r>
          </a:p>
          <a:p>
            <a:pPr marL="0" indent="0"/>
            <a:endParaRPr lang="en-US" dirty="0"/>
          </a:p>
          <a:p>
            <a:pPr>
              <a:buAutoNum type="arabicPeriod" startAt="4"/>
            </a:pPr>
            <a:r>
              <a:rPr lang="en-US" dirty="0"/>
              <a:t>The total expectation of the US will equal the sum</a:t>
            </a:r>
          </a:p>
          <a:p>
            <a:pPr marL="0" indent="0"/>
            <a:r>
              <a:rPr lang="en-US" dirty="0"/>
              <a:t>	of the associative strengths of all the stimuli present</a:t>
            </a:r>
          </a:p>
          <a:p>
            <a:pPr marL="0" indent="0"/>
            <a:r>
              <a:rPr lang="en-US" dirty="0"/>
              <a:t>	on a conditioning trial.</a:t>
            </a:r>
          </a:p>
        </p:txBody>
      </p:sp>
    </p:spTree>
    <p:extLst>
      <p:ext uri="{BB962C8B-B14F-4D97-AF65-F5344CB8AC3E}">
        <p14:creationId xmlns:p14="http://schemas.microsoft.com/office/powerpoint/2010/main" val="172799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Equation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97443" y="2540167"/>
            <a:ext cx="914400" cy="9144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81729" y="2540167"/>
            <a:ext cx="914400" cy="9144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8022" y="2751849"/>
            <a:ext cx="54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CS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3692" y="2751849"/>
            <a:ext cx="588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US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5" idx="6"/>
            <a:endCxn id="8" idx="2"/>
          </p:cNvCxnSpPr>
          <p:nvPr/>
        </p:nvCxnSpPr>
        <p:spPr>
          <a:xfrm>
            <a:off x="3511843" y="2997367"/>
            <a:ext cx="146988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82905" y="3956346"/>
            <a:ext cx="608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Symbol" charset="0"/>
                <a:sym typeface="Symbol" charset="0"/>
              </a:rPr>
              <a:t></a:t>
            </a:r>
            <a:r>
              <a:rPr lang="en-US" sz="2800" dirty="0"/>
              <a:t>V</a:t>
            </a:r>
          </a:p>
        </p:txBody>
      </p:sp>
      <p:cxnSp>
        <p:nvCxnSpPr>
          <p:cNvPr id="16" name="Curved Connector 15"/>
          <p:cNvCxnSpPr>
            <a:stCxn id="14" idx="0"/>
          </p:cNvCxnSpPr>
          <p:nvPr/>
        </p:nvCxnSpPr>
        <p:spPr>
          <a:xfrm rot="16200000" flipV="1">
            <a:off x="3794288" y="3463687"/>
            <a:ext cx="681277" cy="304042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41562" y="4548808"/>
            <a:ext cx="68446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Learning is viewed as a change in the associative</a:t>
            </a:r>
          </a:p>
          <a:p>
            <a:r>
              <a:rPr lang="en-US" sz="2400" dirty="0"/>
              <a:t>connection between CS and US representations.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The </a:t>
            </a:r>
            <a:r>
              <a:rPr lang="en-US" sz="2400" dirty="0" err="1"/>
              <a:t>Rescorla</a:t>
            </a:r>
            <a:r>
              <a:rPr lang="en-US" sz="2400" dirty="0"/>
              <a:t>-Wagner model can be viewed as a</a:t>
            </a:r>
          </a:p>
          <a:p>
            <a:r>
              <a:rPr lang="en-US" sz="2400" dirty="0"/>
              <a:t>formula that illustrates how this connection changes.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F026FC-F9E3-B643-A035-0A137383BE21}"/>
              </a:ext>
            </a:extLst>
          </p:cNvPr>
          <p:cNvSpPr txBox="1"/>
          <p:nvPr/>
        </p:nvSpPr>
        <p:spPr>
          <a:xfrm>
            <a:off x="2051479" y="3588422"/>
            <a:ext cx="370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                            Rain</a:t>
            </a:r>
          </a:p>
        </p:txBody>
      </p:sp>
    </p:spTree>
    <p:extLst>
      <p:ext uri="{BB962C8B-B14F-4D97-AF65-F5344CB8AC3E}">
        <p14:creationId xmlns:p14="http://schemas.microsoft.com/office/powerpoint/2010/main" val="397051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Equation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644" y="2116997"/>
            <a:ext cx="8925791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Symbol" charset="0"/>
                <a:sym typeface="Symbol" charset="0"/>
              </a:rPr>
              <a:t></a:t>
            </a:r>
            <a:r>
              <a:rPr lang="en-US" sz="2800" dirty="0">
                <a:solidFill>
                  <a:srgbClr val="FF0000"/>
                </a:solidFill>
              </a:rPr>
              <a:t>V</a:t>
            </a:r>
            <a:r>
              <a:rPr lang="en-US" sz="2400" dirty="0">
                <a:latin typeface="Arial"/>
                <a:cs typeface="Arial"/>
              </a:rPr>
              <a:t>: </a:t>
            </a:r>
            <a:r>
              <a:rPr lang="en-US" sz="2000" dirty="0">
                <a:latin typeface="Arial"/>
                <a:cs typeface="Arial"/>
              </a:rPr>
              <a:t>This refers to the change in associative strength on a conditioning trial.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800" dirty="0">
                <a:solidFill>
                  <a:srgbClr val="FF0000"/>
                </a:solidFill>
                <a:latin typeface="Symbol" charset="0"/>
                <a:sym typeface="Symbol" charset="0"/>
              </a:rPr>
              <a:t>,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:  </a:t>
            </a:r>
            <a:r>
              <a:rPr lang="en-US" sz="2000" dirty="0">
                <a:latin typeface="Arial"/>
                <a:cs typeface="Arial"/>
                <a:sym typeface="Symbol" charset="0"/>
              </a:rPr>
              <a:t>These refer to the salience of CS and US, respectively. 0 &lt; </a:t>
            </a:r>
            <a:r>
              <a:rPr lang="en-US" sz="2000" dirty="0">
                <a:latin typeface="Symbol" charset="0"/>
                <a:sym typeface="Symbol" charset="0"/>
              </a:rPr>
              <a:t>, </a:t>
            </a:r>
            <a:r>
              <a:rPr lang="en-US" sz="2000" dirty="0">
                <a:latin typeface="Arial"/>
                <a:cs typeface="Arial"/>
                <a:sym typeface="Symbol" charset="0"/>
              </a:rPr>
              <a:t> &lt; 1</a:t>
            </a:r>
          </a:p>
          <a:p>
            <a:endParaRPr lang="en-US" sz="2400" dirty="0">
              <a:latin typeface="Arial"/>
              <a:cs typeface="Arial"/>
              <a:sym typeface="Symbol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Symbol" charset="0"/>
                <a:sym typeface="Symbol" charset="0"/>
              </a:rPr>
              <a:t>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:  </a:t>
            </a:r>
            <a:r>
              <a:rPr lang="en-US" sz="2000" dirty="0">
                <a:latin typeface="Arial"/>
                <a:cs typeface="Arial"/>
                <a:sym typeface="Symbol" charset="0"/>
              </a:rPr>
              <a:t>This refers to the value of the actual US presented on a conditioning</a:t>
            </a:r>
          </a:p>
          <a:p>
            <a:r>
              <a:rPr lang="en-US" sz="2000" dirty="0">
                <a:latin typeface="Arial"/>
                <a:cs typeface="Arial"/>
                <a:sym typeface="Symbol" charset="0"/>
              </a:rPr>
              <a:t>	trial.  Usually, </a:t>
            </a:r>
            <a:r>
              <a:rPr lang="en-US" sz="2000" dirty="0">
                <a:latin typeface="Symbol" charset="0"/>
                <a:sym typeface="Symbol" charset="0"/>
              </a:rPr>
              <a:t> </a:t>
            </a:r>
            <a:r>
              <a:rPr lang="en-US" sz="2000" dirty="0">
                <a:latin typeface="Arial"/>
                <a:cs typeface="Arial"/>
                <a:sym typeface="Symbol" charset="0"/>
              </a:rPr>
              <a:t>= 1 when the US is presented and </a:t>
            </a:r>
            <a:r>
              <a:rPr lang="en-US" sz="2000" dirty="0">
                <a:latin typeface="Symbol" charset="0"/>
                <a:sym typeface="Symbol" charset="0"/>
              </a:rPr>
              <a:t> </a:t>
            </a:r>
            <a:r>
              <a:rPr lang="en-US" sz="2000" dirty="0">
                <a:latin typeface="Arial"/>
                <a:cs typeface="Arial"/>
                <a:sym typeface="Symbol" charset="0"/>
              </a:rPr>
              <a:t>= 0 when it is</a:t>
            </a:r>
          </a:p>
          <a:p>
            <a:r>
              <a:rPr lang="en-US" sz="2000" dirty="0">
                <a:latin typeface="Arial"/>
                <a:cs typeface="Arial"/>
                <a:sym typeface="Symbol" charset="0"/>
              </a:rPr>
              <a:t>	not presented.  However, a more intense US will have a higher value</a:t>
            </a:r>
          </a:p>
          <a:p>
            <a:r>
              <a:rPr lang="en-US" sz="2000" dirty="0">
                <a:latin typeface="Arial"/>
                <a:cs typeface="Arial"/>
                <a:sym typeface="Symbol" charset="0"/>
              </a:rPr>
              <a:t>	of </a:t>
            </a:r>
            <a:r>
              <a:rPr lang="en-US" sz="2000" dirty="0">
                <a:latin typeface="Symbol" charset="0"/>
                <a:sym typeface="Symbol" charset="0"/>
              </a:rPr>
              <a:t> </a:t>
            </a:r>
            <a:r>
              <a:rPr lang="en-US" sz="2000" dirty="0">
                <a:latin typeface="Arial"/>
                <a:cs typeface="Arial"/>
                <a:sym typeface="Symbol" charset="0"/>
              </a:rPr>
              <a:t>than a less intense US.</a:t>
            </a:r>
          </a:p>
          <a:p>
            <a:endParaRPr lang="en-US" sz="2400" dirty="0">
              <a:latin typeface="Arial"/>
              <a:cs typeface="Arial"/>
              <a:sym typeface="Symbol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Symbol" charset="0"/>
                <a:sym typeface="Symbol" charset="0"/>
              </a:rPr>
              <a:t></a:t>
            </a:r>
            <a:r>
              <a:rPr lang="en-US" sz="2800" dirty="0">
                <a:solidFill>
                  <a:srgbClr val="FF0000"/>
                </a:solidFill>
              </a:rPr>
              <a:t>V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:  </a:t>
            </a:r>
            <a:r>
              <a:rPr lang="en-US" sz="2000" dirty="0">
                <a:latin typeface="Arial"/>
                <a:cs typeface="Arial"/>
                <a:sym typeface="Symbol" charset="0"/>
              </a:rPr>
              <a:t>This refers to the sum of the associative strengths of all stimuli present.</a:t>
            </a:r>
          </a:p>
          <a:p>
            <a:endParaRPr lang="en-US" sz="2000" dirty="0">
              <a:latin typeface="Arial"/>
              <a:cs typeface="Arial"/>
              <a:sym typeface="Symbol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Symbol" charset="0"/>
                <a:sym typeface="Symbol" charset="0"/>
              </a:rPr>
              <a:t></a:t>
            </a:r>
            <a:r>
              <a:rPr lang="en-US" sz="2800" dirty="0">
                <a:solidFill>
                  <a:srgbClr val="FF0000"/>
                </a:solidFill>
              </a:rPr>
              <a:t>V)</a:t>
            </a:r>
            <a:r>
              <a:rPr lang="en-US" sz="2000" dirty="0">
                <a:latin typeface="Arial"/>
                <a:cs typeface="Arial"/>
              </a:rPr>
              <a:t>:  This term refers to “US Surprise” (Actual US – Expected US)</a:t>
            </a:r>
            <a:endParaRPr lang="en-US" sz="2000" dirty="0">
              <a:latin typeface="Symbol" charset="0"/>
              <a:sym typeface="Symbol" charset="0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429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Acquisition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48" y="2074195"/>
            <a:ext cx="3753973" cy="338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457200" y="5464830"/>
            <a:ext cx="8239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4F321F-BDC8-FE4B-8044-D5C7CF809A3D}"/>
              </a:ext>
            </a:extLst>
          </p:cNvPr>
          <p:cNvSpPr txBox="1"/>
          <p:nvPr/>
        </p:nvSpPr>
        <p:spPr>
          <a:xfrm>
            <a:off x="89941" y="1577447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– Rain</a:t>
            </a:r>
          </a:p>
          <a:p>
            <a:r>
              <a:rPr lang="en-US" dirty="0">
                <a:solidFill>
                  <a:srgbClr val="00B050"/>
                </a:solidFill>
              </a:rPr>
              <a:t>association</a:t>
            </a:r>
          </a:p>
        </p:txBody>
      </p:sp>
    </p:spTree>
    <p:extLst>
      <p:ext uri="{BB962C8B-B14F-4D97-AF65-F5344CB8AC3E}">
        <p14:creationId xmlns:p14="http://schemas.microsoft.com/office/powerpoint/2010/main" val="1999123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Acquisition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48" y="2074195"/>
            <a:ext cx="3753973" cy="338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457200" y="5464830"/>
            <a:ext cx="8239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1791285"/>
            <a:ext cx="2489200" cy="1943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1796" y="1268065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Assume that:</a:t>
            </a:r>
          </a:p>
          <a:p>
            <a:r>
              <a:rPr lang="en-US" sz="1400" dirty="0"/>
              <a:t>   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1400" dirty="0"/>
              <a:t> = 1 (US), = 0 (no US)</a:t>
            </a:r>
          </a:p>
        </p:txBody>
      </p:sp>
      <p:sp>
        <p:nvSpPr>
          <p:cNvPr id="7" name="Rectangle 6"/>
          <p:cNvSpPr/>
          <p:nvPr/>
        </p:nvSpPr>
        <p:spPr>
          <a:xfrm>
            <a:off x="7105338" y="2420910"/>
            <a:ext cx="1761344" cy="1323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75B04F-CEA0-F249-B7FA-27E6A2F8FC32}"/>
              </a:ext>
            </a:extLst>
          </p:cNvPr>
          <p:cNvSpPr txBox="1"/>
          <p:nvPr/>
        </p:nvSpPr>
        <p:spPr>
          <a:xfrm>
            <a:off x="89941" y="1577447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– Rain</a:t>
            </a:r>
          </a:p>
          <a:p>
            <a:r>
              <a:rPr lang="en-US" dirty="0">
                <a:solidFill>
                  <a:srgbClr val="00B050"/>
                </a:solidFill>
              </a:rPr>
              <a:t>association</a:t>
            </a:r>
          </a:p>
        </p:txBody>
      </p:sp>
    </p:spTree>
    <p:extLst>
      <p:ext uri="{BB962C8B-B14F-4D97-AF65-F5344CB8AC3E}">
        <p14:creationId xmlns:p14="http://schemas.microsoft.com/office/powerpoint/2010/main" val="300293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Rescorla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-Wagner Model: Acquisition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6502" y="1489419"/>
            <a:ext cx="29554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Symbol" charset="0"/>
                <a:sym typeface="Symbol" charset="0"/>
              </a:rPr>
              <a:t></a:t>
            </a:r>
            <a:r>
              <a:rPr lang="en-US" sz="3200" dirty="0"/>
              <a:t>V</a:t>
            </a:r>
            <a:r>
              <a:rPr lang="en-US" sz="3200" dirty="0">
                <a:latin typeface="Symbol" charset="0"/>
                <a:sym typeface="Symbol" charset="0"/>
              </a:rPr>
              <a:t></a:t>
            </a:r>
            <a:r>
              <a:rPr lang="en-US" sz="3200" dirty="0"/>
              <a:t>V)</a:t>
            </a:r>
            <a:endParaRPr lang="en-US" sz="3200" dirty="0">
              <a:latin typeface="Symbol" charset="0"/>
              <a:sym typeface="Symbo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48" y="2074195"/>
            <a:ext cx="3753973" cy="338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457200" y="5464830"/>
            <a:ext cx="8239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1791285"/>
            <a:ext cx="2489200" cy="194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05338" y="2585801"/>
            <a:ext cx="1761344" cy="1148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F071FD-31AF-EF4E-87C0-EEBF01557C63}"/>
              </a:ext>
            </a:extLst>
          </p:cNvPr>
          <p:cNvSpPr txBox="1"/>
          <p:nvPr/>
        </p:nvSpPr>
        <p:spPr>
          <a:xfrm>
            <a:off x="89941" y="1577447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e.g., Dark Clouds – Rain</a:t>
            </a:r>
          </a:p>
          <a:p>
            <a:r>
              <a:rPr lang="en-US" dirty="0">
                <a:solidFill>
                  <a:srgbClr val="00B050"/>
                </a:solidFill>
              </a:rPr>
              <a:t>association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B30415-1387-2844-86D9-A757E63B2500}"/>
              </a:ext>
            </a:extLst>
          </p:cNvPr>
          <p:cNvSpPr txBox="1"/>
          <p:nvPr/>
        </p:nvSpPr>
        <p:spPr>
          <a:xfrm>
            <a:off x="6801796" y="1268065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Assume that:</a:t>
            </a:r>
          </a:p>
          <a:p>
            <a:r>
              <a:rPr lang="en-US" sz="1400" dirty="0"/>
              <a:t>   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1400" dirty="0"/>
              <a:t> = 1 (US), = 0 (no US)</a:t>
            </a:r>
          </a:p>
        </p:txBody>
      </p:sp>
    </p:spTree>
    <p:extLst>
      <p:ext uri="{BB962C8B-B14F-4D97-AF65-F5344CB8AC3E}">
        <p14:creationId xmlns:p14="http://schemas.microsoft.com/office/powerpoint/2010/main" val="30581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1078</Words>
  <Application>Microsoft Macintosh PowerPoint</Application>
  <PresentationFormat>On-screen Show (4:3)</PresentationFormat>
  <Paragraphs>255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ＭＳ Ｐゴシック</vt:lpstr>
      <vt:lpstr>Arial</vt:lpstr>
      <vt:lpstr>Calibri</vt:lpstr>
      <vt:lpstr>Symbol</vt:lpstr>
      <vt:lpstr>Office Theme</vt:lpstr>
      <vt:lpstr>Lectures 9&amp;10:  Pavlovian Conditioning (Major Theories)</vt:lpstr>
      <vt:lpstr>Pavlovian Learning</vt:lpstr>
      <vt:lpstr>Pavlovian Learning: Determining Conditions</vt:lpstr>
      <vt:lpstr>Rescorla-Wagner Model: Basis Ideas</vt:lpstr>
      <vt:lpstr>Rescorla-Wagner Model: Equation</vt:lpstr>
      <vt:lpstr>Rescorla-Wagner Model: Equation</vt:lpstr>
      <vt:lpstr>Rescorla-Wagner Model: Acquisition</vt:lpstr>
      <vt:lpstr>Rescorla-Wagner Model: Acquisition</vt:lpstr>
      <vt:lpstr>Rescorla-Wagner Model: Acquisition</vt:lpstr>
      <vt:lpstr>Rescorla-Wagner Model: Acquisition</vt:lpstr>
      <vt:lpstr>Rescorla-Wagner Model: Acquisition</vt:lpstr>
      <vt:lpstr>Rescorla-Wagner Model: Acquisition</vt:lpstr>
      <vt:lpstr>Rescorla-Wagner Model: Acquisition</vt:lpstr>
      <vt:lpstr>Rescorla-Wagner Model: Acquisition</vt:lpstr>
      <vt:lpstr>Rescorla-Wagner Model: Blocking</vt:lpstr>
      <vt:lpstr>Rescorla-Wagner Model: Overexpectation</vt:lpstr>
      <vt:lpstr>Rescorla-Wagner Model: Overexpectation</vt:lpstr>
      <vt:lpstr>Rescorla-Wagner Model: Conditioned Inhibition &amp; Extinction</vt:lpstr>
      <vt:lpstr>Other Models: Mackintosh (1975), Pearce &amp; Hall (1980)</vt:lpstr>
      <vt:lpstr>Mackintosh Account of Blocking</vt:lpstr>
      <vt:lpstr>Mackintosh Account of Blocking</vt:lpstr>
      <vt:lpstr>Mackintosh Account of Blocking</vt:lpstr>
      <vt:lpstr>Mackintosh Account of Blocking</vt:lpstr>
      <vt:lpstr>Pearce &amp; Hall:  Salience Reductions</vt:lpstr>
      <vt:lpstr>Summary</vt:lpstr>
    </vt:vector>
  </TitlesOfParts>
  <Company>Brooklyn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 Pavlovian Conditioning (Basic Concepts &amp; Generality)</dc:title>
  <dc:creator>Andrew Delamater</dc:creator>
  <cp:lastModifiedBy>Andy Delamater</cp:lastModifiedBy>
  <cp:revision>76</cp:revision>
  <dcterms:created xsi:type="dcterms:W3CDTF">2015-02-10T20:21:29Z</dcterms:created>
  <dcterms:modified xsi:type="dcterms:W3CDTF">2018-10-10T16:30:10Z</dcterms:modified>
</cp:coreProperties>
</file>